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7" r:id="rId4"/>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04">
          <p15:clr>
            <a:srgbClr val="A4A3A4"/>
          </p15:clr>
        </p15:guide>
        <p15:guide id="2" pos="5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04" orient="horz"/>
        <p:guide pos="5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Version History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8.1. Updates throughout, including a lot more animations.  These are the ppt files used to make Chapter 2 online lectures in Sept. 2020.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8.0  (April 2020)</a:t>
            </a:r>
            <a:endParaRPr/>
          </a:p>
          <a:p>
            <a:pPr indent="-171450" lvl="0" marL="171450" rtl="0" algn="l">
              <a:spcBef>
                <a:spcPts val="0"/>
              </a:spcBef>
              <a:spcAft>
                <a:spcPts val="0"/>
              </a:spcAft>
              <a:buClr>
                <a:schemeClr val="dk1"/>
              </a:buClr>
              <a:buSzPts val="1200"/>
              <a:buFont typeface="Arial"/>
              <a:buChar char="•"/>
            </a:pPr>
            <a:r>
              <a:rPr lang="en-US"/>
              <a:t>All slides reformatted for 16:9 aspect ratio</a:t>
            </a:r>
            <a:endParaRPr/>
          </a:p>
          <a:p>
            <a:pPr indent="-171450" lvl="0" marL="171450" rtl="0" algn="l">
              <a:spcBef>
                <a:spcPts val="0"/>
              </a:spcBef>
              <a:spcAft>
                <a:spcPts val="0"/>
              </a:spcAft>
              <a:buClr>
                <a:schemeClr val="dk1"/>
              </a:buClr>
              <a:buSzPts val="1200"/>
              <a:buFont typeface="Arial"/>
              <a:buChar char="•"/>
            </a:pPr>
            <a:r>
              <a:rPr lang="en-US"/>
              <a:t>All slides updated to 8</a:t>
            </a:r>
            <a:r>
              <a:rPr baseline="30000" lang="en-US"/>
              <a:t>th</a:t>
            </a:r>
            <a:r>
              <a:rPr lang="en-US"/>
              <a:t> edition material</a:t>
            </a:r>
            <a:endParaRPr/>
          </a:p>
          <a:p>
            <a:pPr indent="-171450" lvl="0" marL="171450" rtl="0" algn="l">
              <a:spcBef>
                <a:spcPts val="0"/>
              </a:spcBef>
              <a:spcAft>
                <a:spcPts val="0"/>
              </a:spcAft>
              <a:buClr>
                <a:schemeClr val="dk1"/>
              </a:buClr>
              <a:buSzPts val="1200"/>
              <a:buFont typeface="Arial"/>
              <a:buChar char="•"/>
            </a:pPr>
            <a:r>
              <a:rPr lang="en-US"/>
              <a:t>Use of Calibri font, rather that Gill Sans MT</a:t>
            </a:r>
            <a:endParaRPr/>
          </a:p>
          <a:p>
            <a:pPr indent="-171450" lvl="0" marL="171450" rtl="0" algn="l">
              <a:spcBef>
                <a:spcPts val="0"/>
              </a:spcBef>
              <a:spcAft>
                <a:spcPts val="0"/>
              </a:spcAft>
              <a:buClr>
                <a:schemeClr val="dk1"/>
              </a:buClr>
              <a:buSzPts val="1200"/>
              <a:buFont typeface="Arial"/>
              <a:buChar char="•"/>
            </a:pPr>
            <a:r>
              <a:rPr lang="en-US"/>
              <a:t>Add LOTS more animation throughout</a:t>
            </a:r>
            <a:endParaRPr/>
          </a:p>
        </p:txBody>
      </p:sp>
      <p:sp>
        <p:nvSpPr>
          <p:cNvPr id="127" name="Google Shape;12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0" name="Google Shape;17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3" name="Shape 7673"/>
        <p:cNvGrpSpPr/>
        <p:nvPr/>
      </p:nvGrpSpPr>
      <p:grpSpPr>
        <a:xfrm>
          <a:off x="0" y="0"/>
          <a:ext cx="0" cy="0"/>
          <a:chOff x="0" y="0"/>
          <a:chExt cx="0" cy="0"/>
        </a:xfrm>
      </p:grpSpPr>
      <p:sp>
        <p:nvSpPr>
          <p:cNvPr id="7674" name="Google Shape;7674;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5" name="Google Shape;7675;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6" name="Google Shape;7676;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3" name="Shape 7683"/>
        <p:cNvGrpSpPr/>
        <p:nvPr/>
      </p:nvGrpSpPr>
      <p:grpSpPr>
        <a:xfrm>
          <a:off x="0" y="0"/>
          <a:ext cx="0" cy="0"/>
          <a:chOff x="0" y="0"/>
          <a:chExt cx="0" cy="0"/>
        </a:xfrm>
      </p:grpSpPr>
      <p:sp>
        <p:nvSpPr>
          <p:cNvPr id="7684" name="Google Shape;7684;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5" name="Google Shape;7685;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6" name="Google Shape;7686;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6" name="Shape 7696"/>
        <p:cNvGrpSpPr/>
        <p:nvPr/>
      </p:nvGrpSpPr>
      <p:grpSpPr>
        <a:xfrm>
          <a:off x="0" y="0"/>
          <a:ext cx="0" cy="0"/>
          <a:chOff x="0" y="0"/>
          <a:chExt cx="0" cy="0"/>
        </a:xfrm>
      </p:grpSpPr>
      <p:sp>
        <p:nvSpPr>
          <p:cNvPr id="7697" name="Google Shape;7697;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8" name="Google Shape;7698;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4" name="Shape 7704"/>
        <p:cNvGrpSpPr/>
        <p:nvPr/>
      </p:nvGrpSpPr>
      <p:grpSpPr>
        <a:xfrm>
          <a:off x="0" y="0"/>
          <a:ext cx="0" cy="0"/>
          <a:chOff x="0" y="0"/>
          <a:chExt cx="0" cy="0"/>
        </a:xfrm>
      </p:grpSpPr>
      <p:sp>
        <p:nvSpPr>
          <p:cNvPr id="7705" name="Google Shape;7705;p103:notes"/>
          <p:cNvSpPr txBox="1"/>
          <p:nvPr/>
        </p:nvSpPr>
        <p:spPr>
          <a:xfrm>
            <a:off x="4144963" y="9121775"/>
            <a:ext cx="3170237" cy="479425"/>
          </a:xfrm>
          <a:prstGeom prst="rect">
            <a:avLst/>
          </a:prstGeom>
          <a:noFill/>
          <a:ln>
            <a:noFill/>
          </a:ln>
        </p:spPr>
        <p:txBody>
          <a:bodyPr anchorCtr="0" anchor="b" bIns="48325" lIns="96625" spcFirstLastPara="1" rIns="96625"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
        <p:nvSpPr>
          <p:cNvPr id="7706" name="Google Shape;7706;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07" name="Google Shape;7707;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Akamai: 100,000+ servers in 1000+ clusters in 1000+ networks in 70+ countries serving trillions of requests a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 many people use Netflix?</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8" name="Shape 8378"/>
        <p:cNvGrpSpPr/>
        <p:nvPr/>
      </p:nvGrpSpPr>
      <p:grpSpPr>
        <a:xfrm>
          <a:off x="0" y="0"/>
          <a:ext cx="0" cy="0"/>
          <a:chOff x="0" y="0"/>
          <a:chExt cx="0" cy="0"/>
        </a:xfrm>
      </p:grpSpPr>
      <p:sp>
        <p:nvSpPr>
          <p:cNvPr id="8379" name="Google Shape;8379;p104:notes"/>
          <p:cNvSpPr txBox="1"/>
          <p:nvPr/>
        </p:nvSpPr>
        <p:spPr>
          <a:xfrm>
            <a:off x="4144963" y="9121775"/>
            <a:ext cx="3170237" cy="479425"/>
          </a:xfrm>
          <a:prstGeom prst="rect">
            <a:avLst/>
          </a:prstGeom>
          <a:noFill/>
          <a:ln>
            <a:noFill/>
          </a:ln>
        </p:spPr>
        <p:txBody>
          <a:bodyPr anchorCtr="0" anchor="b" bIns="48325" lIns="96625" spcFirstLastPara="1" rIns="96625"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
        <p:nvSpPr>
          <p:cNvPr id="8380" name="Google Shape;8380;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81" name="Google Shape;8381;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peak load: 7million viewers, 2 Tbytes via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8" name="Shape 9408"/>
        <p:cNvGrpSpPr/>
        <p:nvPr/>
      </p:nvGrpSpPr>
      <p:grpSpPr>
        <a:xfrm>
          <a:off x="0" y="0"/>
          <a:ext cx="0" cy="0"/>
          <a:chOff x="0" y="0"/>
          <a:chExt cx="0" cy="0"/>
        </a:xfrm>
      </p:grpSpPr>
      <p:sp>
        <p:nvSpPr>
          <p:cNvPr id="9409" name="Google Shape;9409;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0" name="Google Shape;9410;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1" name="Google Shape;9411;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8" name="Shape 9418"/>
        <p:cNvGrpSpPr/>
        <p:nvPr/>
      </p:nvGrpSpPr>
      <p:grpSpPr>
        <a:xfrm>
          <a:off x="0" y="0"/>
          <a:ext cx="0" cy="0"/>
          <a:chOff x="0" y="0"/>
          <a:chExt cx="0" cy="0"/>
        </a:xfrm>
      </p:grpSpPr>
      <p:sp>
        <p:nvSpPr>
          <p:cNvPr id="9419" name="Google Shape;9419;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0" name="Google Shape;9420;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1" name="Google Shape;9421;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0" name="Shape 9480"/>
        <p:cNvGrpSpPr/>
        <p:nvPr/>
      </p:nvGrpSpPr>
      <p:grpSpPr>
        <a:xfrm>
          <a:off x="0" y="0"/>
          <a:ext cx="0" cy="0"/>
          <a:chOff x="0" y="0"/>
          <a:chExt cx="0" cy="0"/>
        </a:xfrm>
      </p:grpSpPr>
      <p:sp>
        <p:nvSpPr>
          <p:cNvPr id="9481" name="Google Shape;9481;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2" name="Google Shape;9482;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3" name="Google Shape;9483;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9" name="Shape 9489"/>
        <p:cNvGrpSpPr/>
        <p:nvPr/>
      </p:nvGrpSpPr>
      <p:grpSpPr>
        <a:xfrm>
          <a:off x="0" y="0"/>
          <a:ext cx="0" cy="0"/>
          <a:chOff x="0" y="0"/>
          <a:chExt cx="0" cy="0"/>
        </a:xfrm>
      </p:grpSpPr>
      <p:sp>
        <p:nvSpPr>
          <p:cNvPr id="9490" name="Google Shape;9490;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1" name="Google Shape;9491;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2" name="Google Shape;9492;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8" name="Shape 9498"/>
        <p:cNvGrpSpPr/>
        <p:nvPr/>
      </p:nvGrpSpPr>
      <p:grpSpPr>
        <a:xfrm>
          <a:off x="0" y="0"/>
          <a:ext cx="0" cy="0"/>
          <a:chOff x="0" y="0"/>
          <a:chExt cx="0" cy="0"/>
        </a:xfrm>
      </p:grpSpPr>
      <p:sp>
        <p:nvSpPr>
          <p:cNvPr id="9499" name="Google Shape;9499;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0" name="Google Shape;9500;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1" name="Google Shape;9501;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0" name="Google Shape;174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1" name="Google Shape;174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6" name="Shape 9566"/>
        <p:cNvGrpSpPr/>
        <p:nvPr/>
      </p:nvGrpSpPr>
      <p:grpSpPr>
        <a:xfrm>
          <a:off x="0" y="0"/>
          <a:ext cx="0" cy="0"/>
          <a:chOff x="0" y="0"/>
          <a:chExt cx="0" cy="0"/>
        </a:xfrm>
      </p:grpSpPr>
      <p:sp>
        <p:nvSpPr>
          <p:cNvPr id="9567" name="Google Shape;9567;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8" name="Google Shape;9568;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UDO and TCP code updates 3/23</a:t>
            </a:r>
            <a:endParaRPr/>
          </a:p>
        </p:txBody>
      </p:sp>
      <p:sp>
        <p:nvSpPr>
          <p:cNvPr id="9569" name="Google Shape;9569;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5" name="Shape 9595"/>
        <p:cNvGrpSpPr/>
        <p:nvPr/>
      </p:nvGrpSpPr>
      <p:grpSpPr>
        <a:xfrm>
          <a:off x="0" y="0"/>
          <a:ext cx="0" cy="0"/>
          <a:chOff x="0" y="0"/>
          <a:chExt cx="0" cy="0"/>
        </a:xfrm>
      </p:grpSpPr>
      <p:sp>
        <p:nvSpPr>
          <p:cNvPr id="9596" name="Google Shape;9596;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7" name="Google Shape;9597;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8" name="Google Shape;9598;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0" name="Shape 9620"/>
        <p:cNvGrpSpPr/>
        <p:nvPr/>
      </p:nvGrpSpPr>
      <p:grpSpPr>
        <a:xfrm>
          <a:off x="0" y="0"/>
          <a:ext cx="0" cy="0"/>
          <a:chOff x="0" y="0"/>
          <a:chExt cx="0" cy="0"/>
        </a:xfrm>
      </p:grpSpPr>
      <p:sp>
        <p:nvSpPr>
          <p:cNvPr id="9621" name="Google Shape;9621;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2" name="Google Shape;9622;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3" name="Google Shape;9623;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5" name="Shape 9635"/>
        <p:cNvGrpSpPr/>
        <p:nvPr/>
      </p:nvGrpSpPr>
      <p:grpSpPr>
        <a:xfrm>
          <a:off x="0" y="0"/>
          <a:ext cx="0" cy="0"/>
          <a:chOff x="0" y="0"/>
          <a:chExt cx="0" cy="0"/>
        </a:xfrm>
      </p:grpSpPr>
      <p:sp>
        <p:nvSpPr>
          <p:cNvPr id="9636" name="Google Shape;9636;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7" name="Google Shape;9637;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8" name="Google Shape;9638;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4" name="Shape 9714"/>
        <p:cNvGrpSpPr/>
        <p:nvPr/>
      </p:nvGrpSpPr>
      <p:grpSpPr>
        <a:xfrm>
          <a:off x="0" y="0"/>
          <a:ext cx="0" cy="0"/>
          <a:chOff x="0" y="0"/>
          <a:chExt cx="0" cy="0"/>
        </a:xfrm>
      </p:grpSpPr>
      <p:sp>
        <p:nvSpPr>
          <p:cNvPr id="9715" name="Google Shape;9715;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6" name="Google Shape;9716;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7" name="Google Shape;9717;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1" name="Shape 9731"/>
        <p:cNvGrpSpPr/>
        <p:nvPr/>
      </p:nvGrpSpPr>
      <p:grpSpPr>
        <a:xfrm>
          <a:off x="0" y="0"/>
          <a:ext cx="0" cy="0"/>
          <a:chOff x="0" y="0"/>
          <a:chExt cx="0" cy="0"/>
        </a:xfrm>
      </p:grpSpPr>
      <p:sp>
        <p:nvSpPr>
          <p:cNvPr id="9732" name="Google Shape;9732;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3" name="Google Shape;9733;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4" name="Google Shape;9734;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9" name="Shape 9759"/>
        <p:cNvGrpSpPr/>
        <p:nvPr/>
      </p:nvGrpSpPr>
      <p:grpSpPr>
        <a:xfrm>
          <a:off x="0" y="0"/>
          <a:ext cx="0" cy="0"/>
          <a:chOff x="0" y="0"/>
          <a:chExt cx="0" cy="0"/>
        </a:xfrm>
      </p:grpSpPr>
      <p:sp>
        <p:nvSpPr>
          <p:cNvPr id="9760" name="Google Shape;9760;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1" name="Google Shape;9761;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2" name="Google Shape;9762;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9" name="Shape 9769"/>
        <p:cNvGrpSpPr/>
        <p:nvPr/>
      </p:nvGrpSpPr>
      <p:grpSpPr>
        <a:xfrm>
          <a:off x="0" y="0"/>
          <a:ext cx="0" cy="0"/>
          <a:chOff x="0" y="0"/>
          <a:chExt cx="0" cy="0"/>
        </a:xfrm>
      </p:grpSpPr>
      <p:sp>
        <p:nvSpPr>
          <p:cNvPr id="9770" name="Google Shape;9770;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1" name="Google Shape;9771;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2" name="Google Shape;9772;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9" name="Shape 9779"/>
        <p:cNvGrpSpPr/>
        <p:nvPr/>
      </p:nvGrpSpPr>
      <p:grpSpPr>
        <a:xfrm>
          <a:off x="0" y="0"/>
          <a:ext cx="0" cy="0"/>
          <a:chOff x="0" y="0"/>
          <a:chExt cx="0" cy="0"/>
        </a:xfrm>
      </p:grpSpPr>
      <p:sp>
        <p:nvSpPr>
          <p:cNvPr id="9780" name="Google Shape;9780;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1" name="Google Shape;9781;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Version History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7.01 (January 2020)</a:t>
            </a:r>
            <a:endParaRPr/>
          </a:p>
          <a:p>
            <a:pPr indent="-171450" lvl="0" marL="171450" rtl="0" algn="l">
              <a:spcBef>
                <a:spcPts val="0"/>
              </a:spcBef>
              <a:spcAft>
                <a:spcPts val="0"/>
              </a:spcAft>
              <a:buClr>
                <a:schemeClr val="dk1"/>
              </a:buClr>
              <a:buSzPts val="1200"/>
              <a:buFont typeface="Arial"/>
              <a:buChar char="•"/>
            </a:pPr>
            <a:r>
              <a:rPr lang="en-US"/>
              <a:t>All slides reformatted for 16:9 aspect ratio</a:t>
            </a:r>
            <a:endParaRPr/>
          </a:p>
          <a:p>
            <a:pPr indent="-171450" lvl="0" marL="171450" rtl="0" algn="l">
              <a:spcBef>
                <a:spcPts val="0"/>
              </a:spcBef>
              <a:spcAft>
                <a:spcPts val="0"/>
              </a:spcAft>
              <a:buClr>
                <a:schemeClr val="dk1"/>
              </a:buClr>
              <a:buSzPts val="1200"/>
              <a:buFont typeface="Arial"/>
              <a:buChar char="•"/>
            </a:pPr>
            <a:r>
              <a:rPr lang="en-US"/>
              <a:t>Use of Calibri font, rather that Gill Sans MT</a:t>
            </a:r>
            <a:endParaRPr/>
          </a:p>
          <a:p>
            <a:pPr indent="-171450" lvl="0" marL="171450" rtl="0" algn="l">
              <a:spcBef>
                <a:spcPts val="0"/>
              </a:spcBef>
              <a:spcAft>
                <a:spcPts val="0"/>
              </a:spcAft>
              <a:buClr>
                <a:schemeClr val="dk1"/>
              </a:buClr>
              <a:buSzPts val="1200"/>
              <a:buFont typeface="Arial"/>
              <a:buChar char="•"/>
            </a:pPr>
            <a:r>
              <a:rPr lang="en-US"/>
              <a:t>Updated slide content for 2020 link technologies and applications</a:t>
            </a:r>
            <a:endParaRPr/>
          </a:p>
          <a:p>
            <a:pPr indent="-171450" lvl="0" marL="171450" rtl="0" algn="l">
              <a:spcBef>
                <a:spcPts val="0"/>
              </a:spcBef>
              <a:spcAft>
                <a:spcPts val="0"/>
              </a:spcAft>
              <a:buClr>
                <a:schemeClr val="dk1"/>
              </a:buClr>
              <a:buSzPts val="1200"/>
              <a:buFont typeface="Arial"/>
              <a:buChar char="•"/>
            </a:pPr>
            <a:r>
              <a:rPr lang="en-US"/>
              <a:t>Add more animation throughout</a:t>
            </a:r>
            <a:endParaRPr/>
          </a:p>
          <a:p>
            <a:pPr indent="-171450" lvl="0" marL="171450" rtl="0" algn="l">
              <a:spcBef>
                <a:spcPts val="0"/>
              </a:spcBef>
              <a:spcAft>
                <a:spcPts val="0"/>
              </a:spcAft>
              <a:buClr>
                <a:schemeClr val="dk1"/>
              </a:buClr>
              <a:buSzPts val="1200"/>
              <a:buFont typeface="Arial"/>
              <a:buChar char="•"/>
            </a:pPr>
            <a:r>
              <a:rPr lang="en-US"/>
              <a:t>New Master slide </a:t>
            </a:r>
            <a:endParaRPr/>
          </a:p>
        </p:txBody>
      </p:sp>
      <p:sp>
        <p:nvSpPr>
          <p:cNvPr id="9782" name="Google Shape;9782;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7" name="Shape 9787"/>
        <p:cNvGrpSpPr/>
        <p:nvPr/>
      </p:nvGrpSpPr>
      <p:grpSpPr>
        <a:xfrm>
          <a:off x="0" y="0"/>
          <a:ext cx="0" cy="0"/>
          <a:chOff x="0" y="0"/>
          <a:chExt cx="0" cy="0"/>
        </a:xfrm>
      </p:grpSpPr>
      <p:sp>
        <p:nvSpPr>
          <p:cNvPr id="9788" name="Google Shape;9788;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9" name="Google Shape;9789;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going to be something new for some students.   Interruption-driven programming, timeout.</a:t>
            </a:r>
            <a:endParaRPr/>
          </a:p>
        </p:txBody>
      </p:sp>
      <p:sp>
        <p:nvSpPr>
          <p:cNvPr id="9790" name="Google Shape;9790;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9" name="Google Shape;174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0" name="Google Shape;175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4" name="Shape 9824"/>
        <p:cNvGrpSpPr/>
        <p:nvPr/>
      </p:nvGrpSpPr>
      <p:grpSpPr>
        <a:xfrm>
          <a:off x="0" y="0"/>
          <a:ext cx="0" cy="0"/>
          <a:chOff x="0" y="0"/>
          <a:chExt cx="0" cy="0"/>
        </a:xfrm>
      </p:grpSpPr>
      <p:sp>
        <p:nvSpPr>
          <p:cNvPr id="9825" name="Google Shape;9825;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26" name="Google Shape;9826;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7" name="Google Shape;9827;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0" name="Shape 9870"/>
        <p:cNvGrpSpPr/>
        <p:nvPr/>
      </p:nvGrpSpPr>
      <p:grpSpPr>
        <a:xfrm>
          <a:off x="0" y="0"/>
          <a:ext cx="0" cy="0"/>
          <a:chOff x="0" y="0"/>
          <a:chExt cx="0" cy="0"/>
        </a:xfrm>
      </p:grpSpPr>
      <p:sp>
        <p:nvSpPr>
          <p:cNvPr id="9871" name="Google Shape;9871;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2" name="Google Shape;9872;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1" name="Shape 9881"/>
        <p:cNvGrpSpPr/>
        <p:nvPr/>
      </p:nvGrpSpPr>
      <p:grpSpPr>
        <a:xfrm>
          <a:off x="0" y="0"/>
          <a:ext cx="0" cy="0"/>
          <a:chOff x="0" y="0"/>
          <a:chExt cx="0" cy="0"/>
        </a:xfrm>
      </p:grpSpPr>
      <p:sp>
        <p:nvSpPr>
          <p:cNvPr id="9882" name="Google Shape;9882;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3" name="Google Shape;9883;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Talk a bit about real-world examples for timeout at the 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Question:  settimeout(10), then what happens in the next iteration?  Will .accept() have timeout?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Non-blocking:</a:t>
            </a:r>
            <a:endParaRPr/>
          </a:p>
          <a:p>
            <a:pPr indent="0" lvl="0" marL="0" rtl="0" algn="l">
              <a:spcBef>
                <a:spcPts val="0"/>
              </a:spcBef>
              <a:spcAft>
                <a:spcPts val="0"/>
              </a:spcAft>
              <a:buNone/>
            </a:pPr>
            <a:r>
              <a:rPr lang="en-US"/>
              <a:t>https://www.scottklement.com/rpg/socktut/nonblocking.html</a:t>
            </a:r>
            <a:endParaRPr/>
          </a:p>
        </p:txBody>
      </p:sp>
      <p:sp>
        <p:nvSpPr>
          <p:cNvPr id="9884" name="Google Shape;9884;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2" name="Shape 9912"/>
        <p:cNvGrpSpPr/>
        <p:nvPr/>
      </p:nvGrpSpPr>
      <p:grpSpPr>
        <a:xfrm>
          <a:off x="0" y="0"/>
          <a:ext cx="0" cy="0"/>
          <a:chOff x="0" y="0"/>
          <a:chExt cx="0" cy="0"/>
        </a:xfrm>
      </p:grpSpPr>
      <p:sp>
        <p:nvSpPr>
          <p:cNvPr id="9913" name="Google Shape;9913;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14" name="Google Shape;9914;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Retired this slide, since telnet isn’t really used anymore, and few non https: mail servers around anymore....</a:t>
            </a:r>
            <a:endParaRPr/>
          </a:p>
        </p:txBody>
      </p:sp>
      <p:sp>
        <p:nvSpPr>
          <p:cNvPr id="9915" name="Google Shape;9915;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0" name="Shape 9920"/>
        <p:cNvGrpSpPr/>
        <p:nvPr/>
      </p:nvGrpSpPr>
      <p:grpSpPr>
        <a:xfrm>
          <a:off x="0" y="0"/>
          <a:ext cx="0" cy="0"/>
          <a:chOff x="0" y="0"/>
          <a:chExt cx="0" cy="0"/>
        </a:xfrm>
      </p:grpSpPr>
      <p:sp>
        <p:nvSpPr>
          <p:cNvPr id="9921" name="Google Shape;9921;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2" name="Google Shape;9922;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retired, since there’s the Netflix example which is visually better</a:t>
            </a:r>
            <a:endParaRPr/>
          </a:p>
        </p:txBody>
      </p:sp>
      <p:sp>
        <p:nvSpPr>
          <p:cNvPr id="9923" name="Google Shape;9923;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4" name="Shape 10134"/>
        <p:cNvGrpSpPr/>
        <p:nvPr/>
      </p:nvGrpSpPr>
      <p:grpSpPr>
        <a:xfrm>
          <a:off x="0" y="0"/>
          <a:ext cx="0" cy="0"/>
          <a:chOff x="0" y="0"/>
          <a:chExt cx="0" cy="0"/>
        </a:xfrm>
      </p:grpSpPr>
      <p:sp>
        <p:nvSpPr>
          <p:cNvPr id="10135" name="Google Shape;10135;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6" name="Google Shape;10136;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This slide retired, since there’s the new Netflix example which is visually better</a:t>
            </a:r>
            <a:endParaRPr/>
          </a:p>
          <a:p>
            <a:pPr indent="0" lvl="0" marL="0" rtl="0" algn="l">
              <a:spcBef>
                <a:spcPts val="0"/>
              </a:spcBef>
              <a:spcAft>
                <a:spcPts val="0"/>
              </a:spcAft>
              <a:buNone/>
            </a:pPr>
            <a:r>
              <a:t/>
            </a:r>
            <a:endParaRPr/>
          </a:p>
        </p:txBody>
      </p:sp>
      <p:sp>
        <p:nvSpPr>
          <p:cNvPr id="10137" name="Google Shape;10137;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1" name="Google Shape;176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8" name="Google Shape;177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9" name="Google Shape;177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8" name="Google Shape;178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9" name="Google Shape;178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5" name="Google Shape;180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6" name="Google Shape;180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4" name="Google Shape;18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5" name="Google Shape;181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4" name="Google Shape;182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5" name="Google Shape;182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0" name="Google Shape;184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1" name="Google Shape;184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3" name="Google Shape;190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4" name="Google Shape;190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8" name="Google Shape;191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7" name="Google Shape;192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8" name="Google Shape;192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4" name="Google Shape;198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5" name="Google Shape;198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7" name="Google Shape;203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8" name="Google Shape;203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3" name="Google Shape;210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4" name="Google Shape;210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2" name="Google Shape;211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3" name="Google Shape;211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7" name="Google Shape;213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8" name="Google Shape;213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9" name="Google Shape;220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0" name="Google Shape;221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1" name="Google Shape;222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2" name="Google Shape;222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9" name="Google Shape;223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0" name="Google Shape;224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8" name="Google Shape;224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9" name="Google Shape;224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5" name="Google Shape;226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2266" name="Google Shape;226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9" name="Google Shape;235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2360" name="Google Shape;236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8" name="Google Shape;236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2369" name="Google Shape;236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3" name="Google Shape;246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2464" name="Google Shape;246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4" name="Google Shape;2474;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5" name="Google Shape;2475;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6" name="Google Shape;260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7" name="Google Shape;2607;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4" name="Google Shape;273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5" name="Google Shape;2735;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7" name="Google Shape;289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8" name="Google Shape;2898;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0" name="Google Shape;306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1" name="Google Shape;306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7" name="Google Shape;306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8" name="Google Shape;306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4" name="Google Shape;308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3085" name="Google Shape;3085;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8" name="Google Shape;318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 poor content providers – like in real-estate, location is everything.  servers want to be close to clients.</a:t>
            </a:r>
            <a:endParaRPr/>
          </a:p>
        </p:txBody>
      </p:sp>
      <p:sp>
        <p:nvSpPr>
          <p:cNvPr id="3189" name="Google Shape;318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1" name="Google Shape;320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explain why minutes (recall earlier delay versus arrival rate curve from Chapter 1)</a:t>
            </a:r>
            <a:endParaRPr/>
          </a:p>
        </p:txBody>
      </p:sp>
      <p:sp>
        <p:nvSpPr>
          <p:cNvPr id="3202" name="Google Shape;3202;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1" name="Google Shape;3421;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3422" name="Google Shape;3422;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4" name="Google Shape;365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3655" name="Google Shape;365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9" name="Google Shape;390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3910" name="Google Shape;391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2" name="Shape 4162"/>
        <p:cNvGrpSpPr/>
        <p:nvPr/>
      </p:nvGrpSpPr>
      <p:grpSpPr>
        <a:xfrm>
          <a:off x="0" y="0"/>
          <a:ext cx="0" cy="0"/>
          <a:chOff x="0" y="0"/>
          <a:chExt cx="0" cy="0"/>
        </a:xfrm>
      </p:grpSpPr>
      <p:sp>
        <p:nvSpPr>
          <p:cNvPr id="4163" name="Google Shape;416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4" name="Google Shape;416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4165" name="Google Shape;416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2" name="Shape 4222"/>
        <p:cNvGrpSpPr/>
        <p:nvPr/>
      </p:nvGrpSpPr>
      <p:grpSpPr>
        <a:xfrm>
          <a:off x="0" y="0"/>
          <a:ext cx="0" cy="0"/>
          <a:chOff x="0" y="0"/>
          <a:chExt cx="0" cy="0"/>
        </a:xfrm>
      </p:grpSpPr>
      <p:sp>
        <p:nvSpPr>
          <p:cNvPr id="4223" name="Google Shape;422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4" name="Google Shape;422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4225" name="Google Shape;422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1" name="Shape 4231"/>
        <p:cNvGrpSpPr/>
        <p:nvPr/>
      </p:nvGrpSpPr>
      <p:grpSpPr>
        <a:xfrm>
          <a:off x="0" y="0"/>
          <a:ext cx="0" cy="0"/>
          <a:chOff x="0" y="0"/>
          <a:chExt cx="0" cy="0"/>
        </a:xfrm>
      </p:grpSpPr>
      <p:sp>
        <p:nvSpPr>
          <p:cNvPr id="4232" name="Google Shape;423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3" name="Google Shape;4233;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4234" name="Google Shape;4234;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0" name="Shape 4240"/>
        <p:cNvGrpSpPr/>
        <p:nvPr/>
      </p:nvGrpSpPr>
      <p:grpSpPr>
        <a:xfrm>
          <a:off x="0" y="0"/>
          <a:ext cx="0" cy="0"/>
          <a:chOff x="0" y="0"/>
          <a:chExt cx="0" cy="0"/>
        </a:xfrm>
      </p:grpSpPr>
      <p:sp>
        <p:nvSpPr>
          <p:cNvPr id="4241" name="Google Shape;424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2" name="Google Shape;424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4243" name="Google Shape;4243;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5" name="Shape 4335"/>
        <p:cNvGrpSpPr/>
        <p:nvPr/>
      </p:nvGrpSpPr>
      <p:grpSpPr>
        <a:xfrm>
          <a:off x="0" y="0"/>
          <a:ext cx="0" cy="0"/>
          <a:chOff x="0" y="0"/>
          <a:chExt cx="0" cy="0"/>
        </a:xfrm>
      </p:grpSpPr>
      <p:sp>
        <p:nvSpPr>
          <p:cNvPr id="4336" name="Google Shape;433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7" name="Google Shape;4337;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shortest job first: decreased average delay!</a:t>
            </a:r>
            <a:endParaRPr/>
          </a:p>
        </p:txBody>
      </p:sp>
      <p:sp>
        <p:nvSpPr>
          <p:cNvPr id="4338" name="Google Shape;4338;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6" name="Shape 4456"/>
        <p:cNvGrpSpPr/>
        <p:nvPr/>
      </p:nvGrpSpPr>
      <p:grpSpPr>
        <a:xfrm>
          <a:off x="0" y="0"/>
          <a:ext cx="0" cy="0"/>
          <a:chOff x="0" y="0"/>
          <a:chExt cx="0" cy="0"/>
        </a:xfrm>
      </p:grpSpPr>
      <p:sp>
        <p:nvSpPr>
          <p:cNvPr id="4457" name="Google Shape;445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8" name="Google Shape;445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t>
            </a:r>
            <a:endParaRPr/>
          </a:p>
        </p:txBody>
      </p:sp>
      <p:sp>
        <p:nvSpPr>
          <p:cNvPr id="4459" name="Google Shape;4459;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4" name="Shape 4464"/>
        <p:cNvGrpSpPr/>
        <p:nvPr/>
      </p:nvGrpSpPr>
      <p:grpSpPr>
        <a:xfrm>
          <a:off x="0" y="0"/>
          <a:ext cx="0" cy="0"/>
          <a:chOff x="0" y="0"/>
          <a:chExt cx="0" cy="0"/>
        </a:xfrm>
      </p:grpSpPr>
      <p:sp>
        <p:nvSpPr>
          <p:cNvPr id="4465" name="Google Shape;446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6" name="Google Shape;446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7" name="Google Shape;446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4" name="Shape 4474"/>
        <p:cNvGrpSpPr/>
        <p:nvPr/>
      </p:nvGrpSpPr>
      <p:grpSpPr>
        <a:xfrm>
          <a:off x="0" y="0"/>
          <a:ext cx="0" cy="0"/>
          <a:chOff x="0" y="0"/>
          <a:chExt cx="0" cy="0"/>
        </a:xfrm>
      </p:grpSpPr>
      <p:sp>
        <p:nvSpPr>
          <p:cNvPr id="4475" name="Google Shape;447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6" name="Google Shape;447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7" name="Google Shape;4477;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9" name="Shape 4699"/>
        <p:cNvGrpSpPr/>
        <p:nvPr/>
      </p:nvGrpSpPr>
      <p:grpSpPr>
        <a:xfrm>
          <a:off x="0" y="0"/>
          <a:ext cx="0" cy="0"/>
          <a:chOff x="0" y="0"/>
          <a:chExt cx="0" cy="0"/>
        </a:xfrm>
      </p:grpSpPr>
      <p:sp>
        <p:nvSpPr>
          <p:cNvPr id="4700" name="Google Shape;470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1" name="Google Shape;470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2" name="Google Shape;470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0" name="Shape 4930"/>
        <p:cNvGrpSpPr/>
        <p:nvPr/>
      </p:nvGrpSpPr>
      <p:grpSpPr>
        <a:xfrm>
          <a:off x="0" y="0"/>
          <a:ext cx="0" cy="0"/>
          <a:chOff x="0" y="0"/>
          <a:chExt cx="0" cy="0"/>
        </a:xfrm>
      </p:grpSpPr>
      <p:sp>
        <p:nvSpPr>
          <p:cNvPr id="4931" name="Google Shape;493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2" name="Google Shape;4932;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3" name="Google Shape;4933;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0" name="Shape 5030"/>
        <p:cNvGrpSpPr/>
        <p:nvPr/>
      </p:nvGrpSpPr>
      <p:grpSpPr>
        <a:xfrm>
          <a:off x="0" y="0"/>
          <a:ext cx="0" cy="0"/>
          <a:chOff x="0" y="0"/>
          <a:chExt cx="0" cy="0"/>
        </a:xfrm>
      </p:grpSpPr>
      <p:sp>
        <p:nvSpPr>
          <p:cNvPr id="5031" name="Google Shape;503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2" name="Google Shape;5032;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3" name="Google Shape;5033;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6" name="Shape 5166"/>
        <p:cNvGrpSpPr/>
        <p:nvPr/>
      </p:nvGrpSpPr>
      <p:grpSpPr>
        <a:xfrm>
          <a:off x="0" y="0"/>
          <a:ext cx="0" cy="0"/>
          <a:chOff x="0" y="0"/>
          <a:chExt cx="0" cy="0"/>
        </a:xfrm>
      </p:grpSpPr>
      <p:sp>
        <p:nvSpPr>
          <p:cNvPr id="5167" name="Google Shape;516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8" name="Google Shape;516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9" name="Google Shape;516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0" name="Shape 5180"/>
        <p:cNvGrpSpPr/>
        <p:nvPr/>
      </p:nvGrpSpPr>
      <p:grpSpPr>
        <a:xfrm>
          <a:off x="0" y="0"/>
          <a:ext cx="0" cy="0"/>
          <a:chOff x="0" y="0"/>
          <a:chExt cx="0" cy="0"/>
        </a:xfrm>
      </p:grpSpPr>
      <p:sp>
        <p:nvSpPr>
          <p:cNvPr id="5181" name="Google Shape;518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2" name="Google Shape;518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3" name="Google Shape;5183;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9" name="Shape 5189"/>
        <p:cNvGrpSpPr/>
        <p:nvPr/>
      </p:nvGrpSpPr>
      <p:grpSpPr>
        <a:xfrm>
          <a:off x="0" y="0"/>
          <a:ext cx="0" cy="0"/>
          <a:chOff x="0" y="0"/>
          <a:chExt cx="0" cy="0"/>
        </a:xfrm>
      </p:grpSpPr>
      <p:sp>
        <p:nvSpPr>
          <p:cNvPr id="5190" name="Google Shape;519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1" name="Google Shape;5191;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2" name="Google Shape;5192;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5" name="Shape 5205"/>
        <p:cNvGrpSpPr/>
        <p:nvPr/>
      </p:nvGrpSpPr>
      <p:grpSpPr>
        <a:xfrm>
          <a:off x="0" y="0"/>
          <a:ext cx="0" cy="0"/>
          <a:chOff x="0" y="0"/>
          <a:chExt cx="0" cy="0"/>
        </a:xfrm>
      </p:grpSpPr>
      <p:sp>
        <p:nvSpPr>
          <p:cNvPr id="5206" name="Google Shape;520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7" name="Google Shape;5207;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8" name="Google Shape;5208;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5" name="Shape 5335"/>
        <p:cNvGrpSpPr/>
        <p:nvPr/>
      </p:nvGrpSpPr>
      <p:grpSpPr>
        <a:xfrm>
          <a:off x="0" y="0"/>
          <a:ext cx="0" cy="0"/>
          <a:chOff x="0" y="0"/>
          <a:chExt cx="0" cy="0"/>
        </a:xfrm>
      </p:grpSpPr>
      <p:sp>
        <p:nvSpPr>
          <p:cNvPr id="5336" name="Google Shape;5336;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7" name="Google Shape;5337;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8" name="Google Shape;5338;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5" name="Shape 5345"/>
        <p:cNvGrpSpPr/>
        <p:nvPr/>
      </p:nvGrpSpPr>
      <p:grpSpPr>
        <a:xfrm>
          <a:off x="0" y="0"/>
          <a:ext cx="0" cy="0"/>
          <a:chOff x="0" y="0"/>
          <a:chExt cx="0" cy="0"/>
        </a:xfrm>
      </p:grpSpPr>
      <p:sp>
        <p:nvSpPr>
          <p:cNvPr id="5346" name="Google Shape;534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7" name="Google Shape;534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8" name="Google Shape;5348;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6" name="Google Shape;535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7" name="Google Shape;5357;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4" name="Shape 5364"/>
        <p:cNvGrpSpPr/>
        <p:nvPr/>
      </p:nvGrpSpPr>
      <p:grpSpPr>
        <a:xfrm>
          <a:off x="0" y="0"/>
          <a:ext cx="0" cy="0"/>
          <a:chOff x="0" y="0"/>
          <a:chExt cx="0" cy="0"/>
        </a:xfrm>
      </p:grpSpPr>
      <p:sp>
        <p:nvSpPr>
          <p:cNvPr id="5365" name="Google Shape;5365;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6" name="Google Shape;5366;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7" name="Google Shape;5367;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6" name="Shape 5376"/>
        <p:cNvGrpSpPr/>
        <p:nvPr/>
      </p:nvGrpSpPr>
      <p:grpSpPr>
        <a:xfrm>
          <a:off x="0" y="0"/>
          <a:ext cx="0" cy="0"/>
          <a:chOff x="0" y="0"/>
          <a:chExt cx="0" cy="0"/>
        </a:xfrm>
      </p:grpSpPr>
      <p:sp>
        <p:nvSpPr>
          <p:cNvPr id="5377" name="Google Shape;537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8" name="Google Shape;537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9" name="Google Shape;5379;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3" name="Shape 5413"/>
        <p:cNvGrpSpPr/>
        <p:nvPr/>
      </p:nvGrpSpPr>
      <p:grpSpPr>
        <a:xfrm>
          <a:off x="0" y="0"/>
          <a:ext cx="0" cy="0"/>
          <a:chOff x="0" y="0"/>
          <a:chExt cx="0" cy="0"/>
        </a:xfrm>
      </p:grpSpPr>
      <p:sp>
        <p:nvSpPr>
          <p:cNvPr id="5414" name="Google Shape;541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5" name="Google Shape;5415;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6" name="Google Shape;5416;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3" name="Shape 5423"/>
        <p:cNvGrpSpPr/>
        <p:nvPr/>
      </p:nvGrpSpPr>
      <p:grpSpPr>
        <a:xfrm>
          <a:off x="0" y="0"/>
          <a:ext cx="0" cy="0"/>
          <a:chOff x="0" y="0"/>
          <a:chExt cx="0" cy="0"/>
        </a:xfrm>
      </p:grpSpPr>
      <p:sp>
        <p:nvSpPr>
          <p:cNvPr id="5424" name="Google Shape;542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5" name="Google Shape;542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6" name="Google Shape;5426;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3" name="Shape 5433"/>
        <p:cNvGrpSpPr/>
        <p:nvPr/>
      </p:nvGrpSpPr>
      <p:grpSpPr>
        <a:xfrm>
          <a:off x="0" y="0"/>
          <a:ext cx="0" cy="0"/>
          <a:chOff x="0" y="0"/>
          <a:chExt cx="0" cy="0"/>
        </a:xfrm>
      </p:grpSpPr>
      <p:sp>
        <p:nvSpPr>
          <p:cNvPr id="5434" name="Google Shape;5434;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5" name="Google Shape;5435;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6" name="Google Shape;5436;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9" name="Shape 5449"/>
        <p:cNvGrpSpPr/>
        <p:nvPr/>
      </p:nvGrpSpPr>
      <p:grpSpPr>
        <a:xfrm>
          <a:off x="0" y="0"/>
          <a:ext cx="0" cy="0"/>
          <a:chOff x="0" y="0"/>
          <a:chExt cx="0" cy="0"/>
        </a:xfrm>
      </p:grpSpPr>
      <p:sp>
        <p:nvSpPr>
          <p:cNvPr id="5450" name="Google Shape;545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1" name="Google Shape;5451;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2" name="Google Shape;5452;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7" name="Shape 5457"/>
        <p:cNvGrpSpPr/>
        <p:nvPr/>
      </p:nvGrpSpPr>
      <p:grpSpPr>
        <a:xfrm>
          <a:off x="0" y="0"/>
          <a:ext cx="0" cy="0"/>
          <a:chOff x="0" y="0"/>
          <a:chExt cx="0" cy="0"/>
        </a:xfrm>
      </p:grpSpPr>
      <p:sp>
        <p:nvSpPr>
          <p:cNvPr id="5458" name="Google Shape;545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9" name="Google Shape;5459;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0" name="Google Shape;5460;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8" name="Shape 5628"/>
        <p:cNvGrpSpPr/>
        <p:nvPr/>
      </p:nvGrpSpPr>
      <p:grpSpPr>
        <a:xfrm>
          <a:off x="0" y="0"/>
          <a:ext cx="0" cy="0"/>
          <a:chOff x="0" y="0"/>
          <a:chExt cx="0" cy="0"/>
        </a:xfrm>
      </p:grpSpPr>
      <p:sp>
        <p:nvSpPr>
          <p:cNvPr id="5629" name="Google Shape;562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0" name="Google Shape;5630;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1" name="Google Shape;5631;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9" name="Shape 5799"/>
        <p:cNvGrpSpPr/>
        <p:nvPr/>
      </p:nvGrpSpPr>
      <p:grpSpPr>
        <a:xfrm>
          <a:off x="0" y="0"/>
          <a:ext cx="0" cy="0"/>
          <a:chOff x="0" y="0"/>
          <a:chExt cx="0" cy="0"/>
        </a:xfrm>
      </p:grpSpPr>
      <p:sp>
        <p:nvSpPr>
          <p:cNvPr id="5800" name="Google Shape;580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1" name="Google Shape;5801;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2" name="Google Shape;5802;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7" name="Shape 5807"/>
        <p:cNvGrpSpPr/>
        <p:nvPr/>
      </p:nvGrpSpPr>
      <p:grpSpPr>
        <a:xfrm>
          <a:off x="0" y="0"/>
          <a:ext cx="0" cy="0"/>
          <a:chOff x="0" y="0"/>
          <a:chExt cx="0" cy="0"/>
        </a:xfrm>
      </p:grpSpPr>
      <p:sp>
        <p:nvSpPr>
          <p:cNvPr id="5808" name="Google Shape;580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9" name="Google Shape;5809;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0" name="Google Shape;5810;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1" name="Shape 5821"/>
        <p:cNvGrpSpPr/>
        <p:nvPr/>
      </p:nvGrpSpPr>
      <p:grpSpPr>
        <a:xfrm>
          <a:off x="0" y="0"/>
          <a:ext cx="0" cy="0"/>
          <a:chOff x="0" y="0"/>
          <a:chExt cx="0" cy="0"/>
        </a:xfrm>
      </p:grpSpPr>
      <p:sp>
        <p:nvSpPr>
          <p:cNvPr id="5822" name="Google Shape;5822;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3" name="Google Shape;5823;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4" name="Google Shape;5824;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9" name="Shape 5859"/>
        <p:cNvGrpSpPr/>
        <p:nvPr/>
      </p:nvGrpSpPr>
      <p:grpSpPr>
        <a:xfrm>
          <a:off x="0" y="0"/>
          <a:ext cx="0" cy="0"/>
          <a:chOff x="0" y="0"/>
          <a:chExt cx="0" cy="0"/>
        </a:xfrm>
      </p:grpSpPr>
      <p:sp>
        <p:nvSpPr>
          <p:cNvPr id="5860" name="Google Shape;5860;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1" name="Google Shape;5861;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2" name="Google Shape;5862;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2" name="Shape 5902"/>
        <p:cNvGrpSpPr/>
        <p:nvPr/>
      </p:nvGrpSpPr>
      <p:grpSpPr>
        <a:xfrm>
          <a:off x="0" y="0"/>
          <a:ext cx="0" cy="0"/>
          <a:chOff x="0" y="0"/>
          <a:chExt cx="0" cy="0"/>
        </a:xfrm>
      </p:grpSpPr>
      <p:sp>
        <p:nvSpPr>
          <p:cNvPr id="5903" name="Google Shape;590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4" name="Google Shape;5904;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5" name="Google Shape;5905;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0" name="Shape 5910"/>
        <p:cNvGrpSpPr/>
        <p:nvPr/>
      </p:nvGrpSpPr>
      <p:grpSpPr>
        <a:xfrm>
          <a:off x="0" y="0"/>
          <a:ext cx="0" cy="0"/>
          <a:chOff x="0" y="0"/>
          <a:chExt cx="0" cy="0"/>
        </a:xfrm>
      </p:grpSpPr>
      <p:sp>
        <p:nvSpPr>
          <p:cNvPr id="5911" name="Google Shape;5911;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2" name="Google Shape;5912;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3" name="Google Shape;5913;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6" name="Google Shape;165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7" name="Google Shape;165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9" name="Shape 5919"/>
        <p:cNvGrpSpPr/>
        <p:nvPr/>
      </p:nvGrpSpPr>
      <p:grpSpPr>
        <a:xfrm>
          <a:off x="0" y="0"/>
          <a:ext cx="0" cy="0"/>
          <a:chOff x="0" y="0"/>
          <a:chExt cx="0" cy="0"/>
        </a:xfrm>
      </p:grpSpPr>
      <p:sp>
        <p:nvSpPr>
          <p:cNvPr id="5920" name="Google Shape;5920;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1" name="Google Shape;5921;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2" name="Google Shape;5922;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9" name="Shape 5929"/>
        <p:cNvGrpSpPr/>
        <p:nvPr/>
      </p:nvGrpSpPr>
      <p:grpSpPr>
        <a:xfrm>
          <a:off x="0" y="0"/>
          <a:ext cx="0" cy="0"/>
          <a:chOff x="0" y="0"/>
          <a:chExt cx="0" cy="0"/>
        </a:xfrm>
      </p:grpSpPr>
      <p:sp>
        <p:nvSpPr>
          <p:cNvPr id="5930" name="Google Shape;5930;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1" name="Google Shape;5931;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2" name="Google Shape;5932;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8" name="Shape 6418"/>
        <p:cNvGrpSpPr/>
        <p:nvPr/>
      </p:nvGrpSpPr>
      <p:grpSpPr>
        <a:xfrm>
          <a:off x="0" y="0"/>
          <a:ext cx="0" cy="0"/>
          <a:chOff x="0" y="0"/>
          <a:chExt cx="0" cy="0"/>
        </a:xfrm>
      </p:grpSpPr>
      <p:sp>
        <p:nvSpPr>
          <p:cNvPr id="6419" name="Google Shape;641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0" name="Google Shape;6420;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1" name="Google Shape;6421;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1" name="Shape 6501"/>
        <p:cNvGrpSpPr/>
        <p:nvPr/>
      </p:nvGrpSpPr>
      <p:grpSpPr>
        <a:xfrm>
          <a:off x="0" y="0"/>
          <a:ext cx="0" cy="0"/>
          <a:chOff x="0" y="0"/>
          <a:chExt cx="0" cy="0"/>
        </a:xfrm>
      </p:grpSpPr>
      <p:sp>
        <p:nvSpPr>
          <p:cNvPr id="6502" name="Google Shape;6502;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3" name="Google Shape;6503;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4" name="Google Shape;6504;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8" name="Shape 6578"/>
        <p:cNvGrpSpPr/>
        <p:nvPr/>
      </p:nvGrpSpPr>
      <p:grpSpPr>
        <a:xfrm>
          <a:off x="0" y="0"/>
          <a:ext cx="0" cy="0"/>
          <a:chOff x="0" y="0"/>
          <a:chExt cx="0" cy="0"/>
        </a:xfrm>
      </p:grpSpPr>
      <p:sp>
        <p:nvSpPr>
          <p:cNvPr id="6579" name="Google Shape;6579;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0" name="Google Shape;658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1" name="Google Shape;6581;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9" name="Shape 6659"/>
        <p:cNvGrpSpPr/>
        <p:nvPr/>
      </p:nvGrpSpPr>
      <p:grpSpPr>
        <a:xfrm>
          <a:off x="0" y="0"/>
          <a:ext cx="0" cy="0"/>
          <a:chOff x="0" y="0"/>
          <a:chExt cx="0" cy="0"/>
        </a:xfrm>
      </p:grpSpPr>
      <p:sp>
        <p:nvSpPr>
          <p:cNvPr id="6660" name="Google Shape;666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1" name="Google Shape;6661;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2" name="Google Shape;6662;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8" name="Shape 6668"/>
        <p:cNvGrpSpPr/>
        <p:nvPr/>
      </p:nvGrpSpPr>
      <p:grpSpPr>
        <a:xfrm>
          <a:off x="0" y="0"/>
          <a:ext cx="0" cy="0"/>
          <a:chOff x="0" y="0"/>
          <a:chExt cx="0" cy="0"/>
        </a:xfrm>
      </p:grpSpPr>
      <p:sp>
        <p:nvSpPr>
          <p:cNvPr id="6669" name="Google Shape;6669;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0" name="Google Shape;6670;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1" name="Google Shape;6671;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9" name="Shape 6759"/>
        <p:cNvGrpSpPr/>
        <p:nvPr/>
      </p:nvGrpSpPr>
      <p:grpSpPr>
        <a:xfrm>
          <a:off x="0" y="0"/>
          <a:ext cx="0" cy="0"/>
          <a:chOff x="0" y="0"/>
          <a:chExt cx="0" cy="0"/>
        </a:xfrm>
      </p:grpSpPr>
      <p:sp>
        <p:nvSpPr>
          <p:cNvPr id="6760" name="Google Shape;6760;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1" name="Google Shape;6761;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2" name="Google Shape;6762;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5" name="Shape 6845"/>
        <p:cNvGrpSpPr/>
        <p:nvPr/>
      </p:nvGrpSpPr>
      <p:grpSpPr>
        <a:xfrm>
          <a:off x="0" y="0"/>
          <a:ext cx="0" cy="0"/>
          <a:chOff x="0" y="0"/>
          <a:chExt cx="0" cy="0"/>
        </a:xfrm>
      </p:grpSpPr>
      <p:sp>
        <p:nvSpPr>
          <p:cNvPr id="6846" name="Google Shape;6846;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7" name="Google Shape;6847;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8" name="Google Shape;6848;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4" name="Shape 6854"/>
        <p:cNvGrpSpPr/>
        <p:nvPr/>
      </p:nvGrpSpPr>
      <p:grpSpPr>
        <a:xfrm>
          <a:off x="0" y="0"/>
          <a:ext cx="0" cy="0"/>
          <a:chOff x="0" y="0"/>
          <a:chExt cx="0" cy="0"/>
        </a:xfrm>
      </p:grpSpPr>
      <p:sp>
        <p:nvSpPr>
          <p:cNvPr id="6855" name="Google Shape;685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6" name="Google Shape;6856;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7" name="Google Shape;6857;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9" name="Google Shape;16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0" name="Shape 6910"/>
        <p:cNvGrpSpPr/>
        <p:nvPr/>
      </p:nvGrpSpPr>
      <p:grpSpPr>
        <a:xfrm>
          <a:off x="0" y="0"/>
          <a:ext cx="0" cy="0"/>
          <a:chOff x="0" y="0"/>
          <a:chExt cx="0" cy="0"/>
        </a:xfrm>
      </p:grpSpPr>
      <p:sp>
        <p:nvSpPr>
          <p:cNvPr id="6911" name="Google Shape;6911;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2" name="Google Shape;6912;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3" name="Google Shape;6913;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0" name="Shape 6920"/>
        <p:cNvGrpSpPr/>
        <p:nvPr/>
      </p:nvGrpSpPr>
      <p:grpSpPr>
        <a:xfrm>
          <a:off x="0" y="0"/>
          <a:ext cx="0" cy="0"/>
          <a:chOff x="0" y="0"/>
          <a:chExt cx="0" cy="0"/>
        </a:xfrm>
      </p:grpSpPr>
      <p:sp>
        <p:nvSpPr>
          <p:cNvPr id="6921" name="Google Shape;6921;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2" name="Google Shape;6922;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3" name="Google Shape;6923;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5" name="Shape 6935"/>
        <p:cNvGrpSpPr/>
        <p:nvPr/>
      </p:nvGrpSpPr>
      <p:grpSpPr>
        <a:xfrm>
          <a:off x="0" y="0"/>
          <a:ext cx="0" cy="0"/>
          <a:chOff x="0" y="0"/>
          <a:chExt cx="0" cy="0"/>
        </a:xfrm>
      </p:grpSpPr>
      <p:sp>
        <p:nvSpPr>
          <p:cNvPr id="6936" name="Google Shape;6936;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7" name="Google Shape;6937;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8" name="Google Shape;6938;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5" name="Shape 6955"/>
        <p:cNvGrpSpPr/>
        <p:nvPr/>
      </p:nvGrpSpPr>
      <p:grpSpPr>
        <a:xfrm>
          <a:off x="0" y="0"/>
          <a:ext cx="0" cy="0"/>
          <a:chOff x="0" y="0"/>
          <a:chExt cx="0" cy="0"/>
        </a:xfrm>
      </p:grpSpPr>
      <p:sp>
        <p:nvSpPr>
          <p:cNvPr id="6956" name="Google Shape;695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7" name="Google Shape;6957;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8" name="Google Shape;6958;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5" name="Shape 6975"/>
        <p:cNvGrpSpPr/>
        <p:nvPr/>
      </p:nvGrpSpPr>
      <p:grpSpPr>
        <a:xfrm>
          <a:off x="0" y="0"/>
          <a:ext cx="0" cy="0"/>
          <a:chOff x="0" y="0"/>
          <a:chExt cx="0" cy="0"/>
        </a:xfrm>
      </p:grpSpPr>
      <p:sp>
        <p:nvSpPr>
          <p:cNvPr id="6976" name="Google Shape;6976;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7" name="Google Shape;6977;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8" name="Google Shape;6978;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6" name="Shape 7036"/>
        <p:cNvGrpSpPr/>
        <p:nvPr/>
      </p:nvGrpSpPr>
      <p:grpSpPr>
        <a:xfrm>
          <a:off x="0" y="0"/>
          <a:ext cx="0" cy="0"/>
          <a:chOff x="0" y="0"/>
          <a:chExt cx="0" cy="0"/>
        </a:xfrm>
      </p:grpSpPr>
      <p:sp>
        <p:nvSpPr>
          <p:cNvPr id="7037" name="Google Shape;7037;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8" name="Google Shape;7038;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9" name="Google Shape;7039;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4" name="Shape 7234"/>
        <p:cNvGrpSpPr/>
        <p:nvPr/>
      </p:nvGrpSpPr>
      <p:grpSpPr>
        <a:xfrm>
          <a:off x="0" y="0"/>
          <a:ext cx="0" cy="0"/>
          <a:chOff x="0" y="0"/>
          <a:chExt cx="0" cy="0"/>
        </a:xfrm>
      </p:grpSpPr>
      <p:sp>
        <p:nvSpPr>
          <p:cNvPr id="7235" name="Google Shape;723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6" name="Google Shape;7236;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7" name="Google Shape;7237;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4" name="Shape 7244"/>
        <p:cNvGrpSpPr/>
        <p:nvPr/>
      </p:nvGrpSpPr>
      <p:grpSpPr>
        <a:xfrm>
          <a:off x="0" y="0"/>
          <a:ext cx="0" cy="0"/>
          <a:chOff x="0" y="0"/>
          <a:chExt cx="0" cy="0"/>
        </a:xfrm>
      </p:grpSpPr>
      <p:sp>
        <p:nvSpPr>
          <p:cNvPr id="7245" name="Google Shape;7245;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6" name="Google Shape;7246;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7" name="Google Shape;7247;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0" name="Shape 7390"/>
        <p:cNvGrpSpPr/>
        <p:nvPr/>
      </p:nvGrpSpPr>
      <p:grpSpPr>
        <a:xfrm>
          <a:off x="0" y="0"/>
          <a:ext cx="0" cy="0"/>
          <a:chOff x="0" y="0"/>
          <a:chExt cx="0" cy="0"/>
        </a:xfrm>
      </p:grpSpPr>
      <p:sp>
        <p:nvSpPr>
          <p:cNvPr id="7391" name="Google Shape;7391;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2" name="Google Shape;7392;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3" name="Google Shape;7393;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1" name="Shape 7531"/>
        <p:cNvGrpSpPr/>
        <p:nvPr/>
      </p:nvGrpSpPr>
      <p:grpSpPr>
        <a:xfrm>
          <a:off x="0" y="0"/>
          <a:ext cx="0" cy="0"/>
          <a:chOff x="0" y="0"/>
          <a:chExt cx="0" cy="0"/>
        </a:xfrm>
      </p:grpSpPr>
      <p:sp>
        <p:nvSpPr>
          <p:cNvPr id="7532" name="Google Shape;753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3" name="Google Shape;753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4" name="Google Shape;7534;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2"/>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A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7F7F7F"/>
                </a:solidFill>
                <a:latin typeface="Calibri"/>
                <a:ea typeface="Calibri"/>
                <a:cs typeface="Calibri"/>
                <a:sym typeface="Calibri"/>
              </a:defRPr>
            </a:lvl1pPr>
            <a:lvl2pPr indent="0" lvl="1" marL="0" algn="r">
              <a:spcBef>
                <a:spcPts val="0"/>
              </a:spcBef>
              <a:buNone/>
              <a:defRPr b="0" i="0" sz="1100" u="none" cap="none" strike="noStrike">
                <a:solidFill>
                  <a:srgbClr val="7F7F7F"/>
                </a:solidFill>
                <a:latin typeface="Calibri"/>
                <a:ea typeface="Calibri"/>
                <a:cs typeface="Calibri"/>
                <a:sym typeface="Calibri"/>
              </a:defRPr>
            </a:lvl2pPr>
            <a:lvl3pPr indent="0" lvl="2" marL="0" algn="r">
              <a:spcBef>
                <a:spcPts val="0"/>
              </a:spcBef>
              <a:buNone/>
              <a:defRPr b="0" i="0" sz="1100" u="none" cap="none" strike="noStrike">
                <a:solidFill>
                  <a:srgbClr val="7F7F7F"/>
                </a:solidFill>
                <a:latin typeface="Calibri"/>
                <a:ea typeface="Calibri"/>
                <a:cs typeface="Calibri"/>
                <a:sym typeface="Calibri"/>
              </a:defRPr>
            </a:lvl3pPr>
            <a:lvl4pPr indent="0" lvl="3" marL="0" algn="r">
              <a:spcBef>
                <a:spcPts val="0"/>
              </a:spcBef>
              <a:buNone/>
              <a:defRPr b="0" i="0" sz="1100" u="none" cap="none" strike="noStrike">
                <a:solidFill>
                  <a:srgbClr val="7F7F7F"/>
                </a:solidFill>
                <a:latin typeface="Calibri"/>
                <a:ea typeface="Calibri"/>
                <a:cs typeface="Calibri"/>
                <a:sym typeface="Calibri"/>
              </a:defRPr>
            </a:lvl4pPr>
            <a:lvl5pPr indent="0" lvl="4" marL="0" algn="r">
              <a:spcBef>
                <a:spcPts val="0"/>
              </a:spcBef>
              <a:buNone/>
              <a:defRPr b="0" i="0" sz="1100" u="none" cap="none" strike="noStrike">
                <a:solidFill>
                  <a:srgbClr val="7F7F7F"/>
                </a:solidFill>
                <a:latin typeface="Calibri"/>
                <a:ea typeface="Calibri"/>
                <a:cs typeface="Calibri"/>
                <a:sym typeface="Calibri"/>
              </a:defRPr>
            </a:lvl5pPr>
            <a:lvl6pPr indent="0" lvl="5" marL="0" algn="r">
              <a:spcBef>
                <a:spcPts val="0"/>
              </a:spcBef>
              <a:buNone/>
              <a:defRPr b="0" i="0" sz="1100" u="none" cap="none" strike="noStrike">
                <a:solidFill>
                  <a:srgbClr val="7F7F7F"/>
                </a:solidFill>
                <a:latin typeface="Calibri"/>
                <a:ea typeface="Calibri"/>
                <a:cs typeface="Calibri"/>
                <a:sym typeface="Calibri"/>
              </a:defRPr>
            </a:lvl6pPr>
            <a:lvl7pPr indent="0" lvl="6" marL="0" algn="r">
              <a:spcBef>
                <a:spcPts val="0"/>
              </a:spcBef>
              <a:buNone/>
              <a:defRPr b="0" i="0" sz="1100" u="none" cap="none" strike="noStrike">
                <a:solidFill>
                  <a:srgbClr val="7F7F7F"/>
                </a:solidFill>
                <a:latin typeface="Calibri"/>
                <a:ea typeface="Calibri"/>
                <a:cs typeface="Calibri"/>
                <a:sym typeface="Calibri"/>
              </a:defRPr>
            </a:lvl7pPr>
            <a:lvl8pPr indent="0" lvl="7" marL="0" algn="r">
              <a:spcBef>
                <a:spcPts val="0"/>
              </a:spcBef>
              <a:buNone/>
              <a:defRPr b="0" i="0" sz="1100" u="none" cap="none" strike="noStrike">
                <a:solidFill>
                  <a:srgbClr val="7F7F7F"/>
                </a:solidFill>
                <a:latin typeface="Calibri"/>
                <a:ea typeface="Calibri"/>
                <a:cs typeface="Calibri"/>
                <a:sym typeface="Calibri"/>
              </a:defRPr>
            </a:lvl8pPr>
            <a:lvl9pPr indent="0" lvl="8" marL="0" algn="r">
              <a:spcBef>
                <a:spcPts val="0"/>
              </a:spcBef>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0" name="Google Shape;7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 name="Shape 73"/>
        <p:cNvGrpSpPr/>
        <p:nvPr/>
      </p:nvGrpSpPr>
      <p:grpSpPr>
        <a:xfrm>
          <a:off x="0" y="0"/>
          <a:ext cx="0" cy="0"/>
          <a:chOff x="0" y="0"/>
          <a:chExt cx="0" cy="0"/>
        </a:xfrm>
      </p:grpSpPr>
      <p:sp>
        <p:nvSpPr>
          <p:cNvPr id="74" name="Google Shape;7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0" name="Shape 80"/>
        <p:cNvGrpSpPr/>
        <p:nvPr/>
      </p:nvGrpSpPr>
      <p:grpSpPr>
        <a:xfrm>
          <a:off x="0" y="0"/>
          <a:ext cx="0" cy="0"/>
          <a:chOff x="0" y="0"/>
          <a:chExt cx="0" cy="0"/>
        </a:xfrm>
      </p:grpSpPr>
      <p:sp>
        <p:nvSpPr>
          <p:cNvPr id="81" name="Google Shape;81;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 name="Google Shape;83;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 name="Google Shape;85;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8" name="Shape 98"/>
        <p:cNvGrpSpPr/>
        <p:nvPr/>
      </p:nvGrpSpPr>
      <p:grpSpPr>
        <a:xfrm>
          <a:off x="0" y="0"/>
          <a:ext cx="0" cy="0"/>
          <a:chOff x="0" y="0"/>
          <a:chExt cx="0" cy="0"/>
        </a:xfrm>
      </p:grpSpPr>
      <p:sp>
        <p:nvSpPr>
          <p:cNvPr id="99" name="Google Shape;9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1" name="Google Shape;10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2" name="Google Shape;10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5" name="Shape 105"/>
        <p:cNvGrpSpPr/>
        <p:nvPr/>
      </p:nvGrpSpPr>
      <p:grpSpPr>
        <a:xfrm>
          <a:off x="0" y="0"/>
          <a:ext cx="0" cy="0"/>
          <a:chOff x="0" y="0"/>
          <a:chExt cx="0" cy="0"/>
        </a:xfrm>
      </p:grpSpPr>
      <p:sp>
        <p:nvSpPr>
          <p:cNvPr id="106" name="Google Shape;10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p:nvPr>
            <p:ph idx="2" type="pic"/>
          </p:nvPr>
        </p:nvSpPr>
        <p:spPr>
          <a:xfrm>
            <a:off x="5183188" y="987425"/>
            <a:ext cx="6172200" cy="4873625"/>
          </a:xfrm>
          <a:prstGeom prst="rect">
            <a:avLst/>
          </a:prstGeom>
          <a:noFill/>
          <a:ln>
            <a:noFill/>
          </a:ln>
        </p:spPr>
      </p:sp>
      <p:sp>
        <p:nvSpPr>
          <p:cNvPr id="108" name="Google Shape;10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9" name="Google Shape;10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 name="Shape 16"/>
        <p:cNvGrpSpPr/>
        <p:nvPr/>
      </p:nvGrpSpPr>
      <p:grpSpPr>
        <a:xfrm>
          <a:off x="0" y="0"/>
          <a:ext cx="0" cy="0"/>
          <a:chOff x="0" y="0"/>
          <a:chExt cx="0" cy="0"/>
        </a:xfrm>
      </p:grpSpPr>
      <p:sp>
        <p:nvSpPr>
          <p:cNvPr id="17" name="Google Shape;17;p3"/>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A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7F7F7F"/>
                </a:solidFill>
                <a:latin typeface="Calibri"/>
                <a:ea typeface="Calibri"/>
                <a:cs typeface="Calibri"/>
                <a:sym typeface="Calibri"/>
              </a:defRPr>
            </a:lvl1pPr>
            <a:lvl2pPr indent="0" lvl="1" marL="0" algn="r">
              <a:spcBef>
                <a:spcPts val="0"/>
              </a:spcBef>
              <a:buNone/>
              <a:defRPr b="0" i="0" sz="1100" u="none" cap="none" strike="noStrike">
                <a:solidFill>
                  <a:srgbClr val="7F7F7F"/>
                </a:solidFill>
                <a:latin typeface="Calibri"/>
                <a:ea typeface="Calibri"/>
                <a:cs typeface="Calibri"/>
                <a:sym typeface="Calibri"/>
              </a:defRPr>
            </a:lvl2pPr>
            <a:lvl3pPr indent="0" lvl="2" marL="0" algn="r">
              <a:spcBef>
                <a:spcPts val="0"/>
              </a:spcBef>
              <a:buNone/>
              <a:defRPr b="0" i="0" sz="1100" u="none" cap="none" strike="noStrike">
                <a:solidFill>
                  <a:srgbClr val="7F7F7F"/>
                </a:solidFill>
                <a:latin typeface="Calibri"/>
                <a:ea typeface="Calibri"/>
                <a:cs typeface="Calibri"/>
                <a:sym typeface="Calibri"/>
              </a:defRPr>
            </a:lvl3pPr>
            <a:lvl4pPr indent="0" lvl="3" marL="0" algn="r">
              <a:spcBef>
                <a:spcPts val="0"/>
              </a:spcBef>
              <a:buNone/>
              <a:defRPr b="0" i="0" sz="1100" u="none" cap="none" strike="noStrike">
                <a:solidFill>
                  <a:srgbClr val="7F7F7F"/>
                </a:solidFill>
                <a:latin typeface="Calibri"/>
                <a:ea typeface="Calibri"/>
                <a:cs typeface="Calibri"/>
                <a:sym typeface="Calibri"/>
              </a:defRPr>
            </a:lvl4pPr>
            <a:lvl5pPr indent="0" lvl="4" marL="0" algn="r">
              <a:spcBef>
                <a:spcPts val="0"/>
              </a:spcBef>
              <a:buNone/>
              <a:defRPr b="0" i="0" sz="1100" u="none" cap="none" strike="noStrike">
                <a:solidFill>
                  <a:srgbClr val="7F7F7F"/>
                </a:solidFill>
                <a:latin typeface="Calibri"/>
                <a:ea typeface="Calibri"/>
                <a:cs typeface="Calibri"/>
                <a:sym typeface="Calibri"/>
              </a:defRPr>
            </a:lvl5pPr>
            <a:lvl6pPr indent="0" lvl="5" marL="0" algn="r">
              <a:spcBef>
                <a:spcPts val="0"/>
              </a:spcBef>
              <a:buNone/>
              <a:defRPr b="0" i="0" sz="1100" u="none" cap="none" strike="noStrike">
                <a:solidFill>
                  <a:srgbClr val="7F7F7F"/>
                </a:solidFill>
                <a:latin typeface="Calibri"/>
                <a:ea typeface="Calibri"/>
                <a:cs typeface="Calibri"/>
                <a:sym typeface="Calibri"/>
              </a:defRPr>
            </a:lvl6pPr>
            <a:lvl7pPr indent="0" lvl="6" marL="0" algn="r">
              <a:spcBef>
                <a:spcPts val="0"/>
              </a:spcBef>
              <a:buNone/>
              <a:defRPr b="0" i="0" sz="1100" u="none" cap="none" strike="noStrike">
                <a:solidFill>
                  <a:srgbClr val="7F7F7F"/>
                </a:solidFill>
                <a:latin typeface="Calibri"/>
                <a:ea typeface="Calibri"/>
                <a:cs typeface="Calibri"/>
                <a:sym typeface="Calibri"/>
              </a:defRPr>
            </a:lvl7pPr>
            <a:lvl8pPr indent="0" lvl="7" marL="0" algn="r">
              <a:spcBef>
                <a:spcPts val="0"/>
              </a:spcBef>
              <a:buNone/>
              <a:defRPr b="0" i="0" sz="1100" u="none" cap="none" strike="noStrike">
                <a:solidFill>
                  <a:srgbClr val="7F7F7F"/>
                </a:solidFill>
                <a:latin typeface="Calibri"/>
                <a:ea typeface="Calibri"/>
                <a:cs typeface="Calibri"/>
                <a:sym typeface="Calibri"/>
              </a:defRPr>
            </a:lvl8pPr>
            <a:lvl9pPr indent="0" lvl="8" marL="0" algn="r">
              <a:spcBef>
                <a:spcPts val="0"/>
              </a:spcBef>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4"/>
          <p:cNvSpPr txBox="1"/>
          <p:nvPr>
            <p:ph idx="1" type="body"/>
          </p:nvPr>
        </p:nvSpPr>
        <p:spPr>
          <a:xfrm>
            <a:off x="838200" y="1724027"/>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4"/>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A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7F7F7F"/>
                </a:solidFill>
                <a:latin typeface="Calibri"/>
                <a:ea typeface="Calibri"/>
                <a:cs typeface="Calibri"/>
                <a:sym typeface="Calibri"/>
              </a:defRPr>
            </a:lvl1pPr>
            <a:lvl2pPr indent="0" lvl="1" marL="0" algn="r">
              <a:spcBef>
                <a:spcPts val="0"/>
              </a:spcBef>
              <a:buNone/>
              <a:defRPr sz="1100">
                <a:solidFill>
                  <a:srgbClr val="7F7F7F"/>
                </a:solidFill>
                <a:latin typeface="Calibri"/>
                <a:ea typeface="Calibri"/>
                <a:cs typeface="Calibri"/>
                <a:sym typeface="Calibri"/>
              </a:defRPr>
            </a:lvl2pPr>
            <a:lvl3pPr indent="0" lvl="2" marL="0" algn="r">
              <a:spcBef>
                <a:spcPts val="0"/>
              </a:spcBef>
              <a:buNone/>
              <a:defRPr sz="1100">
                <a:solidFill>
                  <a:srgbClr val="7F7F7F"/>
                </a:solidFill>
                <a:latin typeface="Calibri"/>
                <a:ea typeface="Calibri"/>
                <a:cs typeface="Calibri"/>
                <a:sym typeface="Calibri"/>
              </a:defRPr>
            </a:lvl3pPr>
            <a:lvl4pPr indent="0" lvl="3" marL="0" algn="r">
              <a:spcBef>
                <a:spcPts val="0"/>
              </a:spcBef>
              <a:buNone/>
              <a:defRPr sz="1100">
                <a:solidFill>
                  <a:srgbClr val="7F7F7F"/>
                </a:solidFill>
                <a:latin typeface="Calibri"/>
                <a:ea typeface="Calibri"/>
                <a:cs typeface="Calibri"/>
                <a:sym typeface="Calibri"/>
              </a:defRPr>
            </a:lvl4pPr>
            <a:lvl5pPr indent="0" lvl="4" marL="0" algn="r">
              <a:spcBef>
                <a:spcPts val="0"/>
              </a:spcBef>
              <a:buNone/>
              <a:defRPr sz="1100">
                <a:solidFill>
                  <a:srgbClr val="7F7F7F"/>
                </a:solidFill>
                <a:latin typeface="Calibri"/>
                <a:ea typeface="Calibri"/>
                <a:cs typeface="Calibri"/>
                <a:sym typeface="Calibri"/>
              </a:defRPr>
            </a:lvl5pPr>
            <a:lvl6pPr indent="0" lvl="5" marL="0" algn="r">
              <a:spcBef>
                <a:spcPts val="0"/>
              </a:spcBef>
              <a:buNone/>
              <a:defRPr sz="1100">
                <a:solidFill>
                  <a:srgbClr val="7F7F7F"/>
                </a:solidFill>
                <a:latin typeface="Calibri"/>
                <a:ea typeface="Calibri"/>
                <a:cs typeface="Calibri"/>
                <a:sym typeface="Calibri"/>
              </a:defRPr>
            </a:lvl6pPr>
            <a:lvl7pPr indent="0" lvl="6" marL="0" algn="r">
              <a:spcBef>
                <a:spcPts val="0"/>
              </a:spcBef>
              <a:buNone/>
              <a:defRPr sz="1100">
                <a:solidFill>
                  <a:srgbClr val="7F7F7F"/>
                </a:solidFill>
                <a:latin typeface="Calibri"/>
                <a:ea typeface="Calibri"/>
                <a:cs typeface="Calibri"/>
                <a:sym typeface="Calibri"/>
              </a:defRPr>
            </a:lvl7pPr>
            <a:lvl8pPr indent="0" lvl="7" marL="0" algn="r">
              <a:spcBef>
                <a:spcPts val="0"/>
              </a:spcBef>
              <a:buNone/>
              <a:defRPr sz="1100">
                <a:solidFill>
                  <a:srgbClr val="7F7F7F"/>
                </a:solidFill>
                <a:latin typeface="Calibri"/>
                <a:ea typeface="Calibri"/>
                <a:cs typeface="Calibri"/>
                <a:sym typeface="Calibri"/>
              </a:defRPr>
            </a:lvl8pPr>
            <a:lvl9pPr indent="0" lvl="8" marL="0" algn="r">
              <a:spcBef>
                <a:spcPts val="0"/>
              </a:spcBef>
              <a:buNone/>
              <a:defRPr sz="1100">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000A3"/>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7F7F7F"/>
                </a:solidFill>
                <a:latin typeface="Calibri"/>
                <a:ea typeface="Calibri"/>
                <a:cs typeface="Calibri"/>
                <a:sym typeface="Calibri"/>
              </a:defRPr>
            </a:lvl1pPr>
            <a:lvl2pPr indent="0" lvl="1" marL="0" algn="r">
              <a:spcBef>
                <a:spcPts val="0"/>
              </a:spcBef>
              <a:buNone/>
              <a:defRPr sz="1100">
                <a:solidFill>
                  <a:srgbClr val="7F7F7F"/>
                </a:solidFill>
                <a:latin typeface="Calibri"/>
                <a:ea typeface="Calibri"/>
                <a:cs typeface="Calibri"/>
                <a:sym typeface="Calibri"/>
              </a:defRPr>
            </a:lvl2pPr>
            <a:lvl3pPr indent="0" lvl="2" marL="0" algn="r">
              <a:spcBef>
                <a:spcPts val="0"/>
              </a:spcBef>
              <a:buNone/>
              <a:defRPr sz="1100">
                <a:solidFill>
                  <a:srgbClr val="7F7F7F"/>
                </a:solidFill>
                <a:latin typeface="Calibri"/>
                <a:ea typeface="Calibri"/>
                <a:cs typeface="Calibri"/>
                <a:sym typeface="Calibri"/>
              </a:defRPr>
            </a:lvl3pPr>
            <a:lvl4pPr indent="0" lvl="3" marL="0" algn="r">
              <a:spcBef>
                <a:spcPts val="0"/>
              </a:spcBef>
              <a:buNone/>
              <a:defRPr sz="1100">
                <a:solidFill>
                  <a:srgbClr val="7F7F7F"/>
                </a:solidFill>
                <a:latin typeface="Calibri"/>
                <a:ea typeface="Calibri"/>
                <a:cs typeface="Calibri"/>
                <a:sym typeface="Calibri"/>
              </a:defRPr>
            </a:lvl4pPr>
            <a:lvl5pPr indent="0" lvl="4" marL="0" algn="r">
              <a:spcBef>
                <a:spcPts val="0"/>
              </a:spcBef>
              <a:buNone/>
              <a:defRPr sz="1100">
                <a:solidFill>
                  <a:srgbClr val="7F7F7F"/>
                </a:solidFill>
                <a:latin typeface="Calibri"/>
                <a:ea typeface="Calibri"/>
                <a:cs typeface="Calibri"/>
                <a:sym typeface="Calibri"/>
              </a:defRPr>
            </a:lvl5pPr>
            <a:lvl6pPr indent="0" lvl="5" marL="0" algn="r">
              <a:spcBef>
                <a:spcPts val="0"/>
              </a:spcBef>
              <a:buNone/>
              <a:defRPr sz="1100">
                <a:solidFill>
                  <a:srgbClr val="7F7F7F"/>
                </a:solidFill>
                <a:latin typeface="Calibri"/>
                <a:ea typeface="Calibri"/>
                <a:cs typeface="Calibri"/>
                <a:sym typeface="Calibri"/>
              </a:defRPr>
            </a:lvl6pPr>
            <a:lvl7pPr indent="0" lvl="6" marL="0" algn="r">
              <a:spcBef>
                <a:spcPts val="0"/>
              </a:spcBef>
              <a:buNone/>
              <a:defRPr sz="1100">
                <a:solidFill>
                  <a:srgbClr val="7F7F7F"/>
                </a:solidFill>
                <a:latin typeface="Calibri"/>
                <a:ea typeface="Calibri"/>
                <a:cs typeface="Calibri"/>
                <a:sym typeface="Calibri"/>
              </a:defRPr>
            </a:lvl7pPr>
            <a:lvl8pPr indent="0" lvl="7" marL="0" algn="r">
              <a:spcBef>
                <a:spcPts val="0"/>
              </a:spcBef>
              <a:buNone/>
              <a:defRPr sz="1100">
                <a:solidFill>
                  <a:srgbClr val="7F7F7F"/>
                </a:solidFill>
                <a:latin typeface="Calibri"/>
                <a:ea typeface="Calibri"/>
                <a:cs typeface="Calibri"/>
                <a:sym typeface="Calibri"/>
              </a:defRPr>
            </a:lvl8pPr>
            <a:lvl9pPr indent="0" lvl="8" marL="0" algn="r">
              <a:spcBef>
                <a:spcPts val="0"/>
              </a:spcBef>
              <a:buNone/>
              <a:defRPr sz="1100">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7F7F7F"/>
                </a:solidFill>
                <a:latin typeface="Calibri"/>
                <a:ea typeface="Calibri"/>
                <a:cs typeface="Calibri"/>
                <a:sym typeface="Calibri"/>
              </a:defRPr>
            </a:lvl1pPr>
            <a:lvl2pPr indent="0" lvl="1" marL="0" algn="r">
              <a:spcBef>
                <a:spcPts val="0"/>
              </a:spcBef>
              <a:buNone/>
              <a:defRPr b="0" i="0" sz="1100" u="none" cap="none" strike="noStrike">
                <a:solidFill>
                  <a:srgbClr val="7F7F7F"/>
                </a:solidFill>
                <a:latin typeface="Calibri"/>
                <a:ea typeface="Calibri"/>
                <a:cs typeface="Calibri"/>
                <a:sym typeface="Calibri"/>
              </a:defRPr>
            </a:lvl2pPr>
            <a:lvl3pPr indent="0" lvl="2" marL="0" algn="r">
              <a:spcBef>
                <a:spcPts val="0"/>
              </a:spcBef>
              <a:buNone/>
              <a:defRPr b="0" i="0" sz="1100" u="none" cap="none" strike="noStrike">
                <a:solidFill>
                  <a:srgbClr val="7F7F7F"/>
                </a:solidFill>
                <a:latin typeface="Calibri"/>
                <a:ea typeface="Calibri"/>
                <a:cs typeface="Calibri"/>
                <a:sym typeface="Calibri"/>
              </a:defRPr>
            </a:lvl3pPr>
            <a:lvl4pPr indent="0" lvl="3" marL="0" algn="r">
              <a:spcBef>
                <a:spcPts val="0"/>
              </a:spcBef>
              <a:buNone/>
              <a:defRPr b="0" i="0" sz="1100" u="none" cap="none" strike="noStrike">
                <a:solidFill>
                  <a:srgbClr val="7F7F7F"/>
                </a:solidFill>
                <a:latin typeface="Calibri"/>
                <a:ea typeface="Calibri"/>
                <a:cs typeface="Calibri"/>
                <a:sym typeface="Calibri"/>
              </a:defRPr>
            </a:lvl4pPr>
            <a:lvl5pPr indent="0" lvl="4" marL="0" algn="r">
              <a:spcBef>
                <a:spcPts val="0"/>
              </a:spcBef>
              <a:buNone/>
              <a:defRPr b="0" i="0" sz="1100" u="none" cap="none" strike="noStrike">
                <a:solidFill>
                  <a:srgbClr val="7F7F7F"/>
                </a:solidFill>
                <a:latin typeface="Calibri"/>
                <a:ea typeface="Calibri"/>
                <a:cs typeface="Calibri"/>
                <a:sym typeface="Calibri"/>
              </a:defRPr>
            </a:lvl5pPr>
            <a:lvl6pPr indent="0" lvl="5" marL="0" algn="r">
              <a:spcBef>
                <a:spcPts val="0"/>
              </a:spcBef>
              <a:buNone/>
              <a:defRPr b="0" i="0" sz="1100" u="none" cap="none" strike="noStrike">
                <a:solidFill>
                  <a:srgbClr val="7F7F7F"/>
                </a:solidFill>
                <a:latin typeface="Calibri"/>
                <a:ea typeface="Calibri"/>
                <a:cs typeface="Calibri"/>
                <a:sym typeface="Calibri"/>
              </a:defRPr>
            </a:lvl6pPr>
            <a:lvl7pPr indent="0" lvl="6" marL="0" algn="r">
              <a:spcBef>
                <a:spcPts val="0"/>
              </a:spcBef>
              <a:buNone/>
              <a:defRPr b="0" i="0" sz="1100" u="none" cap="none" strike="noStrike">
                <a:solidFill>
                  <a:srgbClr val="7F7F7F"/>
                </a:solidFill>
                <a:latin typeface="Calibri"/>
                <a:ea typeface="Calibri"/>
                <a:cs typeface="Calibri"/>
                <a:sym typeface="Calibri"/>
              </a:defRPr>
            </a:lvl7pPr>
            <a:lvl8pPr indent="0" lvl="7" marL="0" algn="r">
              <a:spcBef>
                <a:spcPts val="0"/>
              </a:spcBef>
              <a:buNone/>
              <a:defRPr b="0" i="0" sz="1100" u="none" cap="none" strike="noStrike">
                <a:solidFill>
                  <a:srgbClr val="7F7F7F"/>
                </a:solidFill>
                <a:latin typeface="Calibri"/>
                <a:ea typeface="Calibri"/>
                <a:cs typeface="Calibri"/>
                <a:sym typeface="Calibri"/>
              </a:defRPr>
            </a:lvl8pPr>
            <a:lvl9pPr indent="0" lvl="8" marL="0" algn="r">
              <a:spcBef>
                <a:spcPts val="0"/>
              </a:spcBef>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Transport Layer: 3-</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8"/>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7F7F7F"/>
                </a:solidFill>
                <a:latin typeface="Calibri"/>
                <a:ea typeface="Calibri"/>
                <a:cs typeface="Calibri"/>
                <a:sym typeface="Calibri"/>
              </a:defRPr>
            </a:lvl1pPr>
            <a:lvl2pPr indent="0" lvl="1" marL="0" algn="r">
              <a:spcBef>
                <a:spcPts val="0"/>
              </a:spcBef>
              <a:buNone/>
              <a:defRPr sz="1100">
                <a:solidFill>
                  <a:srgbClr val="7F7F7F"/>
                </a:solidFill>
                <a:latin typeface="Calibri"/>
                <a:ea typeface="Calibri"/>
                <a:cs typeface="Calibri"/>
                <a:sym typeface="Calibri"/>
              </a:defRPr>
            </a:lvl2pPr>
            <a:lvl3pPr indent="0" lvl="2" marL="0" algn="r">
              <a:spcBef>
                <a:spcPts val="0"/>
              </a:spcBef>
              <a:buNone/>
              <a:defRPr sz="1100">
                <a:solidFill>
                  <a:srgbClr val="7F7F7F"/>
                </a:solidFill>
                <a:latin typeface="Calibri"/>
                <a:ea typeface="Calibri"/>
                <a:cs typeface="Calibri"/>
                <a:sym typeface="Calibri"/>
              </a:defRPr>
            </a:lvl3pPr>
            <a:lvl4pPr indent="0" lvl="3" marL="0" algn="r">
              <a:spcBef>
                <a:spcPts val="0"/>
              </a:spcBef>
              <a:buNone/>
              <a:defRPr sz="1100">
                <a:solidFill>
                  <a:srgbClr val="7F7F7F"/>
                </a:solidFill>
                <a:latin typeface="Calibri"/>
                <a:ea typeface="Calibri"/>
                <a:cs typeface="Calibri"/>
                <a:sym typeface="Calibri"/>
              </a:defRPr>
            </a:lvl4pPr>
            <a:lvl5pPr indent="0" lvl="4" marL="0" algn="r">
              <a:spcBef>
                <a:spcPts val="0"/>
              </a:spcBef>
              <a:buNone/>
              <a:defRPr sz="1100">
                <a:solidFill>
                  <a:srgbClr val="7F7F7F"/>
                </a:solidFill>
                <a:latin typeface="Calibri"/>
                <a:ea typeface="Calibri"/>
                <a:cs typeface="Calibri"/>
                <a:sym typeface="Calibri"/>
              </a:defRPr>
            </a:lvl5pPr>
            <a:lvl6pPr indent="0" lvl="5" marL="0" algn="r">
              <a:spcBef>
                <a:spcPts val="0"/>
              </a:spcBef>
              <a:buNone/>
              <a:defRPr sz="1100">
                <a:solidFill>
                  <a:srgbClr val="7F7F7F"/>
                </a:solidFill>
                <a:latin typeface="Calibri"/>
                <a:ea typeface="Calibri"/>
                <a:cs typeface="Calibri"/>
                <a:sym typeface="Calibri"/>
              </a:defRPr>
            </a:lvl6pPr>
            <a:lvl7pPr indent="0" lvl="6" marL="0" algn="r">
              <a:spcBef>
                <a:spcPts val="0"/>
              </a:spcBef>
              <a:buNone/>
              <a:defRPr sz="1100">
                <a:solidFill>
                  <a:srgbClr val="7F7F7F"/>
                </a:solidFill>
                <a:latin typeface="Calibri"/>
                <a:ea typeface="Calibri"/>
                <a:cs typeface="Calibri"/>
                <a:sym typeface="Calibri"/>
              </a:defRPr>
            </a:lvl7pPr>
            <a:lvl8pPr indent="0" lvl="7" marL="0" algn="r">
              <a:spcBef>
                <a:spcPts val="0"/>
              </a:spcBef>
              <a:buNone/>
              <a:defRPr sz="1100">
                <a:solidFill>
                  <a:srgbClr val="7F7F7F"/>
                </a:solidFill>
                <a:latin typeface="Calibri"/>
                <a:ea typeface="Calibri"/>
                <a:cs typeface="Calibri"/>
                <a:sym typeface="Calibri"/>
              </a:defRPr>
            </a:lvl8pPr>
            <a:lvl9pPr indent="0" lvl="8" marL="0" algn="r">
              <a:spcBef>
                <a:spcPts val="0"/>
              </a:spcBef>
              <a:buNone/>
              <a:defRPr sz="1100">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Transport Layer: 3-</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1" name="Shape 41"/>
        <p:cNvGrpSpPr/>
        <p:nvPr/>
      </p:nvGrpSpPr>
      <p:grpSpPr>
        <a:xfrm>
          <a:off x="0" y="0"/>
          <a:ext cx="0" cy="0"/>
          <a:chOff x="0" y="0"/>
          <a:chExt cx="0" cy="0"/>
        </a:xfrm>
      </p:grpSpPr>
      <p:sp>
        <p:nvSpPr>
          <p:cNvPr id="42" name="Google Shape;42;p9"/>
          <p:cNvSpPr txBox="1"/>
          <p:nvPr>
            <p:ph idx="1" type="body"/>
          </p:nvPr>
        </p:nvSpPr>
        <p:spPr>
          <a:xfrm>
            <a:off x="838200" y="1724027"/>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9"/>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7F7F7F"/>
                </a:solidFill>
                <a:latin typeface="Calibri"/>
                <a:ea typeface="Calibri"/>
                <a:cs typeface="Calibri"/>
                <a:sym typeface="Calibri"/>
              </a:defRPr>
            </a:lvl1pPr>
            <a:lvl2pPr indent="0" lvl="1" marL="0" algn="r">
              <a:spcBef>
                <a:spcPts val="0"/>
              </a:spcBef>
              <a:buNone/>
              <a:defRPr sz="1100">
                <a:solidFill>
                  <a:srgbClr val="7F7F7F"/>
                </a:solidFill>
                <a:latin typeface="Calibri"/>
                <a:ea typeface="Calibri"/>
                <a:cs typeface="Calibri"/>
                <a:sym typeface="Calibri"/>
              </a:defRPr>
            </a:lvl2pPr>
            <a:lvl3pPr indent="0" lvl="2" marL="0" algn="r">
              <a:spcBef>
                <a:spcPts val="0"/>
              </a:spcBef>
              <a:buNone/>
              <a:defRPr sz="1100">
                <a:solidFill>
                  <a:srgbClr val="7F7F7F"/>
                </a:solidFill>
                <a:latin typeface="Calibri"/>
                <a:ea typeface="Calibri"/>
                <a:cs typeface="Calibri"/>
                <a:sym typeface="Calibri"/>
              </a:defRPr>
            </a:lvl3pPr>
            <a:lvl4pPr indent="0" lvl="3" marL="0" algn="r">
              <a:spcBef>
                <a:spcPts val="0"/>
              </a:spcBef>
              <a:buNone/>
              <a:defRPr sz="1100">
                <a:solidFill>
                  <a:srgbClr val="7F7F7F"/>
                </a:solidFill>
                <a:latin typeface="Calibri"/>
                <a:ea typeface="Calibri"/>
                <a:cs typeface="Calibri"/>
                <a:sym typeface="Calibri"/>
              </a:defRPr>
            </a:lvl4pPr>
            <a:lvl5pPr indent="0" lvl="4" marL="0" algn="r">
              <a:spcBef>
                <a:spcPts val="0"/>
              </a:spcBef>
              <a:buNone/>
              <a:defRPr sz="1100">
                <a:solidFill>
                  <a:srgbClr val="7F7F7F"/>
                </a:solidFill>
                <a:latin typeface="Calibri"/>
                <a:ea typeface="Calibri"/>
                <a:cs typeface="Calibri"/>
                <a:sym typeface="Calibri"/>
              </a:defRPr>
            </a:lvl5pPr>
            <a:lvl6pPr indent="0" lvl="5" marL="0" algn="r">
              <a:spcBef>
                <a:spcPts val="0"/>
              </a:spcBef>
              <a:buNone/>
              <a:defRPr sz="1100">
                <a:solidFill>
                  <a:srgbClr val="7F7F7F"/>
                </a:solidFill>
                <a:latin typeface="Calibri"/>
                <a:ea typeface="Calibri"/>
                <a:cs typeface="Calibri"/>
                <a:sym typeface="Calibri"/>
              </a:defRPr>
            </a:lvl6pPr>
            <a:lvl7pPr indent="0" lvl="6" marL="0" algn="r">
              <a:spcBef>
                <a:spcPts val="0"/>
              </a:spcBef>
              <a:buNone/>
              <a:defRPr sz="1100">
                <a:solidFill>
                  <a:srgbClr val="7F7F7F"/>
                </a:solidFill>
                <a:latin typeface="Calibri"/>
                <a:ea typeface="Calibri"/>
                <a:cs typeface="Calibri"/>
                <a:sym typeface="Calibri"/>
              </a:defRPr>
            </a:lvl7pPr>
            <a:lvl8pPr indent="0" lvl="7" marL="0" algn="r">
              <a:spcBef>
                <a:spcPts val="0"/>
              </a:spcBef>
              <a:buNone/>
              <a:defRPr sz="1100">
                <a:solidFill>
                  <a:srgbClr val="7F7F7F"/>
                </a:solidFill>
                <a:latin typeface="Calibri"/>
                <a:ea typeface="Calibri"/>
                <a:cs typeface="Calibri"/>
                <a:sym typeface="Calibri"/>
              </a:defRPr>
            </a:lvl8pPr>
            <a:lvl9pPr indent="0" lvl="8" marL="0" algn="r">
              <a:spcBef>
                <a:spcPts val="0"/>
              </a:spcBef>
              <a:buNone/>
              <a:defRPr sz="1100">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Transport Layer: 3-</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 name="Shape 45"/>
        <p:cNvGrpSpPr/>
        <p:nvPr/>
      </p:nvGrpSpPr>
      <p:grpSpPr>
        <a:xfrm>
          <a:off x="0" y="0"/>
          <a:ext cx="0" cy="0"/>
          <a:chOff x="0" y="0"/>
          <a:chExt cx="0" cy="0"/>
        </a:xfrm>
      </p:grpSpPr>
      <p:sp>
        <p:nvSpPr>
          <p:cNvPr id="46" name="Google Shape;46;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000A3"/>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 name="Google Shape;48;p1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7F7F7F"/>
                </a:solidFill>
                <a:latin typeface="Calibri"/>
                <a:ea typeface="Calibri"/>
                <a:cs typeface="Calibri"/>
                <a:sym typeface="Calibri"/>
              </a:defRPr>
            </a:lvl1pPr>
            <a:lvl2pPr indent="0" lvl="1" marL="0" algn="r">
              <a:spcBef>
                <a:spcPts val="0"/>
              </a:spcBef>
              <a:buNone/>
              <a:defRPr sz="1100">
                <a:solidFill>
                  <a:srgbClr val="7F7F7F"/>
                </a:solidFill>
                <a:latin typeface="Calibri"/>
                <a:ea typeface="Calibri"/>
                <a:cs typeface="Calibri"/>
                <a:sym typeface="Calibri"/>
              </a:defRPr>
            </a:lvl2pPr>
            <a:lvl3pPr indent="0" lvl="2" marL="0" algn="r">
              <a:spcBef>
                <a:spcPts val="0"/>
              </a:spcBef>
              <a:buNone/>
              <a:defRPr sz="1100">
                <a:solidFill>
                  <a:srgbClr val="7F7F7F"/>
                </a:solidFill>
                <a:latin typeface="Calibri"/>
                <a:ea typeface="Calibri"/>
                <a:cs typeface="Calibri"/>
                <a:sym typeface="Calibri"/>
              </a:defRPr>
            </a:lvl3pPr>
            <a:lvl4pPr indent="0" lvl="3" marL="0" algn="r">
              <a:spcBef>
                <a:spcPts val="0"/>
              </a:spcBef>
              <a:buNone/>
              <a:defRPr sz="1100">
                <a:solidFill>
                  <a:srgbClr val="7F7F7F"/>
                </a:solidFill>
                <a:latin typeface="Calibri"/>
                <a:ea typeface="Calibri"/>
                <a:cs typeface="Calibri"/>
                <a:sym typeface="Calibri"/>
              </a:defRPr>
            </a:lvl4pPr>
            <a:lvl5pPr indent="0" lvl="4" marL="0" algn="r">
              <a:spcBef>
                <a:spcPts val="0"/>
              </a:spcBef>
              <a:buNone/>
              <a:defRPr sz="1100">
                <a:solidFill>
                  <a:srgbClr val="7F7F7F"/>
                </a:solidFill>
                <a:latin typeface="Calibri"/>
                <a:ea typeface="Calibri"/>
                <a:cs typeface="Calibri"/>
                <a:sym typeface="Calibri"/>
              </a:defRPr>
            </a:lvl5pPr>
            <a:lvl6pPr indent="0" lvl="5" marL="0" algn="r">
              <a:spcBef>
                <a:spcPts val="0"/>
              </a:spcBef>
              <a:buNone/>
              <a:defRPr sz="1100">
                <a:solidFill>
                  <a:srgbClr val="7F7F7F"/>
                </a:solidFill>
                <a:latin typeface="Calibri"/>
                <a:ea typeface="Calibri"/>
                <a:cs typeface="Calibri"/>
                <a:sym typeface="Calibri"/>
              </a:defRPr>
            </a:lvl6pPr>
            <a:lvl7pPr indent="0" lvl="6" marL="0" algn="r">
              <a:spcBef>
                <a:spcPts val="0"/>
              </a:spcBef>
              <a:buNone/>
              <a:defRPr sz="1100">
                <a:solidFill>
                  <a:srgbClr val="7F7F7F"/>
                </a:solidFill>
                <a:latin typeface="Calibri"/>
                <a:ea typeface="Calibri"/>
                <a:cs typeface="Calibri"/>
                <a:sym typeface="Calibri"/>
              </a:defRPr>
            </a:lvl7pPr>
            <a:lvl8pPr indent="0" lvl="7" marL="0" algn="r">
              <a:spcBef>
                <a:spcPts val="0"/>
              </a:spcBef>
              <a:buNone/>
              <a:defRPr sz="1100">
                <a:solidFill>
                  <a:srgbClr val="7F7F7F"/>
                </a:solidFill>
                <a:latin typeface="Calibri"/>
                <a:ea typeface="Calibri"/>
                <a:cs typeface="Calibri"/>
                <a:sym typeface="Calibri"/>
              </a:defRPr>
            </a:lvl8pPr>
            <a:lvl9pPr indent="0" lvl="8" marL="0" algn="r">
              <a:spcBef>
                <a:spcPts val="0"/>
              </a:spcBef>
              <a:buNone/>
              <a:defRPr sz="1100">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Transport Layer: 3-</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2" Type="http://schemas.openxmlformats.org/officeDocument/2006/relationships/theme" Target="../theme/theme1.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00A3"/>
              </a:buClr>
              <a:buSzPts val="4400"/>
              <a:buFont typeface="Calibri"/>
              <a:buNone/>
              <a:defRPr b="1" i="0" sz="4400" u="none" cap="none" strike="noStrik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000A3"/>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rgbClr val="0000A8"/>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7F7F7F"/>
                </a:solidFill>
                <a:latin typeface="Calibri"/>
                <a:ea typeface="Calibri"/>
                <a:cs typeface="Calibri"/>
                <a:sym typeface="Calibri"/>
              </a:defRPr>
            </a:lvl1pPr>
            <a:lvl2pPr indent="0" lvl="1" marL="0" marR="0" rtl="0" algn="r">
              <a:spcBef>
                <a:spcPts val="0"/>
              </a:spcBef>
              <a:buNone/>
              <a:defRPr b="0" i="0" sz="1100" u="none" cap="none" strike="noStrike">
                <a:solidFill>
                  <a:srgbClr val="7F7F7F"/>
                </a:solidFill>
                <a:latin typeface="Calibri"/>
                <a:ea typeface="Calibri"/>
                <a:cs typeface="Calibri"/>
                <a:sym typeface="Calibri"/>
              </a:defRPr>
            </a:lvl2pPr>
            <a:lvl3pPr indent="0" lvl="2" marL="0" marR="0" rtl="0" algn="r">
              <a:spcBef>
                <a:spcPts val="0"/>
              </a:spcBef>
              <a:buNone/>
              <a:defRPr b="0" i="0" sz="1100" u="none" cap="none" strike="noStrike">
                <a:solidFill>
                  <a:srgbClr val="7F7F7F"/>
                </a:solidFill>
                <a:latin typeface="Calibri"/>
                <a:ea typeface="Calibri"/>
                <a:cs typeface="Calibri"/>
                <a:sym typeface="Calibri"/>
              </a:defRPr>
            </a:lvl3pPr>
            <a:lvl4pPr indent="0" lvl="3" marL="0" marR="0" rtl="0" algn="r">
              <a:spcBef>
                <a:spcPts val="0"/>
              </a:spcBef>
              <a:buNone/>
              <a:defRPr b="0" i="0" sz="1100" u="none" cap="none" strike="noStrike">
                <a:solidFill>
                  <a:srgbClr val="7F7F7F"/>
                </a:solidFill>
                <a:latin typeface="Calibri"/>
                <a:ea typeface="Calibri"/>
                <a:cs typeface="Calibri"/>
                <a:sym typeface="Calibri"/>
              </a:defRPr>
            </a:lvl4pPr>
            <a:lvl5pPr indent="0" lvl="4" marL="0" marR="0" rtl="0" algn="r">
              <a:spcBef>
                <a:spcPts val="0"/>
              </a:spcBef>
              <a:buNone/>
              <a:defRPr b="0" i="0" sz="1100" u="none" cap="none" strike="noStrike">
                <a:solidFill>
                  <a:srgbClr val="7F7F7F"/>
                </a:solidFill>
                <a:latin typeface="Calibri"/>
                <a:ea typeface="Calibri"/>
                <a:cs typeface="Calibri"/>
                <a:sym typeface="Calibri"/>
              </a:defRPr>
            </a:lvl5pPr>
            <a:lvl6pPr indent="0" lvl="5" marL="0" marR="0" rtl="0" algn="r">
              <a:spcBef>
                <a:spcPts val="0"/>
              </a:spcBef>
              <a:buNone/>
              <a:defRPr b="0" i="0" sz="1100" u="none" cap="none" strike="noStrike">
                <a:solidFill>
                  <a:srgbClr val="7F7F7F"/>
                </a:solidFill>
                <a:latin typeface="Calibri"/>
                <a:ea typeface="Calibri"/>
                <a:cs typeface="Calibri"/>
                <a:sym typeface="Calibri"/>
              </a:defRPr>
            </a:lvl6pPr>
            <a:lvl7pPr indent="0" lvl="6" marL="0" marR="0" rtl="0" algn="r">
              <a:spcBef>
                <a:spcPts val="0"/>
              </a:spcBef>
              <a:buNone/>
              <a:defRPr b="0" i="0" sz="1100" u="none" cap="none" strike="noStrike">
                <a:solidFill>
                  <a:srgbClr val="7F7F7F"/>
                </a:solidFill>
                <a:latin typeface="Calibri"/>
                <a:ea typeface="Calibri"/>
                <a:cs typeface="Calibri"/>
                <a:sym typeface="Calibri"/>
              </a:defRPr>
            </a:lvl7pPr>
            <a:lvl8pPr indent="0" lvl="7" marL="0" marR="0" rtl="0" algn="r">
              <a:spcBef>
                <a:spcPts val="0"/>
              </a:spcBef>
              <a:buNone/>
              <a:defRPr b="0" i="0" sz="1100" u="none" cap="none" strike="noStrike">
                <a:solidFill>
                  <a:srgbClr val="7F7F7F"/>
                </a:solidFill>
                <a:latin typeface="Calibri"/>
                <a:ea typeface="Calibri"/>
                <a:cs typeface="Calibri"/>
                <a:sym typeface="Calibri"/>
              </a:defRPr>
            </a:lvl8pPr>
            <a:lvl9pPr indent="0" lvl="8" marL="0" marR="0" rtl="0" algn="r">
              <a:spcBef>
                <a:spcPts val="0"/>
              </a:spcBef>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00A3"/>
              </a:buClr>
              <a:buSzPts val="4000"/>
              <a:buFont typeface="Calibri"/>
              <a:buNone/>
              <a:defRPr b="1" i="0" sz="4000" u="none" cap="none" strike="noStrik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000A3"/>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rgbClr val="0000A8"/>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7F7F7F"/>
                </a:solidFill>
                <a:latin typeface="Calibri"/>
                <a:ea typeface="Calibri"/>
                <a:cs typeface="Calibri"/>
                <a:sym typeface="Calibri"/>
              </a:defRPr>
            </a:lvl1pPr>
            <a:lvl2pPr indent="0" lvl="1" marL="0" marR="0" rtl="0" algn="r">
              <a:spcBef>
                <a:spcPts val="0"/>
              </a:spcBef>
              <a:buNone/>
              <a:defRPr b="0" i="0" sz="1100" u="none" cap="none" strike="noStrike">
                <a:solidFill>
                  <a:srgbClr val="7F7F7F"/>
                </a:solidFill>
                <a:latin typeface="Calibri"/>
                <a:ea typeface="Calibri"/>
                <a:cs typeface="Calibri"/>
                <a:sym typeface="Calibri"/>
              </a:defRPr>
            </a:lvl2pPr>
            <a:lvl3pPr indent="0" lvl="2" marL="0" marR="0" rtl="0" algn="r">
              <a:spcBef>
                <a:spcPts val="0"/>
              </a:spcBef>
              <a:buNone/>
              <a:defRPr b="0" i="0" sz="1100" u="none" cap="none" strike="noStrike">
                <a:solidFill>
                  <a:srgbClr val="7F7F7F"/>
                </a:solidFill>
                <a:latin typeface="Calibri"/>
                <a:ea typeface="Calibri"/>
                <a:cs typeface="Calibri"/>
                <a:sym typeface="Calibri"/>
              </a:defRPr>
            </a:lvl3pPr>
            <a:lvl4pPr indent="0" lvl="3" marL="0" marR="0" rtl="0" algn="r">
              <a:spcBef>
                <a:spcPts val="0"/>
              </a:spcBef>
              <a:buNone/>
              <a:defRPr b="0" i="0" sz="1100" u="none" cap="none" strike="noStrike">
                <a:solidFill>
                  <a:srgbClr val="7F7F7F"/>
                </a:solidFill>
                <a:latin typeface="Calibri"/>
                <a:ea typeface="Calibri"/>
                <a:cs typeface="Calibri"/>
                <a:sym typeface="Calibri"/>
              </a:defRPr>
            </a:lvl4pPr>
            <a:lvl5pPr indent="0" lvl="4" marL="0" marR="0" rtl="0" algn="r">
              <a:spcBef>
                <a:spcPts val="0"/>
              </a:spcBef>
              <a:buNone/>
              <a:defRPr b="0" i="0" sz="1100" u="none" cap="none" strike="noStrike">
                <a:solidFill>
                  <a:srgbClr val="7F7F7F"/>
                </a:solidFill>
                <a:latin typeface="Calibri"/>
                <a:ea typeface="Calibri"/>
                <a:cs typeface="Calibri"/>
                <a:sym typeface="Calibri"/>
              </a:defRPr>
            </a:lvl5pPr>
            <a:lvl6pPr indent="0" lvl="5" marL="0" marR="0" rtl="0" algn="r">
              <a:spcBef>
                <a:spcPts val="0"/>
              </a:spcBef>
              <a:buNone/>
              <a:defRPr b="0" i="0" sz="1100" u="none" cap="none" strike="noStrike">
                <a:solidFill>
                  <a:srgbClr val="7F7F7F"/>
                </a:solidFill>
                <a:latin typeface="Calibri"/>
                <a:ea typeface="Calibri"/>
                <a:cs typeface="Calibri"/>
                <a:sym typeface="Calibri"/>
              </a:defRPr>
            </a:lvl6pPr>
            <a:lvl7pPr indent="0" lvl="6" marL="0" marR="0" rtl="0" algn="r">
              <a:spcBef>
                <a:spcPts val="0"/>
              </a:spcBef>
              <a:buNone/>
              <a:defRPr b="0" i="0" sz="1100" u="none" cap="none" strike="noStrike">
                <a:solidFill>
                  <a:srgbClr val="7F7F7F"/>
                </a:solidFill>
                <a:latin typeface="Calibri"/>
                <a:ea typeface="Calibri"/>
                <a:cs typeface="Calibri"/>
                <a:sym typeface="Calibri"/>
              </a:defRPr>
            </a:lvl7pPr>
            <a:lvl8pPr indent="0" lvl="7" marL="0" marR="0" rtl="0" algn="r">
              <a:spcBef>
                <a:spcPts val="0"/>
              </a:spcBef>
              <a:buNone/>
              <a:defRPr b="0" i="0" sz="1100" u="none" cap="none" strike="noStrike">
                <a:solidFill>
                  <a:srgbClr val="7F7F7F"/>
                </a:solidFill>
                <a:latin typeface="Calibri"/>
                <a:ea typeface="Calibri"/>
                <a:cs typeface="Calibri"/>
                <a:sym typeface="Calibri"/>
              </a:defRPr>
            </a:lvl8pPr>
            <a:lvl9pPr indent="0" lvl="8" marL="0" marR="0" rtl="0" algn="r">
              <a:spcBef>
                <a:spcPts val="0"/>
              </a:spcBef>
              <a:buNone/>
              <a:defRPr b="0" i="0" sz="11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r>
              <a:rPr lang="en-US"/>
              <a:t>Introduction: 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105.png"/><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10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106.png"/><Relationship Id="rId4" Type="http://schemas.openxmlformats.org/officeDocument/2006/relationships/image" Target="../media/image110.png"/><Relationship Id="rId5" Type="http://schemas.openxmlformats.org/officeDocument/2006/relationships/image" Target="../media/image113.png"/><Relationship Id="rId6" Type="http://schemas.openxmlformats.org/officeDocument/2006/relationships/image" Target="../media/image108.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106.png"/><Relationship Id="rId4" Type="http://schemas.openxmlformats.org/officeDocument/2006/relationships/image" Target="../media/image110.png"/><Relationship Id="rId5" Type="http://schemas.openxmlformats.org/officeDocument/2006/relationships/image" Target="../media/image11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5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1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1.png"/><Relationship Id="rId4" Type="http://schemas.openxmlformats.org/officeDocument/2006/relationships/image" Target="../media/image7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1.png"/><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1.png"/><Relationship Id="rId6" Type="http://schemas.openxmlformats.org/officeDocument/2006/relationships/image" Target="../media/image118.png"/><Relationship Id="rId7"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1.png"/><Relationship Id="rId6" Type="http://schemas.openxmlformats.org/officeDocument/2006/relationships/image" Target="../media/image1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51.png"/><Relationship Id="rId5" Type="http://schemas.openxmlformats.org/officeDocument/2006/relationships/image" Target="../media/image118.png"/><Relationship Id="rId6"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51.png"/><Relationship Id="rId5" Type="http://schemas.openxmlformats.org/officeDocument/2006/relationships/image" Target="../media/image118.png"/><Relationship Id="rId6" Type="http://schemas.openxmlformats.org/officeDocument/2006/relationships/image" Target="../media/image58.png"/><Relationship Id="rId7"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73.jp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6.png"/><Relationship Id="rId22" Type="http://schemas.openxmlformats.org/officeDocument/2006/relationships/image" Target="../media/image41.png"/><Relationship Id="rId10" Type="http://schemas.openxmlformats.org/officeDocument/2006/relationships/image" Target="../media/image32.png"/><Relationship Id="rId21" Type="http://schemas.openxmlformats.org/officeDocument/2006/relationships/image" Target="../media/image16.png"/><Relationship Id="rId13" Type="http://schemas.openxmlformats.org/officeDocument/2006/relationships/image" Target="../media/image9.png"/><Relationship Id="rId12" Type="http://schemas.openxmlformats.org/officeDocument/2006/relationships/image" Target="../media/image40.png"/><Relationship Id="rId23"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25.png"/><Relationship Id="rId14" Type="http://schemas.openxmlformats.org/officeDocument/2006/relationships/image" Target="../media/image12.png"/><Relationship Id="rId17" Type="http://schemas.openxmlformats.org/officeDocument/2006/relationships/image" Target="../media/image21.png"/><Relationship Id="rId16" Type="http://schemas.openxmlformats.org/officeDocument/2006/relationships/image" Target="../media/image50.png"/><Relationship Id="rId5" Type="http://schemas.openxmlformats.org/officeDocument/2006/relationships/image" Target="../media/image24.png"/><Relationship Id="rId19" Type="http://schemas.openxmlformats.org/officeDocument/2006/relationships/image" Target="../media/image13.png"/><Relationship Id="rId6" Type="http://schemas.openxmlformats.org/officeDocument/2006/relationships/image" Target="../media/image1.png"/><Relationship Id="rId18" Type="http://schemas.openxmlformats.org/officeDocument/2006/relationships/image" Target="../media/image23.png"/><Relationship Id="rId7" Type="http://schemas.openxmlformats.org/officeDocument/2006/relationships/image" Target="../media/image8.png"/><Relationship Id="rId8"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1.png"/><Relationship Id="rId4" Type="http://schemas.openxmlformats.org/officeDocument/2006/relationships/image" Target="../media/image76.png"/><Relationship Id="rId5"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6.png"/><Relationship Id="rId22" Type="http://schemas.openxmlformats.org/officeDocument/2006/relationships/image" Target="../media/image41.png"/><Relationship Id="rId10" Type="http://schemas.openxmlformats.org/officeDocument/2006/relationships/image" Target="../media/image32.png"/><Relationship Id="rId21" Type="http://schemas.openxmlformats.org/officeDocument/2006/relationships/image" Target="../media/image16.png"/><Relationship Id="rId13" Type="http://schemas.openxmlformats.org/officeDocument/2006/relationships/image" Target="../media/image9.png"/><Relationship Id="rId12" Type="http://schemas.openxmlformats.org/officeDocument/2006/relationships/image" Target="../media/image40.png"/><Relationship Id="rId23"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25.png"/><Relationship Id="rId14" Type="http://schemas.openxmlformats.org/officeDocument/2006/relationships/image" Target="../media/image12.png"/><Relationship Id="rId17" Type="http://schemas.openxmlformats.org/officeDocument/2006/relationships/image" Target="../media/image21.png"/><Relationship Id="rId16" Type="http://schemas.openxmlformats.org/officeDocument/2006/relationships/image" Target="../media/image50.png"/><Relationship Id="rId5" Type="http://schemas.openxmlformats.org/officeDocument/2006/relationships/image" Target="../media/image24.png"/><Relationship Id="rId19" Type="http://schemas.openxmlformats.org/officeDocument/2006/relationships/image" Target="../media/image13.png"/><Relationship Id="rId6" Type="http://schemas.openxmlformats.org/officeDocument/2006/relationships/image" Target="../media/image1.png"/><Relationship Id="rId18" Type="http://schemas.openxmlformats.org/officeDocument/2006/relationships/image" Target="../media/image23.png"/><Relationship Id="rId7" Type="http://schemas.openxmlformats.org/officeDocument/2006/relationships/image" Target="../media/image8.png"/><Relationship Id="rId8"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20" Type="http://schemas.openxmlformats.org/officeDocument/2006/relationships/image" Target="../media/image41.png"/><Relationship Id="rId11" Type="http://schemas.openxmlformats.org/officeDocument/2006/relationships/image" Target="../media/image40.png"/><Relationship Id="rId22" Type="http://schemas.openxmlformats.org/officeDocument/2006/relationships/image" Target="../media/image6.png"/><Relationship Id="rId10" Type="http://schemas.openxmlformats.org/officeDocument/2006/relationships/image" Target="../media/image32.png"/><Relationship Id="rId21" Type="http://schemas.openxmlformats.org/officeDocument/2006/relationships/image" Target="../media/image39.png"/><Relationship Id="rId13" Type="http://schemas.openxmlformats.org/officeDocument/2006/relationships/image" Target="../media/image12.png"/><Relationship Id="rId12" Type="http://schemas.openxmlformats.org/officeDocument/2006/relationships/image" Target="../media/image9.png"/><Relationship Id="rId23"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21.png"/><Relationship Id="rId14" Type="http://schemas.openxmlformats.org/officeDocument/2006/relationships/image" Target="../media/image50.png"/><Relationship Id="rId17" Type="http://schemas.openxmlformats.org/officeDocument/2006/relationships/image" Target="../media/image13.png"/><Relationship Id="rId16" Type="http://schemas.openxmlformats.org/officeDocument/2006/relationships/image" Target="../media/image23.png"/><Relationship Id="rId5" Type="http://schemas.openxmlformats.org/officeDocument/2006/relationships/image" Target="../media/image24.png"/><Relationship Id="rId19" Type="http://schemas.openxmlformats.org/officeDocument/2006/relationships/image" Target="../media/image16.png"/><Relationship Id="rId6" Type="http://schemas.openxmlformats.org/officeDocument/2006/relationships/image" Target="../media/image1.png"/><Relationship Id="rId18" Type="http://schemas.openxmlformats.org/officeDocument/2006/relationships/image" Target="../media/image45.png"/><Relationship Id="rId7" Type="http://schemas.openxmlformats.org/officeDocument/2006/relationships/image" Target="../media/image8.png"/><Relationship Id="rId8"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1.jpg"/></Relationships>
</file>

<file path=ppt/slides/_rels/slide81.xml.rels><?xml version="1.0" encoding="UTF-8" standalone="yes"?><Relationships xmlns="http://schemas.openxmlformats.org/package/2006/relationships"><Relationship Id="rId20" Type="http://schemas.openxmlformats.org/officeDocument/2006/relationships/image" Target="../media/image41.png"/><Relationship Id="rId11" Type="http://schemas.openxmlformats.org/officeDocument/2006/relationships/image" Target="../media/image40.png"/><Relationship Id="rId22" Type="http://schemas.openxmlformats.org/officeDocument/2006/relationships/image" Target="../media/image6.png"/><Relationship Id="rId10" Type="http://schemas.openxmlformats.org/officeDocument/2006/relationships/image" Target="../media/image32.png"/><Relationship Id="rId21" Type="http://schemas.openxmlformats.org/officeDocument/2006/relationships/image" Target="../media/image39.png"/><Relationship Id="rId13" Type="http://schemas.openxmlformats.org/officeDocument/2006/relationships/image" Target="../media/image12.png"/><Relationship Id="rId12" Type="http://schemas.openxmlformats.org/officeDocument/2006/relationships/image" Target="../media/image9.png"/><Relationship Id="rId23"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6.png"/><Relationship Id="rId4" Type="http://schemas.openxmlformats.org/officeDocument/2006/relationships/image" Target="../media/image10.png"/><Relationship Id="rId9" Type="http://schemas.openxmlformats.org/officeDocument/2006/relationships/image" Target="../media/image4.png"/><Relationship Id="rId15" Type="http://schemas.openxmlformats.org/officeDocument/2006/relationships/image" Target="../media/image21.png"/><Relationship Id="rId14" Type="http://schemas.openxmlformats.org/officeDocument/2006/relationships/image" Target="../media/image50.png"/><Relationship Id="rId17" Type="http://schemas.openxmlformats.org/officeDocument/2006/relationships/image" Target="../media/image13.png"/><Relationship Id="rId16" Type="http://schemas.openxmlformats.org/officeDocument/2006/relationships/image" Target="../media/image23.png"/><Relationship Id="rId5" Type="http://schemas.openxmlformats.org/officeDocument/2006/relationships/image" Target="../media/image24.png"/><Relationship Id="rId19" Type="http://schemas.openxmlformats.org/officeDocument/2006/relationships/image" Target="../media/image16.png"/><Relationship Id="rId6" Type="http://schemas.openxmlformats.org/officeDocument/2006/relationships/image" Target="../media/image1.png"/><Relationship Id="rId18" Type="http://schemas.openxmlformats.org/officeDocument/2006/relationships/image" Target="../media/image45.png"/><Relationship Id="rId7" Type="http://schemas.openxmlformats.org/officeDocument/2006/relationships/image" Target="../media/image8.png"/><Relationship Id="rId8"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6.png"/><Relationship Id="rId4" Type="http://schemas.openxmlformats.org/officeDocument/2006/relationships/image" Target="../media/image51.png"/><Relationship Id="rId5" Type="http://schemas.openxmlformats.org/officeDocument/2006/relationships/image" Target="../media/image8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6.png"/><Relationship Id="rId4" Type="http://schemas.openxmlformats.org/officeDocument/2006/relationships/image" Target="../media/image83.png"/><Relationship Id="rId5"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2.png"/><Relationship Id="rId6"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95.png"/><Relationship Id="rId4" Type="http://schemas.openxmlformats.org/officeDocument/2006/relationships/image" Target="../media/image10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95.png"/><Relationship Id="rId4" Type="http://schemas.openxmlformats.org/officeDocument/2006/relationships/image" Target="../media/image10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102.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image" Target="../media/image9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97.png"/><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p:nvPr/>
        </p:nvSpPr>
        <p:spPr>
          <a:xfrm>
            <a:off x="1325035" y="561975"/>
            <a:ext cx="5378450" cy="1724025"/>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1" i="0" lang="en-US" sz="5400" u="none" cap="none" strike="noStrike">
                <a:solidFill>
                  <a:srgbClr val="000099"/>
                </a:solidFill>
                <a:latin typeface="Calibri"/>
                <a:ea typeface="Calibri"/>
                <a:cs typeface="Calibri"/>
                <a:sym typeface="Calibri"/>
              </a:rPr>
              <a:t>Chapter 2</a:t>
            </a:r>
            <a:br>
              <a:rPr b="1" i="0" lang="en-US" sz="6000" u="none" cap="none" strike="noStrike">
                <a:solidFill>
                  <a:srgbClr val="000099"/>
                </a:solidFill>
                <a:latin typeface="Calibri"/>
                <a:ea typeface="Calibri"/>
                <a:cs typeface="Calibri"/>
                <a:sym typeface="Calibri"/>
              </a:rPr>
            </a:br>
            <a:r>
              <a:rPr b="1" i="0" lang="en-US" sz="5400" u="none" cap="none" strike="noStrike">
                <a:solidFill>
                  <a:srgbClr val="000099"/>
                </a:solidFill>
                <a:latin typeface="Calibri"/>
                <a:ea typeface="Calibri"/>
                <a:cs typeface="Calibri"/>
                <a:sym typeface="Calibri"/>
              </a:rPr>
              <a:t>Application Layer</a:t>
            </a:r>
            <a:endParaRPr/>
          </a:p>
        </p:txBody>
      </p:sp>
      <p:sp>
        <p:nvSpPr>
          <p:cNvPr id="130" name="Google Shape;130;p23"/>
          <p:cNvSpPr txBox="1"/>
          <p:nvPr/>
        </p:nvSpPr>
        <p:spPr>
          <a:xfrm>
            <a:off x="1350014" y="2647662"/>
            <a:ext cx="5378450" cy="16296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A note on the use of these PowerPoint slides:</a:t>
            </a:r>
            <a:endParaRPr/>
          </a:p>
          <a:p>
            <a:pPr indent="0" lvl="0"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We’re making these slides freely available to all (faculty, students, readers). They’re in PowerPoint form so you see the animations; and can add, modify, and delete slides  (including this one) and slide content to suit your needs. They obviously represent a </a:t>
            </a:r>
            <a:r>
              <a:rPr b="0" i="1" lang="en-US" sz="1400" u="none" cap="none" strike="noStrike">
                <a:solidFill>
                  <a:schemeClr val="dk1"/>
                </a:solidFill>
                <a:latin typeface="Calibri"/>
                <a:ea typeface="Calibri"/>
                <a:cs typeface="Calibri"/>
                <a:sym typeface="Calibri"/>
              </a:rPr>
              <a:t>lot</a:t>
            </a:r>
            <a:r>
              <a:rPr b="0" i="0" lang="en-US" sz="1400" u="none" cap="none" strike="noStrike">
                <a:solidFill>
                  <a:schemeClr val="dk1"/>
                </a:solidFill>
                <a:latin typeface="Calibri"/>
                <a:ea typeface="Calibri"/>
                <a:cs typeface="Calibri"/>
                <a:sym typeface="Calibri"/>
              </a:rPr>
              <a:t> of work on our part. In return for use, we only ask the following:</a:t>
            </a:r>
            <a:endParaRPr/>
          </a:p>
          <a:p>
            <a:pPr indent="0" lvl="0" marL="0" marR="0" rtl="0" algn="l">
              <a:lnSpc>
                <a:spcPct val="85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1" name="Google Shape;131;p23"/>
          <p:cNvSpPr txBox="1"/>
          <p:nvPr/>
        </p:nvSpPr>
        <p:spPr>
          <a:xfrm>
            <a:off x="1325035" y="3894603"/>
            <a:ext cx="5378450" cy="2636171"/>
          </a:xfrm>
          <a:prstGeom prst="rect">
            <a:avLst/>
          </a:prstGeom>
          <a:noFill/>
          <a:ln>
            <a:noFill/>
          </a:ln>
        </p:spPr>
        <p:txBody>
          <a:bodyPr anchorCtr="0" anchor="t" bIns="45700" lIns="91425" spcFirstLastPara="1" rIns="91425" wrap="square" tIns="45700">
            <a:spAutoFit/>
          </a:bodyPr>
          <a:lstStyle/>
          <a:p>
            <a:pPr indent="-173038" lvl="0" marL="173038" marR="0" rtl="0" algn="l">
              <a:lnSpc>
                <a:spcPct val="85000"/>
              </a:lnSpc>
              <a:spcBef>
                <a:spcPts val="0"/>
              </a:spcBef>
              <a:spcAft>
                <a:spcPts val="0"/>
              </a:spcAft>
              <a:buNone/>
            </a:pPr>
            <a:r>
              <a:t/>
            </a:r>
            <a:endParaRPr b="0" i="0" sz="1400" u="none" cap="none" strike="noStrike">
              <a:solidFill>
                <a:schemeClr val="dk1"/>
              </a:solidFill>
              <a:latin typeface="Gill Sans"/>
              <a:ea typeface="Gill Sans"/>
              <a:cs typeface="Gill Sans"/>
              <a:sym typeface="Gill Sans"/>
            </a:endParaRPr>
          </a:p>
          <a:p>
            <a:pPr indent="-168275" lvl="0" marL="290513" marR="0" rtl="0" algn="l">
              <a:spcBef>
                <a:spcPts val="0"/>
              </a:spcBef>
              <a:spcAft>
                <a:spcPts val="0"/>
              </a:spcAft>
              <a:buClr>
                <a:srgbClr val="0000A8"/>
              </a:buClr>
              <a:buSzPts val="1050"/>
              <a:buFont typeface="Noto Sans Symbols"/>
              <a:buChar char="▪"/>
            </a:pPr>
            <a:r>
              <a:rPr b="0" i="0" lang="en-US" sz="1400" u="none" cap="none" strike="noStrike">
                <a:solidFill>
                  <a:schemeClr val="dk1"/>
                </a:solidFill>
                <a:latin typeface="Calibri"/>
                <a:ea typeface="Calibri"/>
                <a:cs typeface="Calibri"/>
                <a:sym typeface="Calibri"/>
              </a:rPr>
              <a:t>If you use these slides (e.g., in a class) that you mention their source (after all, we’d like people to use our book!)</a:t>
            </a:r>
            <a:endParaRPr/>
          </a:p>
          <a:p>
            <a:pPr indent="-168275" lvl="0" marL="290513" marR="0" rtl="0" algn="l">
              <a:spcBef>
                <a:spcPts val="0"/>
              </a:spcBef>
              <a:spcAft>
                <a:spcPts val="0"/>
              </a:spcAft>
              <a:buClr>
                <a:srgbClr val="0000A8"/>
              </a:buClr>
              <a:buSzPts val="1050"/>
              <a:buFont typeface="Noto Sans Symbols"/>
              <a:buChar char="▪"/>
            </a:pPr>
            <a:r>
              <a:rPr b="0" i="0" lang="en-US" sz="1400" u="none" cap="none" strike="noStrike">
                <a:solidFill>
                  <a:schemeClr val="dk1"/>
                </a:solidFill>
                <a:latin typeface="Calibri"/>
                <a:ea typeface="Calibri"/>
                <a:cs typeface="Calibri"/>
                <a:sym typeface="Calibri"/>
              </a:rPr>
              <a:t>If you post any slides on a www site, that you note that they are adapted from (or perhaps identical to) our slides, and note our copyright of this material.</a:t>
            </a:r>
            <a:endParaRPr/>
          </a:p>
          <a:p>
            <a:pPr indent="-173038" lvl="0" marL="173038" marR="0" rtl="0" algn="l">
              <a:lnSpc>
                <a:spcPct val="85000"/>
              </a:lnSpc>
              <a:spcBef>
                <a:spcPts val="0"/>
              </a:spcBef>
              <a:spcAft>
                <a:spcPts val="0"/>
              </a:spcAft>
              <a:buClr>
                <a:schemeClr val="accent2"/>
              </a:buClr>
              <a:buSzPts val="1400"/>
              <a:buFont typeface="Noto Sans Symbols"/>
              <a:buNone/>
            </a:pPr>
            <a:r>
              <a:t/>
            </a:r>
            <a:endParaRPr b="0" i="0" sz="1400" u="none" cap="none" strike="noStrike">
              <a:solidFill>
                <a:schemeClr val="dk1"/>
              </a:solidFill>
              <a:latin typeface="Calibri"/>
              <a:ea typeface="Calibri"/>
              <a:cs typeface="Calibri"/>
              <a:sym typeface="Calibri"/>
            </a:endParaRPr>
          </a:p>
          <a:p>
            <a:pPr indent="0" lvl="0" marL="15875" marR="0" rtl="0" algn="l">
              <a:lnSpc>
                <a:spcPct val="85000"/>
              </a:lnSpc>
              <a:spcBef>
                <a:spcPts val="0"/>
              </a:spcBef>
              <a:spcAft>
                <a:spcPts val="0"/>
              </a:spcAft>
              <a:buClr>
                <a:schemeClr val="accent2"/>
              </a:buClr>
              <a:buSzPts val="1400"/>
              <a:buFont typeface="Noto Sans Symbols"/>
              <a:buNone/>
            </a:pPr>
            <a:r>
              <a:rPr b="0" i="0" lang="en-US" sz="1400" u="none" cap="none" strike="noStrike">
                <a:solidFill>
                  <a:schemeClr val="dk1"/>
                </a:solidFill>
                <a:latin typeface="Calibri"/>
                <a:ea typeface="Calibri"/>
                <a:cs typeface="Calibri"/>
                <a:sym typeface="Calibri"/>
              </a:rPr>
              <a:t>For a revision history, see the slide note for this page. </a:t>
            </a:r>
            <a:endParaRPr/>
          </a:p>
          <a:p>
            <a:pPr indent="0" lvl="0" marL="15875" marR="0" rtl="0" algn="l">
              <a:lnSpc>
                <a:spcPct val="85000"/>
              </a:lnSpc>
              <a:spcBef>
                <a:spcPts val="0"/>
              </a:spcBef>
              <a:spcAft>
                <a:spcPts val="0"/>
              </a:spcAft>
              <a:buClr>
                <a:schemeClr val="accent2"/>
              </a:buClr>
              <a:buSzPts val="1400"/>
              <a:buFont typeface="Noto Sans Symbols"/>
              <a:buNone/>
            </a:pPr>
            <a:r>
              <a:t/>
            </a:r>
            <a:endParaRPr b="0" i="0" sz="1400" u="none" cap="none" strike="noStrike">
              <a:solidFill>
                <a:schemeClr val="dk1"/>
              </a:solidFill>
              <a:latin typeface="Calibri"/>
              <a:ea typeface="Calibri"/>
              <a:cs typeface="Calibri"/>
              <a:sym typeface="Calibri"/>
            </a:endParaRPr>
          </a:p>
          <a:p>
            <a:pPr indent="0" lvl="0" marL="15875" marR="0" rtl="0" algn="l">
              <a:lnSpc>
                <a:spcPct val="85000"/>
              </a:lnSpc>
              <a:spcBef>
                <a:spcPts val="0"/>
              </a:spcBef>
              <a:spcAft>
                <a:spcPts val="0"/>
              </a:spcAft>
              <a:buClr>
                <a:schemeClr val="accent2"/>
              </a:buClr>
              <a:buSzPts val="1400"/>
              <a:buFont typeface="Noto Sans Symbols"/>
              <a:buNone/>
            </a:pPr>
            <a:r>
              <a:rPr b="0" i="0" lang="en-US" sz="1400" u="none" cap="none" strike="noStrike">
                <a:solidFill>
                  <a:schemeClr val="dk1"/>
                </a:solidFill>
                <a:latin typeface="Calibri"/>
                <a:ea typeface="Calibri"/>
                <a:cs typeface="Calibri"/>
                <a:sym typeface="Calibri"/>
              </a:rPr>
              <a:t>Thanks and enjoy!  JFK/KWR</a:t>
            </a:r>
            <a:endParaRPr/>
          </a:p>
          <a:p>
            <a:pPr indent="-173038" lvl="0" marL="173038" marR="0" rtl="0" algn="l">
              <a:lnSpc>
                <a:spcPct val="85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173038" lvl="0" marL="173038" marR="0" rtl="0" algn="l">
              <a:lnSpc>
                <a:spcPct val="85000"/>
              </a:lnSpc>
              <a:spcBef>
                <a:spcPts val="0"/>
              </a:spcBef>
              <a:spcAft>
                <a:spcPts val="0"/>
              </a:spcAft>
              <a:buNone/>
            </a:pPr>
            <a:r>
              <a:rPr b="0" i="0" lang="en-US" sz="1400" u="none" cap="none" strike="noStrike">
                <a:solidFill>
                  <a:schemeClr val="dk1"/>
                </a:solidFill>
                <a:latin typeface="Calibri"/>
                <a:ea typeface="Calibri"/>
                <a:cs typeface="Calibri"/>
                <a:sym typeface="Calibri"/>
              </a:rPr>
              <a:t>     All material copyright 1996-2023</a:t>
            </a:r>
            <a:endParaRPr/>
          </a:p>
          <a:p>
            <a:pPr indent="-173038" lvl="0" marL="173038" marR="0" rtl="0" algn="l">
              <a:lnSpc>
                <a:spcPct val="85000"/>
              </a:lnSpc>
              <a:spcBef>
                <a:spcPts val="0"/>
              </a:spcBef>
              <a:spcAft>
                <a:spcPts val="0"/>
              </a:spcAft>
              <a:buNone/>
            </a:pPr>
            <a:r>
              <a:rPr b="0" i="0" lang="en-US" sz="1400" u="none" cap="none" strike="noStrike">
                <a:solidFill>
                  <a:schemeClr val="dk1"/>
                </a:solidFill>
                <a:latin typeface="Calibri"/>
                <a:ea typeface="Calibri"/>
                <a:cs typeface="Calibri"/>
                <a:sym typeface="Calibri"/>
              </a:rPr>
              <a:t>     J.F Kurose and K.W. Ross, All Rights Reserved</a:t>
            </a:r>
            <a:endParaRPr b="0" i="0" sz="1200" u="none" cap="none" strike="noStrike">
              <a:solidFill>
                <a:schemeClr val="dk1"/>
              </a:solidFill>
              <a:latin typeface="Calibri"/>
              <a:ea typeface="Calibri"/>
              <a:cs typeface="Calibri"/>
              <a:sym typeface="Calibri"/>
            </a:endParaRPr>
          </a:p>
        </p:txBody>
      </p:sp>
      <p:sp>
        <p:nvSpPr>
          <p:cNvPr id="132" name="Google Shape;132;p2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
        <p:nvSpPr>
          <p:cNvPr id="133" name="Google Shape;133;p23"/>
          <p:cNvSpPr/>
          <p:nvPr/>
        </p:nvSpPr>
        <p:spPr>
          <a:xfrm>
            <a:off x="7981312" y="4289908"/>
            <a:ext cx="3981504" cy="2860675"/>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1" lang="en-US" sz="2800" u="none" cap="none" strike="noStrike">
                <a:solidFill>
                  <a:srgbClr val="0000A3"/>
                </a:solidFill>
                <a:latin typeface="Calibri"/>
                <a:ea typeface="Calibri"/>
                <a:cs typeface="Calibri"/>
                <a:sym typeface="Calibri"/>
              </a:rPr>
              <a:t>Computer Networking: A Top-Down Approach </a:t>
            </a:r>
            <a:br>
              <a:rPr b="0" i="0" lang="en-US" sz="2800" u="none" cap="none" strike="noStrike">
                <a:solidFill>
                  <a:srgbClr val="008000"/>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8</a:t>
            </a:r>
            <a:r>
              <a:rPr b="0" baseline="30000" i="0" lang="en-US" sz="1800" u="none" cap="none" strike="noStrike">
                <a:solidFill>
                  <a:schemeClr val="dk1"/>
                </a:solidFill>
                <a:latin typeface="Calibri"/>
                <a:ea typeface="Calibri"/>
                <a:cs typeface="Calibri"/>
                <a:sym typeface="Calibri"/>
              </a:rPr>
              <a:t>th</a:t>
            </a:r>
            <a:r>
              <a:rPr b="0" i="0" lang="en-US" sz="1800" u="none" cap="none" strike="noStrike">
                <a:solidFill>
                  <a:schemeClr val="dk1"/>
                </a:solidFill>
                <a:latin typeface="Calibri"/>
                <a:ea typeface="Calibri"/>
                <a:cs typeface="Calibri"/>
                <a:sym typeface="Calibri"/>
              </a:rPr>
              <a:t> edition     n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Jim Kurose, Keith Ross</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Pearson, 2020</a:t>
            </a:r>
            <a:endParaRPr b="0" i="0" sz="2000" u="none" cap="none" strike="noStrike">
              <a:solidFill>
                <a:schemeClr val="dk1"/>
              </a:solidFill>
              <a:latin typeface="Calibri"/>
              <a:ea typeface="Calibri"/>
              <a:cs typeface="Calibri"/>
              <a:sym typeface="Calibri"/>
            </a:endParaRPr>
          </a:p>
        </p:txBody>
      </p:sp>
      <p:pic>
        <p:nvPicPr>
          <p:cNvPr descr="A picture containing outdoor, water, bridge, building&#10;&#10;Description automatically generated" id="134" name="Google Shape;134;p23"/>
          <p:cNvPicPr preferRelativeResize="0"/>
          <p:nvPr/>
        </p:nvPicPr>
        <p:blipFill rotWithShape="1">
          <a:blip r:embed="rId3">
            <a:alphaModFix/>
          </a:blip>
          <a:srcRect b="0" l="0" r="0" t="0"/>
          <a:stretch/>
        </p:blipFill>
        <p:spPr>
          <a:xfrm>
            <a:off x="8135257" y="887185"/>
            <a:ext cx="3040743" cy="38009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32"/>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Addressing processes</a:t>
            </a:r>
            <a:endParaRPr sz="4400"/>
          </a:p>
        </p:txBody>
      </p:sp>
      <p:sp>
        <p:nvSpPr>
          <p:cNvPr id="1734" name="Google Shape;1734;p32"/>
          <p:cNvSpPr txBox="1"/>
          <p:nvPr/>
        </p:nvSpPr>
        <p:spPr>
          <a:xfrm>
            <a:off x="695101" y="1464896"/>
            <a:ext cx="4964479"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to receive messages, process  must have </a:t>
            </a:r>
            <a:r>
              <a:rPr b="0" i="1" lang="en-US" sz="2800" u="none" cap="none" strike="noStrike">
                <a:solidFill>
                  <a:srgbClr val="C00000"/>
                </a:solidFill>
                <a:latin typeface="Calibri"/>
                <a:ea typeface="Calibri"/>
                <a:cs typeface="Calibri"/>
                <a:sym typeface="Calibri"/>
              </a:rPr>
              <a:t>identifier</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host device has unique 32-bit IP address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sng" cap="none" strike="noStrike">
                <a:solidFill>
                  <a:srgbClr val="C00000"/>
                </a:solidFill>
                <a:latin typeface="Calibri"/>
                <a:ea typeface="Calibri"/>
                <a:cs typeface="Calibri"/>
                <a:sym typeface="Calibri"/>
              </a:rPr>
              <a:t>Q:</a:t>
            </a:r>
            <a:r>
              <a:rPr b="0" i="0" lang="en-US" sz="2800" u="none" cap="none" strike="noStrike">
                <a:solidFill>
                  <a:srgbClr val="C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does  IP address of host on which process runs suffice for identifying the process?</a:t>
            </a:r>
            <a:endParaRPr/>
          </a:p>
        </p:txBody>
      </p:sp>
      <p:sp>
        <p:nvSpPr>
          <p:cNvPr id="1735" name="Google Shape;1735;p32"/>
          <p:cNvSpPr txBox="1"/>
          <p:nvPr/>
        </p:nvSpPr>
        <p:spPr>
          <a:xfrm>
            <a:off x="6056491" y="1464896"/>
            <a:ext cx="5573224" cy="5218112"/>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Char char="▪"/>
            </a:pPr>
            <a:r>
              <a:rPr b="0" i="1" lang="en-US" sz="2800" u="none" cap="none" strike="noStrike">
                <a:solidFill>
                  <a:srgbClr val="C00000"/>
                </a:solidFill>
                <a:latin typeface="Calibri"/>
                <a:ea typeface="Calibri"/>
                <a:cs typeface="Calibri"/>
                <a:sym typeface="Calibri"/>
              </a:rPr>
              <a:t>identifier</a:t>
            </a:r>
            <a:r>
              <a:rPr b="0" i="0" lang="en-US" sz="2800" u="none" cap="none" strike="noStrike">
                <a:solidFill>
                  <a:srgbClr val="FF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includes both </a:t>
            </a:r>
            <a:r>
              <a:rPr b="0" i="0" lang="en-US" sz="2800" u="none" cap="none" strike="noStrike">
                <a:solidFill>
                  <a:srgbClr val="C00000"/>
                </a:solidFill>
                <a:latin typeface="Calibri"/>
                <a:ea typeface="Calibri"/>
                <a:cs typeface="Calibri"/>
                <a:sym typeface="Calibri"/>
              </a:rPr>
              <a:t>IP address</a:t>
            </a:r>
            <a:r>
              <a:rPr b="0" i="0" lang="en-US" sz="2800" u="none" cap="none" strike="noStrike">
                <a:solidFill>
                  <a:srgbClr val="000000"/>
                </a:solidFill>
                <a:latin typeface="Calibri"/>
                <a:ea typeface="Calibri"/>
                <a:cs typeface="Calibri"/>
                <a:sym typeface="Calibri"/>
              </a:rPr>
              <a:t> and </a:t>
            </a:r>
            <a:r>
              <a:rPr b="0" i="0" lang="en-US" sz="2800" u="none" cap="none" strike="noStrike">
                <a:solidFill>
                  <a:srgbClr val="C00000"/>
                </a:solidFill>
                <a:latin typeface="Calibri"/>
                <a:ea typeface="Calibri"/>
                <a:cs typeface="Calibri"/>
                <a:sym typeface="Calibri"/>
              </a:rPr>
              <a:t>port numbers </a:t>
            </a:r>
            <a:r>
              <a:rPr b="0" i="0" lang="en-US" sz="2800" u="none" cap="none" strike="noStrike">
                <a:solidFill>
                  <a:srgbClr val="000000"/>
                </a:solidFill>
                <a:latin typeface="Calibri"/>
                <a:ea typeface="Calibri"/>
                <a:cs typeface="Calibri"/>
                <a:sym typeface="Calibri"/>
              </a:rPr>
              <a:t>associated with process on host.</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example port numbers:</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HTTP server: 80</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mail server: 25</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to send HTTP message to gaia.cs.umass.edu web server:</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C00000"/>
                </a:solidFill>
                <a:latin typeface="Calibri"/>
                <a:ea typeface="Calibri"/>
                <a:cs typeface="Calibri"/>
                <a:sym typeface="Calibri"/>
              </a:rPr>
              <a:t>IP address: </a:t>
            </a:r>
            <a:r>
              <a:rPr b="0" i="0" lang="en-US" sz="2400" u="none" cap="none" strike="noStrike">
                <a:solidFill>
                  <a:srgbClr val="000000"/>
                </a:solidFill>
                <a:latin typeface="Calibri"/>
                <a:ea typeface="Calibri"/>
                <a:cs typeface="Calibri"/>
                <a:sym typeface="Calibri"/>
              </a:rPr>
              <a:t>128.119.245.12</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C00000"/>
                </a:solidFill>
                <a:latin typeface="Calibri"/>
                <a:ea typeface="Calibri"/>
                <a:cs typeface="Calibri"/>
                <a:sym typeface="Calibri"/>
              </a:rPr>
              <a:t>port number: </a:t>
            </a:r>
            <a:r>
              <a:rPr b="0" i="0" lang="en-US" sz="2400" u="none" cap="none" strike="noStrike">
                <a:solidFill>
                  <a:srgbClr val="000000"/>
                </a:solidFill>
                <a:latin typeface="Calibri"/>
                <a:ea typeface="Calibri"/>
                <a:cs typeface="Calibri"/>
                <a:sym typeface="Calibri"/>
              </a:rPr>
              <a:t>80</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more shortly…</a:t>
            </a:r>
            <a:endParaRPr/>
          </a:p>
        </p:txBody>
      </p:sp>
      <p:sp>
        <p:nvSpPr>
          <p:cNvPr id="1736" name="Google Shape;1736;p32"/>
          <p:cNvSpPr/>
          <p:nvPr/>
        </p:nvSpPr>
        <p:spPr>
          <a:xfrm>
            <a:off x="562285" y="4507034"/>
            <a:ext cx="4314515" cy="1066800"/>
          </a:xfrm>
          <a:prstGeom prst="rect">
            <a:avLst/>
          </a:prstGeom>
          <a:noFill/>
          <a:ln>
            <a:noFill/>
          </a:ln>
        </p:spPr>
        <p:txBody>
          <a:bodyPr anchorCtr="0" anchor="t" bIns="45700" lIns="91425" spcFirstLastPara="1" rIns="91425" wrap="square" tIns="45700">
            <a:noAutofit/>
          </a:bodyPr>
          <a:lstStyle/>
          <a:p>
            <a:pPr indent="-285750" lvl="1" marL="742950" marR="0" rtl="0" algn="l">
              <a:lnSpc>
                <a:spcPct val="85000"/>
              </a:lnSpc>
              <a:spcBef>
                <a:spcPts val="0"/>
              </a:spcBef>
              <a:spcAft>
                <a:spcPts val="0"/>
              </a:spcAft>
              <a:buClr>
                <a:srgbClr val="000099"/>
              </a:buClr>
              <a:buSzPts val="2800"/>
              <a:buFont typeface="Noto Sans Symbols"/>
              <a:buChar char="▪"/>
            </a:pPr>
            <a:r>
              <a:rPr b="0" i="1" lang="en-US" sz="2800" u="sng" cap="none" strike="noStrike">
                <a:solidFill>
                  <a:srgbClr val="C00000"/>
                </a:solidFill>
                <a:latin typeface="Calibri"/>
                <a:ea typeface="Calibri"/>
                <a:cs typeface="Calibri"/>
                <a:sym typeface="Calibri"/>
              </a:rPr>
              <a:t>A:</a:t>
            </a:r>
            <a:r>
              <a:rPr b="0" i="0" lang="en-US" sz="2800" u="none" cap="none" strike="noStrike">
                <a:solidFill>
                  <a:srgbClr val="C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no, </a:t>
            </a:r>
            <a:r>
              <a:rPr b="0" i="1" lang="en-US" sz="2800" u="none" cap="none" strike="noStrike">
                <a:solidFill>
                  <a:srgbClr val="000000"/>
                </a:solidFill>
                <a:latin typeface="Calibri"/>
                <a:ea typeface="Calibri"/>
                <a:cs typeface="Calibri"/>
                <a:sym typeface="Calibri"/>
              </a:rPr>
              <a:t>many</a:t>
            </a:r>
            <a:r>
              <a:rPr b="0" i="0" lang="en-US" sz="2800" u="none" cap="none" strike="noStrike">
                <a:solidFill>
                  <a:srgbClr val="000000"/>
                </a:solidFill>
                <a:latin typeface="Calibri"/>
                <a:ea typeface="Calibri"/>
                <a:cs typeface="Calibri"/>
                <a:sym typeface="Calibri"/>
              </a:rPr>
              <a:t> processes can be running on same host</a:t>
            </a:r>
            <a:endParaRPr/>
          </a:p>
        </p:txBody>
      </p:sp>
      <p:sp>
        <p:nvSpPr>
          <p:cNvPr id="1737" name="Google Shape;1737;p3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0" st="0"/>
                                            </p:txEl>
                                          </p:spTgt>
                                        </p:tgtEl>
                                        <p:attrNameLst>
                                          <p:attrName>style.visibility</p:attrName>
                                        </p:attrNameLst>
                                      </p:cBhvr>
                                      <p:to>
                                        <p:strVal val="visible"/>
                                      </p:to>
                                    </p:set>
                                    <p:animEffect filter="fade" transition="in">
                                      <p:cBhvr>
                                        <p:cTn dur="500"/>
                                        <p:tgtEl>
                                          <p:spTgt spid="17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xEl>
                                              <p:pRg end="0" st="0"/>
                                            </p:txEl>
                                          </p:spTgt>
                                        </p:tgtEl>
                                        <p:attrNameLst>
                                          <p:attrName>style.visibility</p:attrName>
                                        </p:attrNameLst>
                                      </p:cBhvr>
                                      <p:to>
                                        <p:strVal val="visible"/>
                                      </p:to>
                                    </p:set>
                                    <p:animEffect filter="fade" transition="in">
                                      <p:cBhvr>
                                        <p:cTn dur="500"/>
                                        <p:tgtEl>
                                          <p:spTgt spid="17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xEl>
                                              <p:pRg end="1" st="1"/>
                                            </p:txEl>
                                          </p:spTgt>
                                        </p:tgtEl>
                                        <p:attrNameLst>
                                          <p:attrName>style.visibility</p:attrName>
                                        </p:attrNameLst>
                                      </p:cBhvr>
                                      <p:to>
                                        <p:strVal val="visible"/>
                                      </p:to>
                                    </p:set>
                                    <p:animEffect filter="fade" transition="in">
                                      <p:cBhvr>
                                        <p:cTn dur="500"/>
                                        <p:tgtEl>
                                          <p:spTgt spid="17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xEl>
                                              <p:pRg end="2" st="2"/>
                                            </p:txEl>
                                          </p:spTgt>
                                        </p:tgtEl>
                                        <p:attrNameLst>
                                          <p:attrName>style.visibility</p:attrName>
                                        </p:attrNameLst>
                                      </p:cBhvr>
                                      <p:to>
                                        <p:strVal val="visible"/>
                                      </p:to>
                                    </p:set>
                                    <p:animEffect filter="fade" transition="in">
                                      <p:cBhvr>
                                        <p:cTn dur="500"/>
                                        <p:tgtEl>
                                          <p:spTgt spid="17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xEl>
                                              <p:pRg end="3" st="3"/>
                                            </p:txEl>
                                          </p:spTgt>
                                        </p:tgtEl>
                                        <p:attrNameLst>
                                          <p:attrName>style.visibility</p:attrName>
                                        </p:attrNameLst>
                                      </p:cBhvr>
                                      <p:to>
                                        <p:strVal val="visible"/>
                                      </p:to>
                                    </p:set>
                                    <p:animEffect filter="fade" transition="in">
                                      <p:cBhvr>
                                        <p:cTn dur="500"/>
                                        <p:tgtEl>
                                          <p:spTgt spid="17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xEl>
                                              <p:pRg end="4" st="4"/>
                                            </p:txEl>
                                          </p:spTgt>
                                        </p:tgtEl>
                                        <p:attrNameLst>
                                          <p:attrName>style.visibility</p:attrName>
                                        </p:attrNameLst>
                                      </p:cBhvr>
                                      <p:to>
                                        <p:strVal val="visible"/>
                                      </p:to>
                                    </p:set>
                                    <p:animEffect filter="fade" transition="in">
                                      <p:cBhvr>
                                        <p:cTn dur="500"/>
                                        <p:tgtEl>
                                          <p:spTgt spid="17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xEl>
                                              <p:pRg end="5" st="5"/>
                                            </p:txEl>
                                          </p:spTgt>
                                        </p:tgtEl>
                                        <p:attrNameLst>
                                          <p:attrName>style.visibility</p:attrName>
                                        </p:attrNameLst>
                                      </p:cBhvr>
                                      <p:to>
                                        <p:strVal val="visible"/>
                                      </p:to>
                                    </p:set>
                                    <p:animEffect filter="fade" transition="in">
                                      <p:cBhvr>
                                        <p:cTn dur="500"/>
                                        <p:tgtEl>
                                          <p:spTgt spid="17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xEl>
                                              <p:pRg end="6" st="6"/>
                                            </p:txEl>
                                          </p:spTgt>
                                        </p:tgtEl>
                                        <p:attrNameLst>
                                          <p:attrName>style.visibility</p:attrName>
                                        </p:attrNameLst>
                                      </p:cBhvr>
                                      <p:to>
                                        <p:strVal val="visible"/>
                                      </p:to>
                                    </p:set>
                                    <p:animEffect filter="fade" transition="in">
                                      <p:cBhvr>
                                        <p:cTn dur="500"/>
                                        <p:tgtEl>
                                          <p:spTgt spid="173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xEl>
                                              <p:pRg end="7" st="7"/>
                                            </p:txEl>
                                          </p:spTgt>
                                        </p:tgtEl>
                                        <p:attrNameLst>
                                          <p:attrName>style.visibility</p:attrName>
                                        </p:attrNameLst>
                                      </p:cBhvr>
                                      <p:to>
                                        <p:strVal val="visible"/>
                                      </p:to>
                                    </p:set>
                                    <p:animEffect filter="fade" transition="in">
                                      <p:cBhvr>
                                        <p:cTn dur="500"/>
                                        <p:tgtEl>
                                          <p:spTgt spid="173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7" name="Shape 7677"/>
        <p:cNvGrpSpPr/>
        <p:nvPr/>
      </p:nvGrpSpPr>
      <p:grpSpPr>
        <a:xfrm>
          <a:off x="0" y="0"/>
          <a:ext cx="0" cy="0"/>
          <a:chOff x="0" y="0"/>
          <a:chExt cx="0" cy="0"/>
        </a:xfrm>
      </p:grpSpPr>
      <p:sp>
        <p:nvSpPr>
          <p:cNvPr id="7678" name="Google Shape;7678;p122"/>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Content distribution </a:t>
            </a:r>
            <a:r>
              <a:rPr lang="en-US"/>
              <a:t>n</a:t>
            </a:r>
            <a:r>
              <a:rPr lang="en-US" sz="4400"/>
              <a:t>etworks (CDNs)</a:t>
            </a:r>
            <a:endParaRPr/>
          </a:p>
        </p:txBody>
      </p:sp>
      <p:sp>
        <p:nvSpPr>
          <p:cNvPr id="7679" name="Google Shape;7679;p122"/>
          <p:cNvSpPr txBox="1"/>
          <p:nvPr/>
        </p:nvSpPr>
        <p:spPr>
          <a:xfrm>
            <a:off x="1013029" y="1454599"/>
            <a:ext cx="10515599" cy="505301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challenge: </a:t>
            </a:r>
            <a:r>
              <a:rPr b="0" i="0" lang="en-US" sz="3200" u="none" cap="none" strike="noStrike">
                <a:solidFill>
                  <a:srgbClr val="000000"/>
                </a:solidFill>
                <a:latin typeface="Calibri"/>
                <a:ea typeface="Calibri"/>
                <a:cs typeface="Calibri"/>
                <a:sym typeface="Calibri"/>
              </a:rPr>
              <a:t>how to stream content (selected from millions of videos) to hundreds of thousands of </a:t>
            </a:r>
            <a:r>
              <a:rPr b="0" i="1" lang="en-US" sz="3200" u="none" cap="none" strike="noStrike">
                <a:solidFill>
                  <a:srgbClr val="000000"/>
                </a:solidFill>
                <a:latin typeface="Calibri"/>
                <a:ea typeface="Calibri"/>
                <a:cs typeface="Calibri"/>
                <a:sym typeface="Calibri"/>
              </a:rPr>
              <a:t>simultaneous</a:t>
            </a:r>
            <a:r>
              <a:rPr b="0" i="0" lang="en-US" sz="3200" u="none" cap="none" strike="noStrike">
                <a:solidFill>
                  <a:srgbClr val="000000"/>
                </a:solidFill>
                <a:latin typeface="Calibri"/>
                <a:ea typeface="Calibri"/>
                <a:cs typeface="Calibri"/>
                <a:sym typeface="Calibri"/>
              </a:rPr>
              <a:t> users?</a:t>
            </a:r>
            <a:endParaRPr/>
          </a:p>
          <a:p>
            <a:pPr indent="-1095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7680" name="Google Shape;7680;p122"/>
          <p:cNvSpPr txBox="1"/>
          <p:nvPr/>
        </p:nvSpPr>
        <p:spPr>
          <a:xfrm>
            <a:off x="1010693" y="2685802"/>
            <a:ext cx="5831541" cy="2508643"/>
          </a:xfrm>
          <a:prstGeom prst="rect">
            <a:avLst/>
          </a:prstGeom>
          <a:noFill/>
          <a:ln>
            <a:noFill/>
          </a:ln>
        </p:spPr>
        <p:txBody>
          <a:bodyPr anchorCtr="0" anchor="t" bIns="45700" lIns="91425" spcFirstLastPara="1" rIns="91425" wrap="square" tIns="45700">
            <a:normAutofit lnSpcReduction="10000"/>
          </a:bodyPr>
          <a:lstStyle/>
          <a:p>
            <a:pPr indent="-287338" lvl="0" marL="287338" marR="0" rtl="0" algn="l">
              <a:lnSpc>
                <a:spcPct val="90000"/>
              </a:lnSpc>
              <a:spcBef>
                <a:spcPts val="0"/>
              </a:spcBef>
              <a:spcAft>
                <a:spcPts val="0"/>
              </a:spcAft>
              <a:buClr>
                <a:srgbClr val="0000A3"/>
              </a:buClr>
              <a:buSzPts val="3200"/>
              <a:buFont typeface="Noto Sans Symbols"/>
              <a:buChar char="▪"/>
            </a:pPr>
            <a:r>
              <a:rPr b="0" i="1" lang="en-US" sz="3200" u="none" cap="none" strike="noStrike">
                <a:solidFill>
                  <a:srgbClr val="CC0000"/>
                </a:solidFill>
                <a:latin typeface="Calibri"/>
                <a:ea typeface="Calibri"/>
                <a:cs typeface="Calibri"/>
                <a:sym typeface="Calibri"/>
              </a:rPr>
              <a:t>option 1: </a:t>
            </a:r>
            <a:r>
              <a:rPr b="0" i="0" lang="en-US" sz="3200" u="none" cap="none" strike="noStrike">
                <a:solidFill>
                  <a:srgbClr val="000000"/>
                </a:solidFill>
                <a:latin typeface="Calibri"/>
                <a:ea typeface="Calibri"/>
                <a:cs typeface="Calibri"/>
                <a:sym typeface="Calibri"/>
              </a:rPr>
              <a:t>single, large “mega-server”</a:t>
            </a:r>
            <a:endParaRPr/>
          </a:p>
          <a:p>
            <a:pPr indent="-223837" lvl="1" marL="681038"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single point of failure</a:t>
            </a:r>
            <a:endParaRPr/>
          </a:p>
          <a:p>
            <a:pPr indent="-223837" lvl="1" marL="681038"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point of network congestion</a:t>
            </a:r>
            <a:endParaRPr/>
          </a:p>
          <a:p>
            <a:pPr indent="-223837" lvl="1" marL="681038"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long (and possibly congested) path to distant clients</a:t>
            </a:r>
            <a:endParaRPr/>
          </a:p>
          <a:p>
            <a:pPr indent="-1095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a:p>
            <a:pPr indent="-1095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7681" name="Google Shape;7681;p122"/>
          <p:cNvSpPr txBox="1"/>
          <p:nvPr/>
        </p:nvSpPr>
        <p:spPr>
          <a:xfrm>
            <a:off x="894495" y="5517758"/>
            <a:ext cx="10515599" cy="832243"/>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000000"/>
                </a:solidFill>
                <a:latin typeface="Calibri"/>
                <a:ea typeface="Calibri"/>
                <a:cs typeface="Calibri"/>
                <a:sym typeface="Calibri"/>
              </a:rPr>
              <a:t>….quite simply: this solution </a:t>
            </a:r>
            <a:r>
              <a:rPr b="0" i="1" lang="en-US" sz="3200" u="none" cap="none" strike="noStrike">
                <a:solidFill>
                  <a:srgbClr val="C00000"/>
                </a:solidFill>
                <a:latin typeface="Calibri"/>
                <a:ea typeface="Calibri"/>
                <a:cs typeface="Calibri"/>
                <a:sym typeface="Calibri"/>
              </a:rPr>
              <a:t>doesn’t scale</a:t>
            </a:r>
            <a:endParaRPr/>
          </a:p>
          <a:p>
            <a:pPr indent="-71437" lvl="1" marL="681038"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a:p>
            <a:pPr indent="-1095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a:p>
            <a:pPr indent="-1095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7682" name="Google Shape;7682;p12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0"/>
                                        </p:tgtEl>
                                        <p:attrNameLst>
                                          <p:attrName>style.visibility</p:attrName>
                                        </p:attrNameLst>
                                      </p:cBhvr>
                                      <p:to>
                                        <p:strVal val="visible"/>
                                      </p:to>
                                    </p:set>
                                    <p:animEffect filter="fade" transition="in">
                                      <p:cBhvr>
                                        <p:cTn dur="500"/>
                                        <p:tgtEl>
                                          <p:spTgt spid="7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1"/>
                                        </p:tgtEl>
                                        <p:attrNameLst>
                                          <p:attrName>style.visibility</p:attrName>
                                        </p:attrNameLst>
                                      </p:cBhvr>
                                      <p:to>
                                        <p:strVal val="visible"/>
                                      </p:to>
                                    </p:set>
                                    <p:animEffect filter="fade" transition="in">
                                      <p:cBhvr>
                                        <p:cTn dur="500"/>
                                        <p:tgtEl>
                                          <p:spTgt spid="7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7" name="Shape 7687"/>
        <p:cNvGrpSpPr/>
        <p:nvPr/>
      </p:nvGrpSpPr>
      <p:grpSpPr>
        <a:xfrm>
          <a:off x="0" y="0"/>
          <a:ext cx="0" cy="0"/>
          <a:chOff x="0" y="0"/>
          <a:chExt cx="0" cy="0"/>
        </a:xfrm>
      </p:grpSpPr>
      <p:sp>
        <p:nvSpPr>
          <p:cNvPr id="7688" name="Google Shape;7688;p123"/>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Content distribution </a:t>
            </a:r>
            <a:r>
              <a:rPr lang="en-US"/>
              <a:t>n</a:t>
            </a:r>
            <a:r>
              <a:rPr lang="en-US" sz="4400"/>
              <a:t>etworks (CDNs)</a:t>
            </a:r>
            <a:endParaRPr/>
          </a:p>
        </p:txBody>
      </p:sp>
      <p:sp>
        <p:nvSpPr>
          <p:cNvPr id="7689" name="Google Shape;7689;p123"/>
          <p:cNvSpPr txBox="1"/>
          <p:nvPr/>
        </p:nvSpPr>
        <p:spPr>
          <a:xfrm>
            <a:off x="1013029" y="1454599"/>
            <a:ext cx="10515599" cy="535361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challenge: </a:t>
            </a:r>
            <a:r>
              <a:rPr b="0" i="0" lang="en-US" sz="3200" u="none" cap="none" strike="noStrike">
                <a:solidFill>
                  <a:srgbClr val="000000"/>
                </a:solidFill>
                <a:latin typeface="Calibri"/>
                <a:ea typeface="Calibri"/>
                <a:cs typeface="Calibri"/>
                <a:sym typeface="Calibri"/>
              </a:rPr>
              <a:t>how to stream content (selected from millions of videos) to hundreds of thousands of </a:t>
            </a:r>
            <a:r>
              <a:rPr b="0" i="1" lang="en-US" sz="3200" u="none" cap="none" strike="noStrike">
                <a:solidFill>
                  <a:srgbClr val="000000"/>
                </a:solidFill>
                <a:latin typeface="Calibri"/>
                <a:ea typeface="Calibri"/>
                <a:cs typeface="Calibri"/>
                <a:sym typeface="Calibri"/>
              </a:rPr>
              <a:t>simultaneous</a:t>
            </a:r>
            <a:r>
              <a:rPr b="0" i="0" lang="en-US" sz="3200" u="none" cap="none" strike="noStrike">
                <a:solidFill>
                  <a:srgbClr val="000000"/>
                </a:solidFill>
                <a:latin typeface="Calibri"/>
                <a:ea typeface="Calibri"/>
                <a:cs typeface="Calibri"/>
                <a:sym typeface="Calibri"/>
              </a:rPr>
              <a:t> users?</a:t>
            </a:r>
            <a:endParaRPr/>
          </a:p>
          <a:p>
            <a:pPr indent="-1095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pic>
        <p:nvPicPr>
          <p:cNvPr descr="Limelight Networks" id="7690" name="Google Shape;7690;p123"/>
          <p:cNvPicPr preferRelativeResize="0"/>
          <p:nvPr/>
        </p:nvPicPr>
        <p:blipFill rotWithShape="1">
          <a:blip r:embed="rId3">
            <a:alphaModFix/>
          </a:blip>
          <a:srcRect b="0" l="0" r="0" t="0"/>
          <a:stretch/>
        </p:blipFill>
        <p:spPr>
          <a:xfrm>
            <a:off x="8420180" y="5450903"/>
            <a:ext cx="3162300" cy="698500"/>
          </a:xfrm>
          <a:prstGeom prst="rect">
            <a:avLst/>
          </a:prstGeom>
          <a:noFill/>
          <a:ln>
            <a:noFill/>
          </a:ln>
        </p:spPr>
      </p:pic>
      <p:sp>
        <p:nvSpPr>
          <p:cNvPr id="7691" name="Google Shape;7691;p123"/>
          <p:cNvSpPr txBox="1"/>
          <p:nvPr/>
        </p:nvSpPr>
        <p:spPr>
          <a:xfrm>
            <a:off x="804333" y="3569967"/>
            <a:ext cx="10027722" cy="1899280"/>
          </a:xfrm>
          <a:prstGeom prst="rect">
            <a:avLst/>
          </a:prstGeom>
          <a:noFill/>
          <a:ln>
            <a:noFill/>
          </a:ln>
        </p:spPr>
        <p:txBody>
          <a:bodyPr anchorCtr="0" anchor="t" bIns="45700" lIns="91425" spcFirstLastPara="1" rIns="91425" wrap="square" tIns="45700">
            <a:normAutofit/>
          </a:bodyPr>
          <a:lstStyle/>
          <a:p>
            <a:pPr indent="-231775" lvl="1" marL="695325" marR="0" rtl="0" algn="l">
              <a:lnSpc>
                <a:spcPct val="90000"/>
              </a:lnSpc>
              <a:spcBef>
                <a:spcPts val="0"/>
              </a:spcBef>
              <a:spcAft>
                <a:spcPts val="0"/>
              </a:spcAft>
              <a:buClr>
                <a:srgbClr val="0000A8"/>
              </a:buClr>
              <a:buSzPts val="2800"/>
              <a:buFont typeface="Arial"/>
              <a:buChar char="•"/>
            </a:pPr>
            <a:r>
              <a:rPr b="0" i="1" lang="en-US" sz="2800" u="none" cap="none" strike="noStrike">
                <a:solidFill>
                  <a:srgbClr val="000099"/>
                </a:solidFill>
                <a:latin typeface="Calibri"/>
                <a:ea typeface="Calibri"/>
                <a:cs typeface="Calibri"/>
                <a:sym typeface="Calibri"/>
              </a:rPr>
              <a:t>enter deep: </a:t>
            </a:r>
            <a:r>
              <a:rPr b="0" i="0" lang="en-US" sz="2800" u="none" cap="none" strike="noStrike">
                <a:solidFill>
                  <a:srgbClr val="000000"/>
                </a:solidFill>
                <a:latin typeface="Calibri"/>
                <a:ea typeface="Calibri"/>
                <a:cs typeface="Calibri"/>
                <a:sym typeface="Calibri"/>
              </a:rPr>
              <a:t>push CDN servers deep into many access networks </a:t>
            </a:r>
            <a:endParaRPr/>
          </a:p>
          <a:p>
            <a:pPr indent="-228600" lvl="2" marL="1143000" marR="0" rtl="0" algn="l">
              <a:lnSpc>
                <a:spcPct val="9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close to users</a:t>
            </a:r>
            <a:endParaRPr/>
          </a:p>
          <a:p>
            <a:pPr indent="-228600" lvl="2" marL="1143000" marR="0" rtl="0" algn="l">
              <a:lnSpc>
                <a:spcPct val="9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Akamai: 240,000 servers deployed </a:t>
            </a:r>
            <a:endParaRPr/>
          </a:p>
          <a:p>
            <a:pPr indent="0" lvl="2" marL="914400" marR="0" rtl="0" algn="l">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   in &gt; 120 countries (2015)</a:t>
            </a:r>
            <a:endParaRPr b="0" i="0" sz="2400" u="none" cap="none" strike="noStrike">
              <a:solidFill>
                <a:srgbClr val="000000"/>
              </a:solidFill>
              <a:latin typeface="Calibri"/>
              <a:ea typeface="Calibri"/>
              <a:cs typeface="Calibri"/>
              <a:sym typeface="Calibri"/>
            </a:endParaRPr>
          </a:p>
          <a:p>
            <a:pPr indent="-1095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pic>
        <p:nvPicPr>
          <p:cNvPr descr="Image result for akamai logo" id="7692" name="Google Shape;7692;p123"/>
          <p:cNvPicPr preferRelativeResize="0"/>
          <p:nvPr/>
        </p:nvPicPr>
        <p:blipFill rotWithShape="1">
          <a:blip r:embed="rId4">
            <a:alphaModFix/>
          </a:blip>
          <a:srcRect b="0" l="0" r="0" t="0"/>
          <a:stretch/>
        </p:blipFill>
        <p:spPr>
          <a:xfrm>
            <a:off x="8420180" y="4361465"/>
            <a:ext cx="1886155" cy="766250"/>
          </a:xfrm>
          <a:prstGeom prst="rect">
            <a:avLst/>
          </a:prstGeom>
          <a:noFill/>
          <a:ln>
            <a:noFill/>
          </a:ln>
        </p:spPr>
      </p:pic>
      <p:sp>
        <p:nvSpPr>
          <p:cNvPr id="7693" name="Google Shape;7693;p123"/>
          <p:cNvSpPr txBox="1"/>
          <p:nvPr/>
        </p:nvSpPr>
        <p:spPr>
          <a:xfrm>
            <a:off x="976811" y="2027274"/>
            <a:ext cx="10515599" cy="1568970"/>
          </a:xfrm>
          <a:prstGeom prst="rect">
            <a:avLst/>
          </a:prstGeom>
          <a:noFill/>
          <a:ln>
            <a:noFill/>
          </a:ln>
        </p:spPr>
        <p:txBody>
          <a:bodyPr anchorCtr="0" anchor="t" bIns="45700" lIns="91425" spcFirstLastPara="1" rIns="91425" wrap="square" tIns="45700">
            <a:normAutofit/>
          </a:bodyPr>
          <a:lstStyle/>
          <a:p>
            <a:pPr indent="-84138" lvl="0" marL="287338" marR="0" rtl="0" algn="l">
              <a:lnSpc>
                <a:spcPct val="90000"/>
              </a:lnSpc>
              <a:spcBef>
                <a:spcPts val="0"/>
              </a:spcBef>
              <a:spcAft>
                <a:spcPts val="0"/>
              </a:spcAft>
              <a:buClr>
                <a:srgbClr val="0000A3"/>
              </a:buClr>
              <a:buSzPts val="3200"/>
              <a:buFont typeface="Noto Sans Symbols"/>
              <a:buNone/>
            </a:pPr>
            <a:r>
              <a:t/>
            </a:r>
            <a:endParaRPr b="0" i="0" sz="3200" u="none" cap="none" strike="noStrike">
              <a:solidFill>
                <a:srgbClr val="000000"/>
              </a:solidFill>
              <a:latin typeface="Calibri"/>
              <a:ea typeface="Calibri"/>
              <a:cs typeface="Calibri"/>
              <a:sym typeface="Calibri"/>
            </a:endParaRPr>
          </a:p>
          <a:p>
            <a:pPr indent="-287338" lvl="0" marL="287338" marR="0" rtl="0" algn="l">
              <a:lnSpc>
                <a:spcPct val="90000"/>
              </a:lnSpc>
              <a:spcBef>
                <a:spcPts val="1000"/>
              </a:spcBef>
              <a:spcAft>
                <a:spcPts val="0"/>
              </a:spcAft>
              <a:buClr>
                <a:srgbClr val="0000A3"/>
              </a:buClr>
              <a:buSzPts val="3200"/>
              <a:buFont typeface="Noto Sans Symbols"/>
              <a:buChar char="▪"/>
            </a:pPr>
            <a:r>
              <a:rPr b="0" i="1" lang="en-US" sz="3200" u="none" cap="none" strike="noStrike">
                <a:solidFill>
                  <a:srgbClr val="CC0000"/>
                </a:solidFill>
                <a:latin typeface="Calibri"/>
                <a:ea typeface="Calibri"/>
                <a:cs typeface="Calibri"/>
                <a:sym typeface="Calibri"/>
              </a:rPr>
              <a:t>option 2: </a:t>
            </a:r>
            <a:r>
              <a:rPr b="0" i="0" lang="en-US" sz="3200" u="none" cap="none" strike="noStrike">
                <a:solidFill>
                  <a:srgbClr val="000000"/>
                </a:solidFill>
                <a:latin typeface="Calibri"/>
                <a:ea typeface="Calibri"/>
                <a:cs typeface="Calibri"/>
                <a:sym typeface="Calibri"/>
              </a:rPr>
              <a:t>store/serve multiple copies of videos at multiple geographically distributed sites </a:t>
            </a:r>
            <a:r>
              <a:rPr b="0" i="1" lang="en-US" sz="3200" u="none" cap="none" strike="noStrike">
                <a:solidFill>
                  <a:srgbClr val="CC0000"/>
                </a:solidFill>
                <a:latin typeface="Calibri"/>
                <a:ea typeface="Calibri"/>
                <a:cs typeface="Calibri"/>
                <a:sym typeface="Calibri"/>
              </a:rPr>
              <a:t>(CDN)</a:t>
            </a:r>
            <a:endParaRPr/>
          </a:p>
          <a:p>
            <a:pPr indent="0" lvl="0" marL="0"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7694" name="Google Shape;7694;p123"/>
          <p:cNvSpPr txBox="1"/>
          <p:nvPr/>
        </p:nvSpPr>
        <p:spPr>
          <a:xfrm>
            <a:off x="812910" y="4953442"/>
            <a:ext cx="7025245" cy="1337181"/>
          </a:xfrm>
          <a:prstGeom prst="rect">
            <a:avLst/>
          </a:prstGeom>
          <a:noFill/>
          <a:ln>
            <a:noFill/>
          </a:ln>
        </p:spPr>
        <p:txBody>
          <a:bodyPr anchorCtr="0" anchor="t" bIns="45700" lIns="91425" spcFirstLastPara="1" rIns="91425" wrap="square" tIns="45700">
            <a:normAutofit/>
          </a:bodyPr>
          <a:lstStyle/>
          <a:p>
            <a:pPr indent="-231775" lvl="1" marL="695325" marR="0" rtl="0" algn="l">
              <a:lnSpc>
                <a:spcPct val="90000"/>
              </a:lnSpc>
              <a:spcBef>
                <a:spcPts val="0"/>
              </a:spcBef>
              <a:spcAft>
                <a:spcPts val="0"/>
              </a:spcAft>
              <a:buClr>
                <a:srgbClr val="0000A8"/>
              </a:buClr>
              <a:buSzPts val="2800"/>
              <a:buFont typeface="Arial"/>
              <a:buChar char="•"/>
            </a:pPr>
            <a:r>
              <a:rPr b="0" i="1" lang="en-US" sz="2800" u="none" cap="none" strike="noStrike">
                <a:solidFill>
                  <a:srgbClr val="000099"/>
                </a:solidFill>
                <a:latin typeface="Calibri"/>
                <a:ea typeface="Calibri"/>
                <a:cs typeface="Calibri"/>
                <a:sym typeface="Calibri"/>
              </a:rPr>
              <a:t>bring home: </a:t>
            </a:r>
            <a:r>
              <a:rPr b="0" i="0" lang="en-US" sz="2800" u="none" cap="none" strike="noStrike">
                <a:solidFill>
                  <a:srgbClr val="000000"/>
                </a:solidFill>
                <a:latin typeface="Calibri"/>
                <a:ea typeface="Calibri"/>
                <a:cs typeface="Calibri"/>
                <a:sym typeface="Calibri"/>
              </a:rPr>
              <a:t>smaller number (10’s) of larger clusters in POPs near access nets</a:t>
            </a:r>
            <a:endParaRPr/>
          </a:p>
          <a:p>
            <a:pPr indent="-228600" lvl="2" marL="11430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used by Limelight</a:t>
            </a:r>
            <a:endParaRPr b="0" i="1" sz="2400" u="none" cap="none" strike="noStrike">
              <a:solidFill>
                <a:srgbClr val="CC0000"/>
              </a:solidFill>
              <a:latin typeface="Calibri"/>
              <a:ea typeface="Calibri"/>
              <a:cs typeface="Calibri"/>
              <a:sym typeface="Calibri"/>
            </a:endParaRPr>
          </a:p>
          <a:p>
            <a:pPr indent="-46037" lvl="1" marL="681038" marR="0" rtl="0" algn="l">
              <a:lnSpc>
                <a:spcPct val="90000"/>
              </a:lnSpc>
              <a:spcBef>
                <a:spcPts val="500"/>
              </a:spcBef>
              <a:spcAft>
                <a:spcPts val="0"/>
              </a:spcAft>
              <a:buClr>
                <a:srgbClr val="0000A8"/>
              </a:buClr>
              <a:buSzPts val="2800"/>
              <a:buFont typeface="Arial"/>
              <a:buNone/>
            </a:pPr>
            <a:r>
              <a:t/>
            </a:r>
            <a:endParaRPr b="0" i="0" sz="2800" u="none" cap="none" strike="noStrike">
              <a:solidFill>
                <a:srgbClr val="000000"/>
              </a:solidFill>
              <a:latin typeface="Calibri"/>
              <a:ea typeface="Calibri"/>
              <a:cs typeface="Calibri"/>
              <a:sym typeface="Calibri"/>
            </a:endParaRPr>
          </a:p>
          <a:p>
            <a:pPr indent="-1095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a:p>
            <a:pPr indent="-1095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7695" name="Google Shape;7695;p12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3"/>
                                        </p:tgtEl>
                                        <p:attrNameLst>
                                          <p:attrName>style.visibility</p:attrName>
                                        </p:attrNameLst>
                                      </p:cBhvr>
                                      <p:to>
                                        <p:strVal val="visible"/>
                                      </p:to>
                                    </p:set>
                                    <p:animEffect filter="fade" transition="in">
                                      <p:cBhvr>
                                        <p:cTn dur="500"/>
                                        <p:tgtEl>
                                          <p:spTgt spid="7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1"/>
                                        </p:tgtEl>
                                        <p:attrNameLst>
                                          <p:attrName>style.visibility</p:attrName>
                                        </p:attrNameLst>
                                      </p:cBhvr>
                                      <p:to>
                                        <p:strVal val="visible"/>
                                      </p:to>
                                    </p:set>
                                    <p:animEffect filter="fade" transition="in">
                                      <p:cBhvr>
                                        <p:cTn dur="500"/>
                                        <p:tgtEl>
                                          <p:spTgt spid="76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692"/>
                                        </p:tgtEl>
                                        <p:attrNameLst>
                                          <p:attrName>style.visibility</p:attrName>
                                        </p:attrNameLst>
                                      </p:cBhvr>
                                      <p:to>
                                        <p:strVal val="visible"/>
                                      </p:to>
                                    </p:set>
                                    <p:animEffect filter="fade" transition="in">
                                      <p:cBhvr>
                                        <p:cTn dur="500"/>
                                        <p:tgtEl>
                                          <p:spTgt spid="7692"/>
                                        </p:tgtEl>
                                      </p:cBhvr>
                                    </p:animEffect>
                                  </p:childTnLst>
                                </p:cTn>
                              </p:par>
                              <p:par>
                                <p:cTn fill="hold" nodeType="withEffect" presetClass="entr" presetID="10" presetSubtype="0">
                                  <p:stCondLst>
                                    <p:cond delay="0"/>
                                  </p:stCondLst>
                                  <p:childTnLst>
                                    <p:set>
                                      <p:cBhvr>
                                        <p:cTn dur="1" fill="hold">
                                          <p:stCondLst>
                                            <p:cond delay="0"/>
                                          </p:stCondLst>
                                        </p:cTn>
                                        <p:tgtEl>
                                          <p:spTgt spid="7694"/>
                                        </p:tgtEl>
                                        <p:attrNameLst>
                                          <p:attrName>style.visibility</p:attrName>
                                        </p:attrNameLst>
                                      </p:cBhvr>
                                      <p:to>
                                        <p:strVal val="visible"/>
                                      </p:to>
                                    </p:set>
                                    <p:animEffect filter="fade" transition="in">
                                      <p:cBhvr>
                                        <p:cTn dur="500"/>
                                        <p:tgtEl>
                                          <p:spTgt spid="76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90"/>
                                        </p:tgtEl>
                                        <p:attrNameLst>
                                          <p:attrName>style.visibility</p:attrName>
                                        </p:attrNameLst>
                                      </p:cBhvr>
                                      <p:to>
                                        <p:strVal val="visible"/>
                                      </p:to>
                                    </p:set>
                                    <p:animEffect filter="fade" transition="in">
                                      <p:cBhvr>
                                        <p:cTn dur="500"/>
                                        <p:tgtEl>
                                          <p:spTgt spid="7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9" name="Shape 7699"/>
        <p:cNvGrpSpPr/>
        <p:nvPr/>
      </p:nvGrpSpPr>
      <p:grpSpPr>
        <a:xfrm>
          <a:off x="0" y="0"/>
          <a:ext cx="0" cy="0"/>
          <a:chOff x="0" y="0"/>
          <a:chExt cx="0" cy="0"/>
        </a:xfrm>
      </p:grpSpPr>
      <p:sp>
        <p:nvSpPr>
          <p:cNvPr id="7700" name="Google Shape;7700;p124"/>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a:t>Akamai today:</a:t>
            </a:r>
            <a:endParaRPr/>
          </a:p>
        </p:txBody>
      </p:sp>
      <p:sp>
        <p:nvSpPr>
          <p:cNvPr id="7701" name="Google Shape;7701;p12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Transport Layer: 3-</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pic>
        <p:nvPicPr>
          <p:cNvPr id="7702" name="Google Shape;7702;p124"/>
          <p:cNvPicPr preferRelativeResize="0"/>
          <p:nvPr/>
        </p:nvPicPr>
        <p:blipFill rotWithShape="1">
          <a:blip r:embed="rId3">
            <a:alphaModFix/>
          </a:blip>
          <a:srcRect b="0" l="0" r="0" t="0"/>
          <a:stretch/>
        </p:blipFill>
        <p:spPr>
          <a:xfrm>
            <a:off x="2070580" y="1399170"/>
            <a:ext cx="8050840" cy="4306454"/>
          </a:xfrm>
          <a:prstGeom prst="rect">
            <a:avLst/>
          </a:prstGeom>
          <a:noFill/>
          <a:ln>
            <a:noFill/>
          </a:ln>
        </p:spPr>
      </p:pic>
      <p:sp>
        <p:nvSpPr>
          <p:cNvPr id="7703" name="Google Shape;7703;p124"/>
          <p:cNvSpPr txBox="1"/>
          <p:nvPr/>
        </p:nvSpPr>
        <p:spPr>
          <a:xfrm>
            <a:off x="2614613" y="5920468"/>
            <a:ext cx="87391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Source: https://networkingchannel.eu/living-on-the-edge-for-a-quarter-century-an-akamai-retrospective-downloads/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8" name="Shape 7708"/>
        <p:cNvGrpSpPr/>
        <p:nvPr/>
      </p:nvGrpSpPr>
      <p:grpSpPr>
        <a:xfrm>
          <a:off x="0" y="0"/>
          <a:ext cx="0" cy="0"/>
          <a:chOff x="0" y="0"/>
          <a:chExt cx="0" cy="0"/>
        </a:xfrm>
      </p:grpSpPr>
      <p:grpSp>
        <p:nvGrpSpPr>
          <p:cNvPr id="7709" name="Google Shape;7709;p125"/>
          <p:cNvGrpSpPr/>
          <p:nvPr/>
        </p:nvGrpSpPr>
        <p:grpSpPr>
          <a:xfrm>
            <a:off x="3201988" y="3854450"/>
            <a:ext cx="347662" cy="681038"/>
            <a:chOff x="7923189" y="2486664"/>
            <a:chExt cx="360377" cy="884585"/>
          </a:xfrm>
        </p:grpSpPr>
        <p:pic>
          <p:nvPicPr>
            <p:cNvPr id="7710" name="Google Shape;7710;p125"/>
            <p:cNvPicPr preferRelativeResize="0"/>
            <p:nvPr/>
          </p:nvPicPr>
          <p:blipFill rotWithShape="1">
            <a:blip r:embed="rId3">
              <a:alphaModFix/>
            </a:blip>
            <a:srcRect b="0" l="0" r="0" t="0"/>
            <a:stretch/>
          </p:blipFill>
          <p:spPr>
            <a:xfrm>
              <a:off x="8043998" y="2486664"/>
              <a:ext cx="239568" cy="536525"/>
            </a:xfrm>
            <a:prstGeom prst="rect">
              <a:avLst/>
            </a:prstGeom>
            <a:noFill/>
            <a:ln>
              <a:noFill/>
            </a:ln>
          </p:spPr>
        </p:pic>
        <p:grpSp>
          <p:nvGrpSpPr>
            <p:cNvPr id="7711" name="Google Shape;7711;p125"/>
            <p:cNvGrpSpPr/>
            <p:nvPr/>
          </p:nvGrpSpPr>
          <p:grpSpPr>
            <a:xfrm>
              <a:off x="7923189" y="2890236"/>
              <a:ext cx="227012" cy="481013"/>
              <a:chOff x="4140" y="429"/>
              <a:chExt cx="1425" cy="2396"/>
            </a:xfrm>
          </p:grpSpPr>
          <p:sp>
            <p:nvSpPr>
              <p:cNvPr id="7712" name="Google Shape;7712;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13" name="Google Shape;7713;p125"/>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14" name="Google Shape;7714;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15" name="Google Shape;7715;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16" name="Google Shape;7716;p125"/>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7717" name="Google Shape;7717;p125"/>
              <p:cNvGrpSpPr/>
              <p:nvPr/>
            </p:nvGrpSpPr>
            <p:grpSpPr>
              <a:xfrm>
                <a:off x="4748" y="666"/>
                <a:ext cx="578" cy="150"/>
                <a:chOff x="613" y="2566"/>
                <a:chExt cx="721" cy="144"/>
              </a:xfrm>
            </p:grpSpPr>
            <p:sp>
              <p:nvSpPr>
                <p:cNvPr id="7718" name="Google Shape;7718;p125"/>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19" name="Google Shape;7719;p125"/>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720" name="Google Shape;7720;p125"/>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7721" name="Google Shape;7721;p125"/>
              <p:cNvGrpSpPr/>
              <p:nvPr/>
            </p:nvGrpSpPr>
            <p:grpSpPr>
              <a:xfrm>
                <a:off x="4748" y="990"/>
                <a:ext cx="578" cy="134"/>
                <a:chOff x="615" y="2564"/>
                <a:chExt cx="721" cy="139"/>
              </a:xfrm>
            </p:grpSpPr>
            <p:sp>
              <p:nvSpPr>
                <p:cNvPr id="7722" name="Google Shape;7722;p125"/>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23" name="Google Shape;7723;p125"/>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724" name="Google Shape;7724;p125"/>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25" name="Google Shape;7725;p125"/>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7726" name="Google Shape;7726;p125"/>
              <p:cNvGrpSpPr/>
              <p:nvPr/>
            </p:nvGrpSpPr>
            <p:grpSpPr>
              <a:xfrm>
                <a:off x="4738" y="1647"/>
                <a:ext cx="578" cy="135"/>
                <a:chOff x="618" y="2586"/>
                <a:chExt cx="720" cy="124"/>
              </a:xfrm>
            </p:grpSpPr>
            <p:sp>
              <p:nvSpPr>
                <p:cNvPr id="7727" name="Google Shape;7727;p125"/>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28" name="Google Shape;7728;p125"/>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729" name="Google Shape;7729;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7730" name="Google Shape;7730;p125"/>
              <p:cNvGrpSpPr/>
              <p:nvPr/>
            </p:nvGrpSpPr>
            <p:grpSpPr>
              <a:xfrm>
                <a:off x="4738" y="1330"/>
                <a:ext cx="588" cy="134"/>
                <a:chOff x="613" y="2571"/>
                <a:chExt cx="732" cy="134"/>
              </a:xfrm>
            </p:grpSpPr>
            <p:sp>
              <p:nvSpPr>
                <p:cNvPr id="7731" name="Google Shape;7731;p125"/>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32" name="Google Shape;7732;p125"/>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733" name="Google Shape;7733;p125"/>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34" name="Google Shape;7734;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35" name="Google Shape;7735;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36" name="Google Shape;7736;p125"/>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37" name="Google Shape;7737;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38" name="Google Shape;7738;p125"/>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39" name="Google Shape;7739;p125"/>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40" name="Google Shape;7740;p125"/>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41" name="Google Shape;7741;p125"/>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7742" name="Google Shape;7742;p125"/>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43" name="Google Shape;7743;p125"/>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7744" name="Google Shape;7744;p125"/>
          <p:cNvGrpSpPr/>
          <p:nvPr/>
        </p:nvGrpSpPr>
        <p:grpSpPr>
          <a:xfrm>
            <a:off x="2595259" y="3758984"/>
            <a:ext cx="7093255" cy="2812587"/>
            <a:chOff x="340191" y="1406493"/>
            <a:chExt cx="8496780" cy="5350000"/>
          </a:xfrm>
        </p:grpSpPr>
        <p:sp>
          <p:nvSpPr>
            <p:cNvPr id="7745" name="Google Shape;7745;p125"/>
            <p:cNvSpPr/>
            <p:nvPr/>
          </p:nvSpPr>
          <p:spPr>
            <a:xfrm>
              <a:off x="1825539" y="2241382"/>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46" name="Google Shape;7746;p125"/>
            <p:cNvSpPr/>
            <p:nvPr/>
          </p:nvSpPr>
          <p:spPr>
            <a:xfrm>
              <a:off x="669683" y="3041420"/>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47" name="Google Shape;7747;p125"/>
            <p:cNvSpPr/>
            <p:nvPr/>
          </p:nvSpPr>
          <p:spPr>
            <a:xfrm>
              <a:off x="6334646" y="2495362"/>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48" name="Google Shape;7748;p125"/>
            <p:cNvSpPr/>
            <p:nvPr/>
          </p:nvSpPr>
          <p:spPr>
            <a:xfrm>
              <a:off x="1241260" y="5352642"/>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49" name="Google Shape;7749;p125"/>
            <p:cNvSpPr/>
            <p:nvPr/>
          </p:nvSpPr>
          <p:spPr>
            <a:xfrm>
              <a:off x="822104" y="4730390"/>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0" name="Google Shape;7750;p125"/>
            <p:cNvSpPr/>
            <p:nvPr/>
          </p:nvSpPr>
          <p:spPr>
            <a:xfrm>
              <a:off x="593473" y="4070041"/>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1" name="Google Shape;7751;p125"/>
            <p:cNvSpPr/>
            <p:nvPr/>
          </p:nvSpPr>
          <p:spPr>
            <a:xfrm>
              <a:off x="7084047" y="2927129"/>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2" name="Google Shape;7752;p125"/>
            <p:cNvSpPr/>
            <p:nvPr/>
          </p:nvSpPr>
          <p:spPr>
            <a:xfrm>
              <a:off x="3425955" y="2000100"/>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3" name="Google Shape;7753;p125"/>
            <p:cNvSpPr/>
            <p:nvPr/>
          </p:nvSpPr>
          <p:spPr>
            <a:xfrm>
              <a:off x="1050735" y="2647751"/>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4" name="Google Shape;7754;p125"/>
            <p:cNvSpPr/>
            <p:nvPr/>
          </p:nvSpPr>
          <p:spPr>
            <a:xfrm>
              <a:off x="4340478" y="1974702"/>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5" name="Google Shape;7755;p125"/>
            <p:cNvSpPr/>
            <p:nvPr/>
          </p:nvSpPr>
          <p:spPr>
            <a:xfrm>
              <a:off x="7401590" y="5606623"/>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6" name="Google Shape;7756;p125"/>
            <p:cNvSpPr/>
            <p:nvPr/>
          </p:nvSpPr>
          <p:spPr>
            <a:xfrm>
              <a:off x="8239903" y="4958973"/>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7" name="Google Shape;7757;p125"/>
            <p:cNvSpPr/>
            <p:nvPr/>
          </p:nvSpPr>
          <p:spPr>
            <a:xfrm>
              <a:off x="8011272" y="4044643"/>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8" name="Google Shape;7758;p125"/>
            <p:cNvSpPr/>
            <p:nvPr/>
          </p:nvSpPr>
          <p:spPr>
            <a:xfrm>
              <a:off x="5166089" y="5847904"/>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59" name="Google Shape;7759;p125"/>
            <p:cNvSpPr/>
            <p:nvPr/>
          </p:nvSpPr>
          <p:spPr>
            <a:xfrm>
              <a:off x="4251566" y="5987593"/>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60" name="Google Shape;7760;p125"/>
            <p:cNvSpPr/>
            <p:nvPr/>
          </p:nvSpPr>
          <p:spPr>
            <a:xfrm>
              <a:off x="3032202" y="5835205"/>
              <a:ext cx="597068" cy="41822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61" name="Google Shape;7761;p125"/>
            <p:cNvSpPr txBox="1"/>
            <p:nvPr/>
          </p:nvSpPr>
          <p:spPr>
            <a:xfrm rot="307360">
              <a:off x="5241475" y="1433583"/>
              <a:ext cx="651327" cy="995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7762" name="Google Shape;7762;p125"/>
            <p:cNvSpPr txBox="1"/>
            <p:nvPr/>
          </p:nvSpPr>
          <p:spPr>
            <a:xfrm rot="2829263">
              <a:off x="7390643" y="3033433"/>
              <a:ext cx="1034280" cy="6267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7763" name="Google Shape;7763;p125"/>
            <p:cNvSpPr txBox="1"/>
            <p:nvPr/>
          </p:nvSpPr>
          <p:spPr>
            <a:xfrm rot="9845918">
              <a:off x="6341242" y="5649524"/>
              <a:ext cx="651327" cy="995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7764" name="Google Shape;7764;p125"/>
            <p:cNvSpPr txBox="1"/>
            <p:nvPr/>
          </p:nvSpPr>
          <p:spPr>
            <a:xfrm rot="-9948738">
              <a:off x="2063761" y="5696601"/>
              <a:ext cx="651327" cy="995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7765" name="Google Shape;7765;p125"/>
            <p:cNvSpPr txBox="1"/>
            <p:nvPr/>
          </p:nvSpPr>
          <p:spPr>
            <a:xfrm rot="-4992697">
              <a:off x="195355" y="3660810"/>
              <a:ext cx="1034280" cy="6267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7766" name="Google Shape;7766;p125"/>
            <p:cNvSpPr txBox="1"/>
            <p:nvPr/>
          </p:nvSpPr>
          <p:spPr>
            <a:xfrm rot="-520651">
              <a:off x="2482309" y="1498435"/>
              <a:ext cx="651327" cy="995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grpSp>
          <p:nvGrpSpPr>
            <p:cNvPr id="7767" name="Google Shape;7767;p125"/>
            <p:cNvGrpSpPr/>
            <p:nvPr/>
          </p:nvGrpSpPr>
          <p:grpSpPr>
            <a:xfrm>
              <a:off x="4546600" y="3746500"/>
              <a:ext cx="3225800" cy="1117600"/>
              <a:chOff x="7848600" y="2044700"/>
              <a:chExt cx="3200399" cy="1371600"/>
            </a:xfrm>
          </p:grpSpPr>
          <p:sp>
            <p:nvSpPr>
              <p:cNvPr id="7768" name="Google Shape;7768;p125"/>
              <p:cNvSpPr/>
              <p:nvPr/>
            </p:nvSpPr>
            <p:spPr>
              <a:xfrm>
                <a:off x="7848600" y="2044700"/>
                <a:ext cx="3200399" cy="1371600"/>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7769" name="Google Shape;7769;p125"/>
              <p:cNvGrpSpPr/>
              <p:nvPr/>
            </p:nvGrpSpPr>
            <p:grpSpPr>
              <a:xfrm>
                <a:off x="8526482" y="2160804"/>
                <a:ext cx="532759" cy="184809"/>
                <a:chOff x="2356" y="1300"/>
                <a:chExt cx="555" cy="194"/>
              </a:xfrm>
            </p:grpSpPr>
            <p:sp>
              <p:nvSpPr>
                <p:cNvPr id="7770" name="Google Shape;7770;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771" name="Google Shape;7771;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772" name="Google Shape;7772;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773" name="Google Shape;7773;p125"/>
                <p:cNvGrpSpPr/>
                <p:nvPr/>
              </p:nvGrpSpPr>
              <p:grpSpPr>
                <a:xfrm>
                  <a:off x="2468" y="1332"/>
                  <a:ext cx="310" cy="60"/>
                  <a:chOff x="2468" y="1332"/>
                  <a:chExt cx="310" cy="60"/>
                </a:xfrm>
              </p:grpSpPr>
              <p:sp>
                <p:nvSpPr>
                  <p:cNvPr id="7774" name="Google Shape;7774;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75" name="Google Shape;7775;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776" name="Google Shape;7776;p125"/>
                <p:cNvCxnSpPr/>
                <p:nvPr/>
              </p:nvCxnSpPr>
              <p:spPr>
                <a:xfrm>
                  <a:off x="2357" y="1362"/>
                  <a:ext cx="0" cy="82"/>
                </a:xfrm>
                <a:prstGeom prst="straightConnector1">
                  <a:avLst/>
                </a:prstGeom>
                <a:noFill/>
                <a:ln cap="flat" cmpd="sng" w="9525">
                  <a:solidFill>
                    <a:schemeClr val="dk1"/>
                  </a:solidFill>
                  <a:prstDash val="solid"/>
                  <a:round/>
                  <a:headEnd len="med" w="med" type="none"/>
                  <a:tailEnd len="med" w="med" type="none"/>
                </a:ln>
              </p:spPr>
            </p:cxnSp>
            <p:cxnSp>
              <p:nvCxnSpPr>
                <p:cNvPr id="7777" name="Google Shape;7777;p125"/>
                <p:cNvCxnSpPr/>
                <p:nvPr/>
              </p:nvCxnSpPr>
              <p:spPr>
                <a:xfrm>
                  <a:off x="2908" y="1364"/>
                  <a:ext cx="0" cy="82"/>
                </a:xfrm>
                <a:prstGeom prst="straightConnector1">
                  <a:avLst/>
                </a:prstGeom>
                <a:noFill/>
                <a:ln cap="flat" cmpd="sng" w="9525">
                  <a:solidFill>
                    <a:schemeClr val="dk1"/>
                  </a:solidFill>
                  <a:prstDash val="solid"/>
                  <a:round/>
                  <a:headEnd len="med" w="med" type="none"/>
                  <a:tailEnd len="med" w="med" type="none"/>
                </a:ln>
              </p:spPr>
            </p:cxnSp>
          </p:grpSp>
          <p:cxnSp>
            <p:nvCxnSpPr>
              <p:cNvPr id="7778" name="Google Shape;7778;p125"/>
              <p:cNvCxnSpPr>
                <a:stCxn id="7777" idx="0"/>
              </p:cNvCxnSpPr>
              <p:nvPr/>
            </p:nvCxnSpPr>
            <p:spPr>
              <a:xfrm>
                <a:off x="9055401" y="2220819"/>
                <a:ext cx="975300" cy="136500"/>
              </a:xfrm>
              <a:prstGeom prst="straightConnector1">
                <a:avLst/>
              </a:prstGeom>
              <a:noFill/>
              <a:ln cap="flat" cmpd="sng" w="9525">
                <a:solidFill>
                  <a:schemeClr val="dk1"/>
                </a:solidFill>
                <a:prstDash val="solid"/>
                <a:round/>
                <a:headEnd len="med" w="med" type="none"/>
                <a:tailEnd len="med" w="med" type="none"/>
              </a:ln>
            </p:spPr>
          </p:cxnSp>
          <p:cxnSp>
            <p:nvCxnSpPr>
              <p:cNvPr id="7779" name="Google Shape;7779;p125"/>
              <p:cNvCxnSpPr/>
              <p:nvPr/>
            </p:nvCxnSpPr>
            <p:spPr>
              <a:xfrm>
                <a:off x="9522191" y="2583188"/>
                <a:ext cx="120745" cy="83392"/>
              </a:xfrm>
              <a:prstGeom prst="straightConnector1">
                <a:avLst/>
              </a:prstGeom>
              <a:noFill/>
              <a:ln cap="flat" cmpd="sng" w="9525">
                <a:solidFill>
                  <a:schemeClr val="dk1"/>
                </a:solidFill>
                <a:prstDash val="solid"/>
                <a:round/>
                <a:headEnd len="med" w="med" type="none"/>
                <a:tailEnd len="med" w="med" type="none"/>
              </a:ln>
            </p:spPr>
          </p:cxnSp>
          <p:cxnSp>
            <p:nvCxnSpPr>
              <p:cNvPr id="7780" name="Google Shape;7780;p125"/>
              <p:cNvCxnSpPr/>
              <p:nvPr/>
            </p:nvCxnSpPr>
            <p:spPr>
              <a:xfrm flipH="1" rot="10800000">
                <a:off x="9323081" y="2786992"/>
                <a:ext cx="243358" cy="45624"/>
              </a:xfrm>
              <a:prstGeom prst="straightConnector1">
                <a:avLst/>
              </a:prstGeom>
              <a:noFill/>
              <a:ln cap="flat" cmpd="sng" w="9525">
                <a:solidFill>
                  <a:schemeClr val="dk1"/>
                </a:solidFill>
                <a:prstDash val="solid"/>
                <a:round/>
                <a:headEnd len="med" w="med" type="none"/>
                <a:tailEnd len="med" w="med" type="none"/>
              </a:ln>
            </p:spPr>
          </p:cxnSp>
          <p:cxnSp>
            <p:nvCxnSpPr>
              <p:cNvPr id="7781" name="Google Shape;7781;p125"/>
              <p:cNvCxnSpPr/>
              <p:nvPr/>
            </p:nvCxnSpPr>
            <p:spPr>
              <a:xfrm flipH="1" rot="10800000">
                <a:off x="9028147" y="2611644"/>
                <a:ext cx="192778" cy="109584"/>
              </a:xfrm>
              <a:prstGeom prst="straightConnector1">
                <a:avLst/>
              </a:prstGeom>
              <a:noFill/>
              <a:ln cap="flat" cmpd="sng" w="9525">
                <a:solidFill>
                  <a:schemeClr val="dk1"/>
                </a:solidFill>
                <a:prstDash val="solid"/>
                <a:round/>
                <a:headEnd len="med" w="med" type="none"/>
                <a:tailEnd len="med" w="med" type="none"/>
              </a:ln>
            </p:spPr>
          </p:cxnSp>
          <p:cxnSp>
            <p:nvCxnSpPr>
              <p:cNvPr id="7782" name="Google Shape;7782;p125"/>
              <p:cNvCxnSpPr/>
              <p:nvPr/>
            </p:nvCxnSpPr>
            <p:spPr>
              <a:xfrm flipH="1" rot="10800000">
                <a:off x="8729859" y="2909476"/>
                <a:ext cx="192778" cy="109584"/>
              </a:xfrm>
              <a:prstGeom prst="straightConnector1">
                <a:avLst/>
              </a:prstGeom>
              <a:noFill/>
              <a:ln cap="flat" cmpd="sng" w="9525">
                <a:solidFill>
                  <a:schemeClr val="dk1"/>
                </a:solidFill>
                <a:prstDash val="solid"/>
                <a:round/>
                <a:headEnd len="med" w="med" type="none"/>
                <a:tailEnd len="med" w="med" type="none"/>
              </a:ln>
            </p:spPr>
          </p:cxnSp>
          <p:cxnSp>
            <p:nvCxnSpPr>
              <p:cNvPr id="7783" name="Google Shape;7783;p125"/>
              <p:cNvCxnSpPr/>
              <p:nvPr/>
            </p:nvCxnSpPr>
            <p:spPr>
              <a:xfrm flipH="1" rot="10800000">
                <a:off x="9537887" y="2836224"/>
                <a:ext cx="252969" cy="252942"/>
              </a:xfrm>
              <a:prstGeom prst="straightConnector1">
                <a:avLst/>
              </a:prstGeom>
              <a:noFill/>
              <a:ln cap="flat" cmpd="sng" w="9525">
                <a:solidFill>
                  <a:schemeClr val="dk1"/>
                </a:solidFill>
                <a:prstDash val="solid"/>
                <a:round/>
                <a:headEnd len="med" w="med" type="none"/>
                <a:tailEnd len="med" w="med" type="none"/>
              </a:ln>
            </p:spPr>
          </p:cxnSp>
          <p:cxnSp>
            <p:nvCxnSpPr>
              <p:cNvPr id="7784" name="Google Shape;7784;p125"/>
              <p:cNvCxnSpPr/>
              <p:nvPr/>
            </p:nvCxnSpPr>
            <p:spPr>
              <a:xfrm rot="10800000">
                <a:off x="10029359" y="2822067"/>
                <a:ext cx="354959" cy="124390"/>
              </a:xfrm>
              <a:prstGeom prst="straightConnector1">
                <a:avLst/>
              </a:prstGeom>
              <a:noFill/>
              <a:ln cap="flat" cmpd="sng" w="9525">
                <a:solidFill>
                  <a:schemeClr val="dk1"/>
                </a:solidFill>
                <a:prstDash val="solid"/>
                <a:round/>
                <a:headEnd len="med" w="med" type="none"/>
                <a:tailEnd len="med" w="med" type="none"/>
              </a:ln>
            </p:spPr>
          </p:cxnSp>
          <p:cxnSp>
            <p:nvCxnSpPr>
              <p:cNvPr id="7785" name="Google Shape;7785;p125"/>
              <p:cNvCxnSpPr/>
              <p:nvPr/>
            </p:nvCxnSpPr>
            <p:spPr>
              <a:xfrm flipH="1" rot="10800000">
                <a:off x="10015190" y="2475242"/>
                <a:ext cx="283363" cy="195664"/>
              </a:xfrm>
              <a:prstGeom prst="straightConnector1">
                <a:avLst/>
              </a:prstGeom>
              <a:noFill/>
              <a:ln cap="flat" cmpd="sng" w="9525">
                <a:solidFill>
                  <a:schemeClr val="dk1"/>
                </a:solidFill>
                <a:prstDash val="solid"/>
                <a:round/>
                <a:headEnd len="med" w="med" type="none"/>
                <a:tailEnd len="med" w="med" type="none"/>
              </a:ln>
            </p:spPr>
          </p:cxnSp>
          <p:cxnSp>
            <p:nvCxnSpPr>
              <p:cNvPr id="7786" name="Google Shape;7786;p125"/>
              <p:cNvCxnSpPr>
                <a:endCxn id="7770" idx="4"/>
              </p:cNvCxnSpPr>
              <p:nvPr/>
            </p:nvCxnSpPr>
            <p:spPr>
              <a:xfrm rot="10800000">
                <a:off x="8791902" y="2345613"/>
                <a:ext cx="411000" cy="87300"/>
              </a:xfrm>
              <a:prstGeom prst="straightConnector1">
                <a:avLst/>
              </a:prstGeom>
              <a:noFill/>
              <a:ln cap="flat" cmpd="sng" w="9525">
                <a:solidFill>
                  <a:schemeClr val="dk1"/>
                </a:solidFill>
                <a:prstDash val="solid"/>
                <a:round/>
                <a:headEnd len="med" w="med" type="none"/>
                <a:tailEnd len="med" w="med" type="none"/>
              </a:ln>
            </p:spPr>
          </p:cxnSp>
          <p:grpSp>
            <p:nvGrpSpPr>
              <p:cNvPr id="7787" name="Google Shape;7787;p125"/>
              <p:cNvGrpSpPr/>
              <p:nvPr/>
            </p:nvGrpSpPr>
            <p:grpSpPr>
              <a:xfrm>
                <a:off x="9555206" y="2650627"/>
                <a:ext cx="532759" cy="184809"/>
                <a:chOff x="2356" y="1300"/>
                <a:chExt cx="555" cy="194"/>
              </a:xfrm>
            </p:grpSpPr>
            <p:sp>
              <p:nvSpPr>
                <p:cNvPr id="7788" name="Google Shape;7788;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789" name="Google Shape;7789;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790" name="Google Shape;7790;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791" name="Google Shape;7791;p125"/>
                <p:cNvGrpSpPr/>
                <p:nvPr/>
              </p:nvGrpSpPr>
              <p:grpSpPr>
                <a:xfrm>
                  <a:off x="2468" y="1332"/>
                  <a:ext cx="310" cy="60"/>
                  <a:chOff x="2468" y="1332"/>
                  <a:chExt cx="310" cy="60"/>
                </a:xfrm>
              </p:grpSpPr>
              <p:sp>
                <p:nvSpPr>
                  <p:cNvPr id="7792" name="Google Shape;7792;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793" name="Google Shape;7793;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794" name="Google Shape;7794;p125"/>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7795" name="Google Shape;7795;p125"/>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796" name="Google Shape;7796;p125"/>
              <p:cNvGrpSpPr/>
              <p:nvPr/>
            </p:nvGrpSpPr>
            <p:grpSpPr>
              <a:xfrm>
                <a:off x="8772607" y="2725609"/>
                <a:ext cx="532759" cy="184809"/>
                <a:chOff x="2356" y="1300"/>
                <a:chExt cx="555" cy="194"/>
              </a:xfrm>
            </p:grpSpPr>
            <p:sp>
              <p:nvSpPr>
                <p:cNvPr id="7797" name="Google Shape;7797;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798" name="Google Shape;7798;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799" name="Google Shape;7799;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00" name="Google Shape;7800;p125"/>
                <p:cNvGrpSpPr/>
                <p:nvPr/>
              </p:nvGrpSpPr>
              <p:grpSpPr>
                <a:xfrm>
                  <a:off x="2468" y="1332"/>
                  <a:ext cx="310" cy="60"/>
                  <a:chOff x="2468" y="1332"/>
                  <a:chExt cx="310" cy="60"/>
                </a:xfrm>
              </p:grpSpPr>
              <p:sp>
                <p:nvSpPr>
                  <p:cNvPr id="7801" name="Google Shape;7801;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02" name="Google Shape;7802;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03" name="Google Shape;7803;p125"/>
                <p:cNvCxnSpPr/>
                <p:nvPr/>
              </p:nvCxnSpPr>
              <p:spPr>
                <a:xfrm>
                  <a:off x="2358" y="1356"/>
                  <a:ext cx="0" cy="88"/>
                </a:xfrm>
                <a:prstGeom prst="straightConnector1">
                  <a:avLst/>
                </a:prstGeom>
                <a:noFill/>
                <a:ln cap="flat" cmpd="sng" w="9525">
                  <a:solidFill>
                    <a:schemeClr val="dk1"/>
                  </a:solidFill>
                  <a:prstDash val="solid"/>
                  <a:round/>
                  <a:headEnd len="med" w="med" type="none"/>
                  <a:tailEnd len="med" w="med" type="none"/>
                </a:ln>
              </p:spPr>
            </p:cxnSp>
            <p:cxnSp>
              <p:nvCxnSpPr>
                <p:cNvPr id="7804" name="Google Shape;7804;p125"/>
                <p:cNvCxnSpPr/>
                <p:nvPr/>
              </p:nvCxnSpPr>
              <p:spPr>
                <a:xfrm>
                  <a:off x="2908" y="1358"/>
                  <a:ext cx="0" cy="86"/>
                </a:xfrm>
                <a:prstGeom prst="straightConnector1">
                  <a:avLst/>
                </a:prstGeom>
                <a:noFill/>
                <a:ln cap="flat" cmpd="sng" w="9525">
                  <a:solidFill>
                    <a:schemeClr val="dk1"/>
                  </a:solidFill>
                  <a:prstDash val="solid"/>
                  <a:round/>
                  <a:headEnd len="med" w="med" type="none"/>
                  <a:tailEnd len="med" w="med" type="none"/>
                </a:ln>
              </p:spPr>
            </p:cxnSp>
          </p:grpSp>
          <p:grpSp>
            <p:nvGrpSpPr>
              <p:cNvPr id="7805" name="Google Shape;7805;p125"/>
              <p:cNvGrpSpPr/>
              <p:nvPr/>
            </p:nvGrpSpPr>
            <p:grpSpPr>
              <a:xfrm>
                <a:off x="9060908" y="2428111"/>
                <a:ext cx="532759" cy="184809"/>
                <a:chOff x="2356" y="1300"/>
                <a:chExt cx="555" cy="194"/>
              </a:xfrm>
            </p:grpSpPr>
            <p:sp>
              <p:nvSpPr>
                <p:cNvPr id="7806" name="Google Shape;7806;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07" name="Google Shape;7807;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08" name="Google Shape;7808;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09" name="Google Shape;7809;p125"/>
                <p:cNvGrpSpPr/>
                <p:nvPr/>
              </p:nvGrpSpPr>
              <p:grpSpPr>
                <a:xfrm>
                  <a:off x="2468" y="1332"/>
                  <a:ext cx="310" cy="60"/>
                  <a:chOff x="2468" y="1332"/>
                  <a:chExt cx="310" cy="60"/>
                </a:xfrm>
              </p:grpSpPr>
              <p:sp>
                <p:nvSpPr>
                  <p:cNvPr id="7810" name="Google Shape;7810;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11" name="Google Shape;7811;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12" name="Google Shape;7812;p125"/>
                <p:cNvCxnSpPr/>
                <p:nvPr/>
              </p:nvCxnSpPr>
              <p:spPr>
                <a:xfrm>
                  <a:off x="2358" y="1362"/>
                  <a:ext cx="0" cy="84"/>
                </a:xfrm>
                <a:prstGeom prst="straightConnector1">
                  <a:avLst/>
                </a:prstGeom>
                <a:noFill/>
                <a:ln cap="flat" cmpd="sng" w="9525">
                  <a:solidFill>
                    <a:schemeClr val="dk1"/>
                  </a:solidFill>
                  <a:prstDash val="solid"/>
                  <a:round/>
                  <a:headEnd len="med" w="med" type="none"/>
                  <a:tailEnd len="med" w="med" type="none"/>
                </a:ln>
              </p:spPr>
            </p:cxnSp>
            <p:cxnSp>
              <p:nvCxnSpPr>
                <p:cNvPr id="7813" name="Google Shape;7813;p125"/>
                <p:cNvCxnSpPr/>
                <p:nvPr/>
              </p:nvCxnSpPr>
              <p:spPr>
                <a:xfrm>
                  <a:off x="2908"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814" name="Google Shape;7814;p125"/>
              <p:cNvGrpSpPr/>
              <p:nvPr/>
            </p:nvGrpSpPr>
            <p:grpSpPr>
              <a:xfrm>
                <a:off x="10005281" y="2289952"/>
                <a:ext cx="532759" cy="184809"/>
                <a:chOff x="2356" y="1300"/>
                <a:chExt cx="555" cy="194"/>
              </a:xfrm>
            </p:grpSpPr>
            <p:sp>
              <p:nvSpPr>
                <p:cNvPr id="7815" name="Google Shape;7815;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16" name="Google Shape;7816;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17" name="Google Shape;7817;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18" name="Google Shape;7818;p125"/>
                <p:cNvGrpSpPr/>
                <p:nvPr/>
              </p:nvGrpSpPr>
              <p:grpSpPr>
                <a:xfrm>
                  <a:off x="2468" y="1332"/>
                  <a:ext cx="310" cy="60"/>
                  <a:chOff x="2468" y="1332"/>
                  <a:chExt cx="310" cy="60"/>
                </a:xfrm>
              </p:grpSpPr>
              <p:sp>
                <p:nvSpPr>
                  <p:cNvPr id="7819" name="Google Shape;7819;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20" name="Google Shape;7820;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21" name="Google Shape;7821;p125"/>
                <p:cNvCxnSpPr/>
                <p:nvPr/>
              </p:nvCxnSpPr>
              <p:spPr>
                <a:xfrm>
                  <a:off x="2357" y="1362"/>
                  <a:ext cx="0" cy="84"/>
                </a:xfrm>
                <a:prstGeom prst="straightConnector1">
                  <a:avLst/>
                </a:prstGeom>
                <a:noFill/>
                <a:ln cap="flat" cmpd="sng" w="9525">
                  <a:solidFill>
                    <a:schemeClr val="dk1"/>
                  </a:solidFill>
                  <a:prstDash val="solid"/>
                  <a:round/>
                  <a:headEnd len="med" w="med" type="none"/>
                  <a:tailEnd len="med" w="med" type="none"/>
                </a:ln>
              </p:spPr>
            </p:cxnSp>
            <p:cxnSp>
              <p:nvCxnSpPr>
                <p:cNvPr id="7822" name="Google Shape;7822;p125"/>
                <p:cNvCxnSpPr/>
                <p:nvPr/>
              </p:nvCxnSpPr>
              <p:spPr>
                <a:xfrm>
                  <a:off x="2908"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823" name="Google Shape;7823;p125"/>
              <p:cNvGrpSpPr/>
              <p:nvPr/>
            </p:nvGrpSpPr>
            <p:grpSpPr>
              <a:xfrm>
                <a:off x="10232661" y="2882876"/>
                <a:ext cx="532759" cy="184809"/>
                <a:chOff x="2356" y="1300"/>
                <a:chExt cx="555" cy="194"/>
              </a:xfrm>
            </p:grpSpPr>
            <p:sp>
              <p:nvSpPr>
                <p:cNvPr id="7824" name="Google Shape;7824;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25" name="Google Shape;7825;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26" name="Google Shape;7826;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27" name="Google Shape;7827;p125"/>
                <p:cNvGrpSpPr/>
                <p:nvPr/>
              </p:nvGrpSpPr>
              <p:grpSpPr>
                <a:xfrm>
                  <a:off x="2468" y="1332"/>
                  <a:ext cx="310" cy="60"/>
                  <a:chOff x="2468" y="1332"/>
                  <a:chExt cx="310" cy="60"/>
                </a:xfrm>
              </p:grpSpPr>
              <p:sp>
                <p:nvSpPr>
                  <p:cNvPr id="7828" name="Google Shape;7828;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29" name="Google Shape;7829;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30" name="Google Shape;7830;p125"/>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7831" name="Google Shape;7831;p125"/>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832" name="Google Shape;7832;p125"/>
              <p:cNvGrpSpPr/>
              <p:nvPr/>
            </p:nvGrpSpPr>
            <p:grpSpPr>
              <a:xfrm>
                <a:off x="9330660" y="3072767"/>
                <a:ext cx="532759" cy="184809"/>
                <a:chOff x="2356" y="1300"/>
                <a:chExt cx="555" cy="194"/>
              </a:xfrm>
            </p:grpSpPr>
            <p:sp>
              <p:nvSpPr>
                <p:cNvPr id="7833" name="Google Shape;7833;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34" name="Google Shape;7834;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35" name="Google Shape;7835;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36" name="Google Shape;7836;p125"/>
                <p:cNvGrpSpPr/>
                <p:nvPr/>
              </p:nvGrpSpPr>
              <p:grpSpPr>
                <a:xfrm>
                  <a:off x="2468" y="1332"/>
                  <a:ext cx="310" cy="60"/>
                  <a:chOff x="2468" y="1332"/>
                  <a:chExt cx="310" cy="60"/>
                </a:xfrm>
              </p:grpSpPr>
              <p:sp>
                <p:nvSpPr>
                  <p:cNvPr id="7837" name="Google Shape;7837;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38" name="Google Shape;7838;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39" name="Google Shape;7839;p125"/>
                <p:cNvCxnSpPr/>
                <p:nvPr/>
              </p:nvCxnSpPr>
              <p:spPr>
                <a:xfrm>
                  <a:off x="2358" y="1362"/>
                  <a:ext cx="0" cy="84"/>
                </a:xfrm>
                <a:prstGeom prst="straightConnector1">
                  <a:avLst/>
                </a:prstGeom>
                <a:noFill/>
                <a:ln cap="flat" cmpd="sng" w="9525">
                  <a:solidFill>
                    <a:schemeClr val="dk1"/>
                  </a:solidFill>
                  <a:prstDash val="solid"/>
                  <a:round/>
                  <a:headEnd len="med" w="med" type="none"/>
                  <a:tailEnd len="med" w="med" type="none"/>
                </a:ln>
              </p:spPr>
            </p:cxnSp>
            <p:cxnSp>
              <p:nvCxnSpPr>
                <p:cNvPr id="7840" name="Google Shape;7840;p125"/>
                <p:cNvCxnSpPr/>
                <p:nvPr/>
              </p:nvCxnSpPr>
              <p:spPr>
                <a:xfrm>
                  <a:off x="2907"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841" name="Google Shape;7841;p125"/>
              <p:cNvGrpSpPr/>
              <p:nvPr/>
            </p:nvGrpSpPr>
            <p:grpSpPr>
              <a:xfrm>
                <a:off x="8438032" y="3018963"/>
                <a:ext cx="532759" cy="184809"/>
                <a:chOff x="2356" y="1300"/>
                <a:chExt cx="555" cy="194"/>
              </a:xfrm>
            </p:grpSpPr>
            <p:sp>
              <p:nvSpPr>
                <p:cNvPr id="7842" name="Google Shape;7842;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43" name="Google Shape;7843;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44" name="Google Shape;7844;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45" name="Google Shape;7845;p125"/>
                <p:cNvGrpSpPr/>
                <p:nvPr/>
              </p:nvGrpSpPr>
              <p:grpSpPr>
                <a:xfrm>
                  <a:off x="2468" y="1332"/>
                  <a:ext cx="310" cy="60"/>
                  <a:chOff x="2468" y="1332"/>
                  <a:chExt cx="310" cy="60"/>
                </a:xfrm>
              </p:grpSpPr>
              <p:sp>
                <p:nvSpPr>
                  <p:cNvPr id="7846" name="Google Shape;7846;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47" name="Google Shape;7847;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48" name="Google Shape;7848;p125"/>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7849" name="Google Shape;7849;p125"/>
                <p:cNvCxnSpPr/>
                <p:nvPr/>
              </p:nvCxnSpPr>
              <p:spPr>
                <a:xfrm>
                  <a:off x="2910" y="1363"/>
                  <a:ext cx="0" cy="84"/>
                </a:xfrm>
                <a:prstGeom prst="straightConnector1">
                  <a:avLst/>
                </a:prstGeom>
                <a:noFill/>
                <a:ln cap="flat" cmpd="sng" w="9525">
                  <a:solidFill>
                    <a:schemeClr val="dk1"/>
                  </a:solidFill>
                  <a:prstDash val="solid"/>
                  <a:round/>
                  <a:headEnd len="med" w="med" type="none"/>
                  <a:tailEnd len="med" w="med" type="none"/>
                </a:ln>
              </p:spPr>
            </p:cxnSp>
          </p:grpSp>
        </p:grpSp>
        <p:grpSp>
          <p:nvGrpSpPr>
            <p:cNvPr id="7850" name="Google Shape;7850;p125"/>
            <p:cNvGrpSpPr/>
            <p:nvPr/>
          </p:nvGrpSpPr>
          <p:grpSpPr>
            <a:xfrm>
              <a:off x="1803400" y="2755900"/>
              <a:ext cx="3467100" cy="1193800"/>
              <a:chOff x="7848600" y="2044700"/>
              <a:chExt cx="3200399" cy="1371600"/>
            </a:xfrm>
          </p:grpSpPr>
          <p:sp>
            <p:nvSpPr>
              <p:cNvPr id="7851" name="Google Shape;7851;p125"/>
              <p:cNvSpPr/>
              <p:nvPr/>
            </p:nvSpPr>
            <p:spPr>
              <a:xfrm>
                <a:off x="7848600" y="2044700"/>
                <a:ext cx="3200399" cy="1371600"/>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7852" name="Google Shape;7852;p125"/>
              <p:cNvGrpSpPr/>
              <p:nvPr/>
            </p:nvGrpSpPr>
            <p:grpSpPr>
              <a:xfrm>
                <a:off x="8526482" y="2160804"/>
                <a:ext cx="532759" cy="184809"/>
                <a:chOff x="2356" y="1300"/>
                <a:chExt cx="555" cy="194"/>
              </a:xfrm>
            </p:grpSpPr>
            <p:sp>
              <p:nvSpPr>
                <p:cNvPr id="7853" name="Google Shape;7853;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54" name="Google Shape;7854;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55" name="Google Shape;7855;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56" name="Google Shape;7856;p125"/>
                <p:cNvGrpSpPr/>
                <p:nvPr/>
              </p:nvGrpSpPr>
              <p:grpSpPr>
                <a:xfrm>
                  <a:off x="2468" y="1332"/>
                  <a:ext cx="310" cy="60"/>
                  <a:chOff x="2468" y="1332"/>
                  <a:chExt cx="310" cy="60"/>
                </a:xfrm>
              </p:grpSpPr>
              <p:sp>
                <p:nvSpPr>
                  <p:cNvPr id="7857" name="Google Shape;7857;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58" name="Google Shape;7858;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59" name="Google Shape;7859;p125"/>
                <p:cNvCxnSpPr/>
                <p:nvPr/>
              </p:nvCxnSpPr>
              <p:spPr>
                <a:xfrm>
                  <a:off x="2358" y="1362"/>
                  <a:ext cx="0" cy="82"/>
                </a:xfrm>
                <a:prstGeom prst="straightConnector1">
                  <a:avLst/>
                </a:prstGeom>
                <a:noFill/>
                <a:ln cap="flat" cmpd="sng" w="9525">
                  <a:solidFill>
                    <a:schemeClr val="dk1"/>
                  </a:solidFill>
                  <a:prstDash val="solid"/>
                  <a:round/>
                  <a:headEnd len="med" w="med" type="none"/>
                  <a:tailEnd len="med" w="med" type="none"/>
                </a:ln>
              </p:spPr>
            </p:cxnSp>
            <p:cxnSp>
              <p:nvCxnSpPr>
                <p:cNvPr id="7860" name="Google Shape;7860;p125"/>
                <p:cNvCxnSpPr/>
                <p:nvPr/>
              </p:nvCxnSpPr>
              <p:spPr>
                <a:xfrm>
                  <a:off x="2906" y="1364"/>
                  <a:ext cx="0" cy="84"/>
                </a:xfrm>
                <a:prstGeom prst="straightConnector1">
                  <a:avLst/>
                </a:prstGeom>
                <a:noFill/>
                <a:ln cap="flat" cmpd="sng" w="9525">
                  <a:solidFill>
                    <a:schemeClr val="dk1"/>
                  </a:solidFill>
                  <a:prstDash val="solid"/>
                  <a:round/>
                  <a:headEnd len="med" w="med" type="none"/>
                  <a:tailEnd len="med" w="med" type="none"/>
                </a:ln>
              </p:spPr>
            </p:cxnSp>
          </p:grpSp>
          <p:cxnSp>
            <p:nvCxnSpPr>
              <p:cNvPr id="7861" name="Google Shape;7861;p125"/>
              <p:cNvCxnSpPr>
                <a:stCxn id="7860" idx="0"/>
              </p:cNvCxnSpPr>
              <p:nvPr/>
            </p:nvCxnSpPr>
            <p:spPr>
              <a:xfrm>
                <a:off x="9055401" y="2220819"/>
                <a:ext cx="975300" cy="136500"/>
              </a:xfrm>
              <a:prstGeom prst="straightConnector1">
                <a:avLst/>
              </a:prstGeom>
              <a:noFill/>
              <a:ln cap="flat" cmpd="sng" w="9525">
                <a:solidFill>
                  <a:schemeClr val="dk1"/>
                </a:solidFill>
                <a:prstDash val="solid"/>
                <a:round/>
                <a:headEnd len="med" w="med" type="none"/>
                <a:tailEnd len="med" w="med" type="none"/>
              </a:ln>
            </p:spPr>
          </p:cxnSp>
          <p:cxnSp>
            <p:nvCxnSpPr>
              <p:cNvPr id="7862" name="Google Shape;7862;p125"/>
              <p:cNvCxnSpPr/>
              <p:nvPr/>
            </p:nvCxnSpPr>
            <p:spPr>
              <a:xfrm>
                <a:off x="9522191" y="2583188"/>
                <a:ext cx="120745" cy="83392"/>
              </a:xfrm>
              <a:prstGeom prst="straightConnector1">
                <a:avLst/>
              </a:prstGeom>
              <a:noFill/>
              <a:ln cap="flat" cmpd="sng" w="9525">
                <a:solidFill>
                  <a:schemeClr val="dk1"/>
                </a:solidFill>
                <a:prstDash val="solid"/>
                <a:round/>
                <a:headEnd len="med" w="med" type="none"/>
                <a:tailEnd len="med" w="med" type="none"/>
              </a:ln>
            </p:spPr>
          </p:cxnSp>
          <p:cxnSp>
            <p:nvCxnSpPr>
              <p:cNvPr id="7863" name="Google Shape;7863;p125"/>
              <p:cNvCxnSpPr/>
              <p:nvPr/>
            </p:nvCxnSpPr>
            <p:spPr>
              <a:xfrm flipH="1" rot="10800000">
                <a:off x="9323081" y="2786992"/>
                <a:ext cx="243358" cy="45624"/>
              </a:xfrm>
              <a:prstGeom prst="straightConnector1">
                <a:avLst/>
              </a:prstGeom>
              <a:noFill/>
              <a:ln cap="flat" cmpd="sng" w="9525">
                <a:solidFill>
                  <a:schemeClr val="dk1"/>
                </a:solidFill>
                <a:prstDash val="solid"/>
                <a:round/>
                <a:headEnd len="med" w="med" type="none"/>
                <a:tailEnd len="med" w="med" type="none"/>
              </a:ln>
            </p:spPr>
          </p:cxnSp>
          <p:cxnSp>
            <p:nvCxnSpPr>
              <p:cNvPr id="7864" name="Google Shape;7864;p125"/>
              <p:cNvCxnSpPr/>
              <p:nvPr/>
            </p:nvCxnSpPr>
            <p:spPr>
              <a:xfrm flipH="1" rot="10800000">
                <a:off x="9028147" y="2611644"/>
                <a:ext cx="192778" cy="109584"/>
              </a:xfrm>
              <a:prstGeom prst="straightConnector1">
                <a:avLst/>
              </a:prstGeom>
              <a:noFill/>
              <a:ln cap="flat" cmpd="sng" w="9525">
                <a:solidFill>
                  <a:schemeClr val="dk1"/>
                </a:solidFill>
                <a:prstDash val="solid"/>
                <a:round/>
                <a:headEnd len="med" w="med" type="none"/>
                <a:tailEnd len="med" w="med" type="none"/>
              </a:ln>
            </p:spPr>
          </p:cxnSp>
          <p:cxnSp>
            <p:nvCxnSpPr>
              <p:cNvPr id="7865" name="Google Shape;7865;p125"/>
              <p:cNvCxnSpPr/>
              <p:nvPr/>
            </p:nvCxnSpPr>
            <p:spPr>
              <a:xfrm flipH="1" rot="10800000">
                <a:off x="8729859" y="2909476"/>
                <a:ext cx="192778" cy="109584"/>
              </a:xfrm>
              <a:prstGeom prst="straightConnector1">
                <a:avLst/>
              </a:prstGeom>
              <a:noFill/>
              <a:ln cap="flat" cmpd="sng" w="9525">
                <a:solidFill>
                  <a:schemeClr val="dk1"/>
                </a:solidFill>
                <a:prstDash val="solid"/>
                <a:round/>
                <a:headEnd len="med" w="med" type="none"/>
                <a:tailEnd len="med" w="med" type="none"/>
              </a:ln>
            </p:spPr>
          </p:cxnSp>
          <p:cxnSp>
            <p:nvCxnSpPr>
              <p:cNvPr id="7866" name="Google Shape;7866;p125"/>
              <p:cNvCxnSpPr/>
              <p:nvPr/>
            </p:nvCxnSpPr>
            <p:spPr>
              <a:xfrm flipH="1" rot="10800000">
                <a:off x="9537887" y="2836224"/>
                <a:ext cx="252969" cy="252942"/>
              </a:xfrm>
              <a:prstGeom prst="straightConnector1">
                <a:avLst/>
              </a:prstGeom>
              <a:noFill/>
              <a:ln cap="flat" cmpd="sng" w="9525">
                <a:solidFill>
                  <a:schemeClr val="dk1"/>
                </a:solidFill>
                <a:prstDash val="solid"/>
                <a:round/>
                <a:headEnd len="med" w="med" type="none"/>
                <a:tailEnd len="med" w="med" type="none"/>
              </a:ln>
            </p:spPr>
          </p:cxnSp>
          <p:cxnSp>
            <p:nvCxnSpPr>
              <p:cNvPr id="7867" name="Google Shape;7867;p125"/>
              <p:cNvCxnSpPr/>
              <p:nvPr/>
            </p:nvCxnSpPr>
            <p:spPr>
              <a:xfrm rot="10800000">
                <a:off x="10029359" y="2822067"/>
                <a:ext cx="354959" cy="124390"/>
              </a:xfrm>
              <a:prstGeom prst="straightConnector1">
                <a:avLst/>
              </a:prstGeom>
              <a:noFill/>
              <a:ln cap="flat" cmpd="sng" w="9525">
                <a:solidFill>
                  <a:schemeClr val="dk1"/>
                </a:solidFill>
                <a:prstDash val="solid"/>
                <a:round/>
                <a:headEnd len="med" w="med" type="none"/>
                <a:tailEnd len="med" w="med" type="none"/>
              </a:ln>
            </p:spPr>
          </p:cxnSp>
          <p:cxnSp>
            <p:nvCxnSpPr>
              <p:cNvPr id="7868" name="Google Shape;7868;p125"/>
              <p:cNvCxnSpPr/>
              <p:nvPr/>
            </p:nvCxnSpPr>
            <p:spPr>
              <a:xfrm flipH="1" rot="10800000">
                <a:off x="10015190" y="2475242"/>
                <a:ext cx="283363" cy="195664"/>
              </a:xfrm>
              <a:prstGeom prst="straightConnector1">
                <a:avLst/>
              </a:prstGeom>
              <a:noFill/>
              <a:ln cap="flat" cmpd="sng" w="9525">
                <a:solidFill>
                  <a:schemeClr val="dk1"/>
                </a:solidFill>
                <a:prstDash val="solid"/>
                <a:round/>
                <a:headEnd len="med" w="med" type="none"/>
                <a:tailEnd len="med" w="med" type="none"/>
              </a:ln>
            </p:spPr>
          </p:cxnSp>
          <p:cxnSp>
            <p:nvCxnSpPr>
              <p:cNvPr id="7869" name="Google Shape;7869;p125"/>
              <p:cNvCxnSpPr>
                <a:endCxn id="7853" idx="4"/>
              </p:cNvCxnSpPr>
              <p:nvPr/>
            </p:nvCxnSpPr>
            <p:spPr>
              <a:xfrm rot="10800000">
                <a:off x="8791902" y="2345613"/>
                <a:ext cx="411000" cy="87300"/>
              </a:xfrm>
              <a:prstGeom prst="straightConnector1">
                <a:avLst/>
              </a:prstGeom>
              <a:noFill/>
              <a:ln cap="flat" cmpd="sng" w="9525">
                <a:solidFill>
                  <a:schemeClr val="dk1"/>
                </a:solidFill>
                <a:prstDash val="solid"/>
                <a:round/>
                <a:headEnd len="med" w="med" type="none"/>
                <a:tailEnd len="med" w="med" type="none"/>
              </a:ln>
            </p:spPr>
          </p:cxnSp>
          <p:grpSp>
            <p:nvGrpSpPr>
              <p:cNvPr id="7870" name="Google Shape;7870;p125"/>
              <p:cNvGrpSpPr/>
              <p:nvPr/>
            </p:nvGrpSpPr>
            <p:grpSpPr>
              <a:xfrm>
                <a:off x="9555206" y="2650627"/>
                <a:ext cx="532759" cy="184809"/>
                <a:chOff x="2356" y="1300"/>
                <a:chExt cx="555" cy="194"/>
              </a:xfrm>
            </p:grpSpPr>
            <p:sp>
              <p:nvSpPr>
                <p:cNvPr id="7871" name="Google Shape;7871;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72" name="Google Shape;7872;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73" name="Google Shape;7873;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74" name="Google Shape;7874;p125"/>
                <p:cNvGrpSpPr/>
                <p:nvPr/>
              </p:nvGrpSpPr>
              <p:grpSpPr>
                <a:xfrm>
                  <a:off x="2468" y="1332"/>
                  <a:ext cx="310" cy="60"/>
                  <a:chOff x="2468" y="1332"/>
                  <a:chExt cx="310" cy="60"/>
                </a:xfrm>
              </p:grpSpPr>
              <p:sp>
                <p:nvSpPr>
                  <p:cNvPr id="7875" name="Google Shape;7875;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76" name="Google Shape;7876;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77" name="Google Shape;7877;p125"/>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7878" name="Google Shape;7878;p125"/>
                <p:cNvCxnSpPr/>
                <p:nvPr/>
              </p:nvCxnSpPr>
              <p:spPr>
                <a:xfrm>
                  <a:off x="2906"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879" name="Google Shape;7879;p125"/>
              <p:cNvGrpSpPr/>
              <p:nvPr/>
            </p:nvGrpSpPr>
            <p:grpSpPr>
              <a:xfrm>
                <a:off x="8772607" y="2725609"/>
                <a:ext cx="532759" cy="184809"/>
                <a:chOff x="2356" y="1300"/>
                <a:chExt cx="555" cy="194"/>
              </a:xfrm>
            </p:grpSpPr>
            <p:sp>
              <p:nvSpPr>
                <p:cNvPr id="7880" name="Google Shape;7880;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81" name="Google Shape;7881;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82" name="Google Shape;7882;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83" name="Google Shape;7883;p125"/>
                <p:cNvGrpSpPr/>
                <p:nvPr/>
              </p:nvGrpSpPr>
              <p:grpSpPr>
                <a:xfrm>
                  <a:off x="2468" y="1332"/>
                  <a:ext cx="310" cy="60"/>
                  <a:chOff x="2468" y="1332"/>
                  <a:chExt cx="310" cy="60"/>
                </a:xfrm>
              </p:grpSpPr>
              <p:sp>
                <p:nvSpPr>
                  <p:cNvPr id="7884" name="Google Shape;7884;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85" name="Google Shape;7885;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86" name="Google Shape;7886;p125"/>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7887" name="Google Shape;7887;p125"/>
                <p:cNvCxnSpPr/>
                <p:nvPr/>
              </p:nvCxnSpPr>
              <p:spPr>
                <a:xfrm>
                  <a:off x="2906"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888" name="Google Shape;7888;p125"/>
              <p:cNvGrpSpPr/>
              <p:nvPr/>
            </p:nvGrpSpPr>
            <p:grpSpPr>
              <a:xfrm>
                <a:off x="9060908" y="2428111"/>
                <a:ext cx="532759" cy="184809"/>
                <a:chOff x="2356" y="1300"/>
                <a:chExt cx="555" cy="194"/>
              </a:xfrm>
            </p:grpSpPr>
            <p:sp>
              <p:nvSpPr>
                <p:cNvPr id="7889" name="Google Shape;7889;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90" name="Google Shape;7890;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91" name="Google Shape;7891;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892" name="Google Shape;7892;p125"/>
                <p:cNvGrpSpPr/>
                <p:nvPr/>
              </p:nvGrpSpPr>
              <p:grpSpPr>
                <a:xfrm>
                  <a:off x="2468" y="1332"/>
                  <a:ext cx="310" cy="60"/>
                  <a:chOff x="2468" y="1332"/>
                  <a:chExt cx="310" cy="60"/>
                </a:xfrm>
              </p:grpSpPr>
              <p:sp>
                <p:nvSpPr>
                  <p:cNvPr id="7893" name="Google Shape;7893;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894" name="Google Shape;7894;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895" name="Google Shape;7895;p125"/>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7896" name="Google Shape;7896;p125"/>
                <p:cNvCxnSpPr/>
                <p:nvPr/>
              </p:nvCxnSpPr>
              <p:spPr>
                <a:xfrm>
                  <a:off x="2907"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897" name="Google Shape;7897;p125"/>
              <p:cNvGrpSpPr/>
              <p:nvPr/>
            </p:nvGrpSpPr>
            <p:grpSpPr>
              <a:xfrm>
                <a:off x="10005281" y="2289952"/>
                <a:ext cx="532759" cy="184809"/>
                <a:chOff x="2356" y="1300"/>
                <a:chExt cx="555" cy="194"/>
              </a:xfrm>
            </p:grpSpPr>
            <p:sp>
              <p:nvSpPr>
                <p:cNvPr id="7898" name="Google Shape;7898;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899" name="Google Shape;7899;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00" name="Google Shape;7900;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01" name="Google Shape;7901;p125"/>
                <p:cNvGrpSpPr/>
                <p:nvPr/>
              </p:nvGrpSpPr>
              <p:grpSpPr>
                <a:xfrm>
                  <a:off x="2468" y="1332"/>
                  <a:ext cx="310" cy="60"/>
                  <a:chOff x="2468" y="1332"/>
                  <a:chExt cx="310" cy="60"/>
                </a:xfrm>
              </p:grpSpPr>
              <p:sp>
                <p:nvSpPr>
                  <p:cNvPr id="7902" name="Google Shape;7902;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03" name="Google Shape;7903;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04" name="Google Shape;7904;p125"/>
                <p:cNvCxnSpPr/>
                <p:nvPr/>
              </p:nvCxnSpPr>
              <p:spPr>
                <a:xfrm>
                  <a:off x="2358" y="1360"/>
                  <a:ext cx="0" cy="84"/>
                </a:xfrm>
                <a:prstGeom prst="straightConnector1">
                  <a:avLst/>
                </a:prstGeom>
                <a:noFill/>
                <a:ln cap="flat" cmpd="sng" w="9525">
                  <a:solidFill>
                    <a:schemeClr val="dk1"/>
                  </a:solidFill>
                  <a:prstDash val="solid"/>
                  <a:round/>
                  <a:headEnd len="med" w="med" type="none"/>
                  <a:tailEnd len="med" w="med" type="none"/>
                </a:ln>
              </p:spPr>
            </p:cxnSp>
            <p:cxnSp>
              <p:nvCxnSpPr>
                <p:cNvPr id="7905" name="Google Shape;7905;p125"/>
                <p:cNvCxnSpPr/>
                <p:nvPr/>
              </p:nvCxnSpPr>
              <p:spPr>
                <a:xfrm>
                  <a:off x="2906" y="1362"/>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906" name="Google Shape;7906;p125"/>
              <p:cNvGrpSpPr/>
              <p:nvPr/>
            </p:nvGrpSpPr>
            <p:grpSpPr>
              <a:xfrm>
                <a:off x="10232661" y="2882876"/>
                <a:ext cx="532759" cy="184809"/>
                <a:chOff x="2356" y="1300"/>
                <a:chExt cx="555" cy="194"/>
              </a:xfrm>
            </p:grpSpPr>
            <p:sp>
              <p:nvSpPr>
                <p:cNvPr id="7907" name="Google Shape;7907;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08" name="Google Shape;7908;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09" name="Google Shape;7909;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10" name="Google Shape;7910;p125"/>
                <p:cNvGrpSpPr/>
                <p:nvPr/>
              </p:nvGrpSpPr>
              <p:grpSpPr>
                <a:xfrm>
                  <a:off x="2468" y="1332"/>
                  <a:ext cx="310" cy="60"/>
                  <a:chOff x="2468" y="1332"/>
                  <a:chExt cx="310" cy="60"/>
                </a:xfrm>
              </p:grpSpPr>
              <p:sp>
                <p:nvSpPr>
                  <p:cNvPr id="7911" name="Google Shape;7911;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12" name="Google Shape;7912;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13" name="Google Shape;7913;p125"/>
                <p:cNvCxnSpPr/>
                <p:nvPr/>
              </p:nvCxnSpPr>
              <p:spPr>
                <a:xfrm>
                  <a:off x="2358" y="1362"/>
                  <a:ext cx="0" cy="82"/>
                </a:xfrm>
                <a:prstGeom prst="straightConnector1">
                  <a:avLst/>
                </a:prstGeom>
                <a:noFill/>
                <a:ln cap="flat" cmpd="sng" w="9525">
                  <a:solidFill>
                    <a:schemeClr val="dk1"/>
                  </a:solidFill>
                  <a:prstDash val="solid"/>
                  <a:round/>
                  <a:headEnd len="med" w="med" type="none"/>
                  <a:tailEnd len="med" w="med" type="none"/>
                </a:ln>
              </p:spPr>
            </p:cxnSp>
            <p:cxnSp>
              <p:nvCxnSpPr>
                <p:cNvPr id="7914" name="Google Shape;7914;p125"/>
                <p:cNvCxnSpPr/>
                <p:nvPr/>
              </p:nvCxnSpPr>
              <p:spPr>
                <a:xfrm>
                  <a:off x="2906"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915" name="Google Shape;7915;p125"/>
              <p:cNvGrpSpPr/>
              <p:nvPr/>
            </p:nvGrpSpPr>
            <p:grpSpPr>
              <a:xfrm>
                <a:off x="9330660" y="3072767"/>
                <a:ext cx="532759" cy="184809"/>
                <a:chOff x="2356" y="1300"/>
                <a:chExt cx="555" cy="194"/>
              </a:xfrm>
            </p:grpSpPr>
            <p:sp>
              <p:nvSpPr>
                <p:cNvPr id="7916" name="Google Shape;7916;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17" name="Google Shape;7917;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18" name="Google Shape;7918;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19" name="Google Shape;7919;p125"/>
                <p:cNvGrpSpPr/>
                <p:nvPr/>
              </p:nvGrpSpPr>
              <p:grpSpPr>
                <a:xfrm>
                  <a:off x="2468" y="1332"/>
                  <a:ext cx="310" cy="60"/>
                  <a:chOff x="2468" y="1332"/>
                  <a:chExt cx="310" cy="60"/>
                </a:xfrm>
              </p:grpSpPr>
              <p:sp>
                <p:nvSpPr>
                  <p:cNvPr id="7920" name="Google Shape;7920;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21" name="Google Shape;7921;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22" name="Google Shape;7922;p125"/>
                <p:cNvCxnSpPr/>
                <p:nvPr/>
              </p:nvCxnSpPr>
              <p:spPr>
                <a:xfrm>
                  <a:off x="2357" y="1362"/>
                  <a:ext cx="0" cy="82"/>
                </a:xfrm>
                <a:prstGeom prst="straightConnector1">
                  <a:avLst/>
                </a:prstGeom>
                <a:noFill/>
                <a:ln cap="flat" cmpd="sng" w="9525">
                  <a:solidFill>
                    <a:schemeClr val="dk1"/>
                  </a:solidFill>
                  <a:prstDash val="solid"/>
                  <a:round/>
                  <a:headEnd len="med" w="med" type="none"/>
                  <a:tailEnd len="med" w="med" type="none"/>
                </a:ln>
              </p:spPr>
            </p:cxnSp>
            <p:cxnSp>
              <p:nvCxnSpPr>
                <p:cNvPr id="7923" name="Google Shape;7923;p125"/>
                <p:cNvCxnSpPr/>
                <p:nvPr/>
              </p:nvCxnSpPr>
              <p:spPr>
                <a:xfrm>
                  <a:off x="2907"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924" name="Google Shape;7924;p125"/>
              <p:cNvGrpSpPr/>
              <p:nvPr/>
            </p:nvGrpSpPr>
            <p:grpSpPr>
              <a:xfrm>
                <a:off x="8438032" y="3018963"/>
                <a:ext cx="532759" cy="184809"/>
                <a:chOff x="2356" y="1300"/>
                <a:chExt cx="555" cy="194"/>
              </a:xfrm>
            </p:grpSpPr>
            <p:sp>
              <p:nvSpPr>
                <p:cNvPr id="7925" name="Google Shape;7925;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26" name="Google Shape;7926;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27" name="Google Shape;7927;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28" name="Google Shape;7928;p125"/>
                <p:cNvGrpSpPr/>
                <p:nvPr/>
              </p:nvGrpSpPr>
              <p:grpSpPr>
                <a:xfrm>
                  <a:off x="2468" y="1332"/>
                  <a:ext cx="310" cy="60"/>
                  <a:chOff x="2468" y="1332"/>
                  <a:chExt cx="310" cy="60"/>
                </a:xfrm>
              </p:grpSpPr>
              <p:sp>
                <p:nvSpPr>
                  <p:cNvPr id="7929" name="Google Shape;7929;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30" name="Google Shape;7930;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31" name="Google Shape;7931;p125"/>
                <p:cNvCxnSpPr/>
                <p:nvPr/>
              </p:nvCxnSpPr>
              <p:spPr>
                <a:xfrm>
                  <a:off x="2357" y="1361"/>
                  <a:ext cx="0" cy="79"/>
                </a:xfrm>
                <a:prstGeom prst="straightConnector1">
                  <a:avLst/>
                </a:prstGeom>
                <a:noFill/>
                <a:ln cap="flat" cmpd="sng" w="9525">
                  <a:solidFill>
                    <a:schemeClr val="dk1"/>
                  </a:solidFill>
                  <a:prstDash val="solid"/>
                  <a:round/>
                  <a:headEnd len="med" w="med" type="none"/>
                  <a:tailEnd len="med" w="med" type="none"/>
                </a:ln>
              </p:spPr>
            </p:cxnSp>
            <p:cxnSp>
              <p:nvCxnSpPr>
                <p:cNvPr id="7932" name="Google Shape;7932;p125"/>
                <p:cNvCxnSpPr/>
                <p:nvPr/>
              </p:nvCxnSpPr>
              <p:spPr>
                <a:xfrm>
                  <a:off x="2907" y="1363"/>
                  <a:ext cx="0" cy="84"/>
                </a:xfrm>
                <a:prstGeom prst="straightConnector1">
                  <a:avLst/>
                </a:prstGeom>
                <a:noFill/>
                <a:ln cap="flat" cmpd="sng" w="9525">
                  <a:solidFill>
                    <a:schemeClr val="dk1"/>
                  </a:solidFill>
                  <a:prstDash val="solid"/>
                  <a:round/>
                  <a:headEnd len="med" w="med" type="none"/>
                  <a:tailEnd len="med" w="med" type="none"/>
                </a:ln>
              </p:spPr>
            </p:cxnSp>
          </p:grpSp>
        </p:grpSp>
        <p:sp>
          <p:nvSpPr>
            <p:cNvPr id="7933" name="Google Shape;7933;p125"/>
            <p:cNvSpPr/>
            <p:nvPr/>
          </p:nvSpPr>
          <p:spPr>
            <a:xfrm>
              <a:off x="1498600" y="4165600"/>
              <a:ext cx="3086100" cy="1168400"/>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7934" name="Google Shape;7934;p125"/>
            <p:cNvGrpSpPr/>
            <p:nvPr/>
          </p:nvGrpSpPr>
          <p:grpSpPr>
            <a:xfrm>
              <a:off x="2152272" y="4264503"/>
              <a:ext cx="513732" cy="157430"/>
              <a:chOff x="2356" y="1300"/>
              <a:chExt cx="555" cy="194"/>
            </a:xfrm>
          </p:grpSpPr>
          <p:sp>
            <p:nvSpPr>
              <p:cNvPr id="7935" name="Google Shape;7935;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36" name="Google Shape;7936;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37" name="Google Shape;7937;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38" name="Google Shape;7938;p125"/>
              <p:cNvGrpSpPr/>
              <p:nvPr/>
            </p:nvGrpSpPr>
            <p:grpSpPr>
              <a:xfrm>
                <a:off x="2468" y="1332"/>
                <a:ext cx="310" cy="60"/>
                <a:chOff x="2468" y="1332"/>
                <a:chExt cx="310" cy="60"/>
              </a:xfrm>
            </p:grpSpPr>
            <p:sp>
              <p:nvSpPr>
                <p:cNvPr id="7939" name="Google Shape;7939;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40" name="Google Shape;7940;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41" name="Google Shape;7941;p125"/>
              <p:cNvCxnSpPr/>
              <p:nvPr/>
            </p:nvCxnSpPr>
            <p:spPr>
              <a:xfrm>
                <a:off x="2358" y="1360"/>
                <a:ext cx="0" cy="80"/>
              </a:xfrm>
              <a:prstGeom prst="straightConnector1">
                <a:avLst/>
              </a:prstGeom>
              <a:noFill/>
              <a:ln cap="flat" cmpd="sng" w="9525">
                <a:solidFill>
                  <a:schemeClr val="dk1"/>
                </a:solidFill>
                <a:prstDash val="solid"/>
                <a:round/>
                <a:headEnd len="med" w="med" type="none"/>
                <a:tailEnd len="med" w="med" type="none"/>
              </a:ln>
            </p:spPr>
          </p:cxnSp>
          <p:cxnSp>
            <p:nvCxnSpPr>
              <p:cNvPr id="7942" name="Google Shape;7942;p125"/>
              <p:cNvCxnSpPr/>
              <p:nvPr/>
            </p:nvCxnSpPr>
            <p:spPr>
              <a:xfrm>
                <a:off x="2907" y="1362"/>
                <a:ext cx="0" cy="84"/>
              </a:xfrm>
              <a:prstGeom prst="straightConnector1">
                <a:avLst/>
              </a:prstGeom>
              <a:noFill/>
              <a:ln cap="flat" cmpd="sng" w="9525">
                <a:solidFill>
                  <a:schemeClr val="dk1"/>
                </a:solidFill>
                <a:prstDash val="solid"/>
                <a:round/>
                <a:headEnd len="med" w="med" type="none"/>
                <a:tailEnd len="med" w="med" type="none"/>
              </a:ln>
            </p:spPr>
          </p:cxnSp>
        </p:grpSp>
        <p:cxnSp>
          <p:nvCxnSpPr>
            <p:cNvPr id="7943" name="Google Shape;7943;p125"/>
            <p:cNvCxnSpPr>
              <a:stCxn id="7942" idx="0"/>
            </p:cNvCxnSpPr>
            <p:nvPr/>
          </p:nvCxnSpPr>
          <p:spPr>
            <a:xfrm>
              <a:off x="2662301" y="4315627"/>
              <a:ext cx="940500" cy="116400"/>
            </a:xfrm>
            <a:prstGeom prst="straightConnector1">
              <a:avLst/>
            </a:prstGeom>
            <a:noFill/>
            <a:ln cap="flat" cmpd="sng" w="9525">
              <a:solidFill>
                <a:schemeClr val="dk1"/>
              </a:solidFill>
              <a:prstDash val="solid"/>
              <a:round/>
              <a:headEnd len="med" w="med" type="none"/>
              <a:tailEnd len="med" w="med" type="none"/>
            </a:ln>
          </p:spPr>
        </p:cxnSp>
        <p:cxnSp>
          <p:nvCxnSpPr>
            <p:cNvPr id="7944" name="Google Shape;7944;p125"/>
            <p:cNvCxnSpPr/>
            <p:nvPr/>
          </p:nvCxnSpPr>
          <p:spPr>
            <a:xfrm>
              <a:off x="3112420" y="4624312"/>
              <a:ext cx="116433" cy="71038"/>
            </a:xfrm>
            <a:prstGeom prst="straightConnector1">
              <a:avLst/>
            </a:prstGeom>
            <a:noFill/>
            <a:ln cap="flat" cmpd="sng" w="9525">
              <a:solidFill>
                <a:schemeClr val="dk1"/>
              </a:solidFill>
              <a:prstDash val="solid"/>
              <a:round/>
              <a:headEnd len="med" w="med" type="none"/>
              <a:tailEnd len="med" w="med" type="none"/>
            </a:ln>
          </p:spPr>
        </p:cxnSp>
        <p:cxnSp>
          <p:nvCxnSpPr>
            <p:cNvPr id="7945" name="Google Shape;7945;p125"/>
            <p:cNvCxnSpPr/>
            <p:nvPr/>
          </p:nvCxnSpPr>
          <p:spPr>
            <a:xfrm flipH="1" rot="10800000">
              <a:off x="2920421" y="4797923"/>
              <a:ext cx="234667" cy="38865"/>
            </a:xfrm>
            <a:prstGeom prst="straightConnector1">
              <a:avLst/>
            </a:prstGeom>
            <a:noFill/>
            <a:ln cap="flat" cmpd="sng" w="9525">
              <a:solidFill>
                <a:schemeClr val="dk1"/>
              </a:solidFill>
              <a:prstDash val="solid"/>
              <a:round/>
              <a:headEnd len="med" w="med" type="none"/>
              <a:tailEnd len="med" w="med" type="none"/>
            </a:ln>
          </p:spPr>
        </p:cxnSp>
        <p:cxnSp>
          <p:nvCxnSpPr>
            <p:cNvPr id="7946" name="Google Shape;7946;p125"/>
            <p:cNvCxnSpPr/>
            <p:nvPr/>
          </p:nvCxnSpPr>
          <p:spPr>
            <a:xfrm flipH="1" rot="10800000">
              <a:off x="2636021" y="4648552"/>
              <a:ext cx="185893" cy="93349"/>
            </a:xfrm>
            <a:prstGeom prst="straightConnector1">
              <a:avLst/>
            </a:prstGeom>
            <a:noFill/>
            <a:ln cap="flat" cmpd="sng" w="9525">
              <a:solidFill>
                <a:schemeClr val="dk1"/>
              </a:solidFill>
              <a:prstDash val="solid"/>
              <a:round/>
              <a:headEnd len="med" w="med" type="none"/>
              <a:tailEnd len="med" w="med" type="none"/>
            </a:ln>
          </p:spPr>
        </p:cxnSp>
        <p:cxnSp>
          <p:nvCxnSpPr>
            <p:cNvPr id="7947" name="Google Shape;7947;p125"/>
            <p:cNvCxnSpPr/>
            <p:nvPr/>
          </p:nvCxnSpPr>
          <p:spPr>
            <a:xfrm flipH="1" rot="10800000">
              <a:off x="2348386" y="4902261"/>
              <a:ext cx="185893" cy="93349"/>
            </a:xfrm>
            <a:prstGeom prst="straightConnector1">
              <a:avLst/>
            </a:prstGeom>
            <a:noFill/>
            <a:ln cap="flat" cmpd="sng" w="9525">
              <a:solidFill>
                <a:schemeClr val="dk1"/>
              </a:solidFill>
              <a:prstDash val="solid"/>
              <a:round/>
              <a:headEnd len="med" w="med" type="none"/>
              <a:tailEnd len="med" w="med" type="none"/>
            </a:ln>
          </p:spPr>
        </p:cxnSp>
        <p:cxnSp>
          <p:nvCxnSpPr>
            <p:cNvPr id="7948" name="Google Shape;7948;p125"/>
            <p:cNvCxnSpPr/>
            <p:nvPr/>
          </p:nvCxnSpPr>
          <p:spPr>
            <a:xfrm flipH="1" rot="10800000">
              <a:off x="3127556" y="4839861"/>
              <a:ext cx="243934" cy="215469"/>
            </a:xfrm>
            <a:prstGeom prst="straightConnector1">
              <a:avLst/>
            </a:prstGeom>
            <a:noFill/>
            <a:ln cap="flat" cmpd="sng" w="9525">
              <a:solidFill>
                <a:schemeClr val="dk1"/>
              </a:solidFill>
              <a:prstDash val="solid"/>
              <a:round/>
              <a:headEnd len="med" w="med" type="none"/>
              <a:tailEnd len="med" w="med" type="none"/>
            </a:ln>
          </p:spPr>
        </p:cxnSp>
        <p:cxnSp>
          <p:nvCxnSpPr>
            <p:cNvPr id="7949" name="Google Shape;7949;p125"/>
            <p:cNvCxnSpPr/>
            <p:nvPr/>
          </p:nvCxnSpPr>
          <p:spPr>
            <a:xfrm rot="10800000">
              <a:off x="3601475" y="4827802"/>
              <a:ext cx="342282" cy="105962"/>
            </a:xfrm>
            <a:prstGeom prst="straightConnector1">
              <a:avLst/>
            </a:prstGeom>
            <a:noFill/>
            <a:ln cap="flat" cmpd="sng" w="9525">
              <a:solidFill>
                <a:schemeClr val="dk1"/>
              </a:solidFill>
              <a:prstDash val="solid"/>
              <a:round/>
              <a:headEnd len="med" w="med" type="none"/>
              <a:tailEnd len="med" w="med" type="none"/>
            </a:ln>
          </p:spPr>
        </p:cxnSp>
        <p:cxnSp>
          <p:nvCxnSpPr>
            <p:cNvPr id="7950" name="Google Shape;7950;p125"/>
            <p:cNvCxnSpPr/>
            <p:nvPr/>
          </p:nvCxnSpPr>
          <p:spPr>
            <a:xfrm flipH="1" rot="10800000">
              <a:off x="3587812" y="4532358"/>
              <a:ext cx="273243" cy="166677"/>
            </a:xfrm>
            <a:prstGeom prst="straightConnector1">
              <a:avLst/>
            </a:prstGeom>
            <a:noFill/>
            <a:ln cap="flat" cmpd="sng" w="9525">
              <a:solidFill>
                <a:schemeClr val="dk1"/>
              </a:solidFill>
              <a:prstDash val="solid"/>
              <a:round/>
              <a:headEnd len="med" w="med" type="none"/>
              <a:tailEnd len="med" w="med" type="none"/>
            </a:ln>
          </p:spPr>
        </p:cxnSp>
        <p:cxnSp>
          <p:nvCxnSpPr>
            <p:cNvPr id="7951" name="Google Shape;7951;p125"/>
            <p:cNvCxnSpPr>
              <a:endCxn id="7935" idx="4"/>
            </p:cNvCxnSpPr>
            <p:nvPr/>
          </p:nvCxnSpPr>
          <p:spPr>
            <a:xfrm rot="10800000">
              <a:off x="2408212" y="4421933"/>
              <a:ext cx="396300" cy="74400"/>
            </a:xfrm>
            <a:prstGeom prst="straightConnector1">
              <a:avLst/>
            </a:prstGeom>
            <a:noFill/>
            <a:ln cap="flat" cmpd="sng" w="9525">
              <a:solidFill>
                <a:schemeClr val="dk1"/>
              </a:solidFill>
              <a:prstDash val="solid"/>
              <a:round/>
              <a:headEnd len="med" w="med" type="none"/>
              <a:tailEnd len="med" w="med" type="none"/>
            </a:ln>
          </p:spPr>
        </p:cxnSp>
        <p:grpSp>
          <p:nvGrpSpPr>
            <p:cNvPr id="7952" name="Google Shape;7952;p125"/>
            <p:cNvGrpSpPr/>
            <p:nvPr/>
          </p:nvGrpSpPr>
          <p:grpSpPr>
            <a:xfrm>
              <a:off x="3144256" y="4681760"/>
              <a:ext cx="513732" cy="157430"/>
              <a:chOff x="2356" y="1300"/>
              <a:chExt cx="555" cy="194"/>
            </a:xfrm>
          </p:grpSpPr>
          <p:sp>
            <p:nvSpPr>
              <p:cNvPr id="7953" name="Google Shape;7953;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54" name="Google Shape;7954;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55" name="Google Shape;7955;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56" name="Google Shape;7956;p125"/>
              <p:cNvGrpSpPr/>
              <p:nvPr/>
            </p:nvGrpSpPr>
            <p:grpSpPr>
              <a:xfrm>
                <a:off x="2468" y="1332"/>
                <a:ext cx="310" cy="60"/>
                <a:chOff x="2468" y="1332"/>
                <a:chExt cx="310" cy="60"/>
              </a:xfrm>
            </p:grpSpPr>
            <p:sp>
              <p:nvSpPr>
                <p:cNvPr id="7957" name="Google Shape;7957;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58" name="Google Shape;7958;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59" name="Google Shape;7959;p125"/>
              <p:cNvCxnSpPr/>
              <p:nvPr/>
            </p:nvCxnSpPr>
            <p:spPr>
              <a:xfrm>
                <a:off x="2358" y="1360"/>
                <a:ext cx="0" cy="80"/>
              </a:xfrm>
              <a:prstGeom prst="straightConnector1">
                <a:avLst/>
              </a:prstGeom>
              <a:noFill/>
              <a:ln cap="flat" cmpd="sng" w="9525">
                <a:solidFill>
                  <a:schemeClr val="dk1"/>
                </a:solidFill>
                <a:prstDash val="solid"/>
                <a:round/>
                <a:headEnd len="med" w="med" type="none"/>
                <a:tailEnd len="med" w="med" type="none"/>
              </a:ln>
            </p:spPr>
          </p:cxnSp>
          <p:cxnSp>
            <p:nvCxnSpPr>
              <p:cNvPr id="7960" name="Google Shape;7960;p125"/>
              <p:cNvCxnSpPr/>
              <p:nvPr/>
            </p:nvCxnSpPr>
            <p:spPr>
              <a:xfrm>
                <a:off x="2907" y="1362"/>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961" name="Google Shape;7961;p125"/>
            <p:cNvGrpSpPr/>
            <p:nvPr/>
          </p:nvGrpSpPr>
          <p:grpSpPr>
            <a:xfrm>
              <a:off x="2389607" y="4745634"/>
              <a:ext cx="513732" cy="157430"/>
              <a:chOff x="2356" y="1300"/>
              <a:chExt cx="555" cy="194"/>
            </a:xfrm>
          </p:grpSpPr>
          <p:sp>
            <p:nvSpPr>
              <p:cNvPr id="7962" name="Google Shape;7962;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63" name="Google Shape;7963;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64" name="Google Shape;7964;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65" name="Google Shape;7965;p125"/>
              <p:cNvGrpSpPr/>
              <p:nvPr/>
            </p:nvGrpSpPr>
            <p:grpSpPr>
              <a:xfrm>
                <a:off x="2468" y="1332"/>
                <a:ext cx="310" cy="60"/>
                <a:chOff x="2468" y="1332"/>
                <a:chExt cx="310" cy="60"/>
              </a:xfrm>
            </p:grpSpPr>
            <p:sp>
              <p:nvSpPr>
                <p:cNvPr id="7966" name="Google Shape;7966;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67" name="Google Shape;7967;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68" name="Google Shape;7968;p125"/>
              <p:cNvCxnSpPr/>
              <p:nvPr/>
            </p:nvCxnSpPr>
            <p:spPr>
              <a:xfrm>
                <a:off x="2357" y="1360"/>
                <a:ext cx="0" cy="86"/>
              </a:xfrm>
              <a:prstGeom prst="straightConnector1">
                <a:avLst/>
              </a:prstGeom>
              <a:noFill/>
              <a:ln cap="flat" cmpd="sng" w="9525">
                <a:solidFill>
                  <a:schemeClr val="dk1"/>
                </a:solidFill>
                <a:prstDash val="solid"/>
                <a:round/>
                <a:headEnd len="med" w="med" type="none"/>
                <a:tailEnd len="med" w="med" type="none"/>
              </a:ln>
            </p:spPr>
          </p:cxnSp>
          <p:cxnSp>
            <p:nvCxnSpPr>
              <p:cNvPr id="7969" name="Google Shape;7969;p125"/>
              <p:cNvCxnSpPr/>
              <p:nvPr/>
            </p:nvCxnSpPr>
            <p:spPr>
              <a:xfrm>
                <a:off x="2908" y="1362"/>
                <a:ext cx="0" cy="86"/>
              </a:xfrm>
              <a:prstGeom prst="straightConnector1">
                <a:avLst/>
              </a:prstGeom>
              <a:noFill/>
              <a:ln cap="flat" cmpd="sng" w="9525">
                <a:solidFill>
                  <a:schemeClr val="dk1"/>
                </a:solidFill>
                <a:prstDash val="solid"/>
                <a:round/>
                <a:headEnd len="med" w="med" type="none"/>
                <a:tailEnd len="med" w="med" type="none"/>
              </a:ln>
            </p:spPr>
          </p:cxnSp>
        </p:grpSp>
        <p:grpSp>
          <p:nvGrpSpPr>
            <p:cNvPr id="7970" name="Google Shape;7970;p125"/>
            <p:cNvGrpSpPr/>
            <p:nvPr/>
          </p:nvGrpSpPr>
          <p:grpSpPr>
            <a:xfrm>
              <a:off x="2667612" y="4492209"/>
              <a:ext cx="513732" cy="157430"/>
              <a:chOff x="2356" y="1300"/>
              <a:chExt cx="555" cy="194"/>
            </a:xfrm>
          </p:grpSpPr>
          <p:sp>
            <p:nvSpPr>
              <p:cNvPr id="7971" name="Google Shape;7971;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72" name="Google Shape;7972;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73" name="Google Shape;7973;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74" name="Google Shape;7974;p125"/>
              <p:cNvGrpSpPr/>
              <p:nvPr/>
            </p:nvGrpSpPr>
            <p:grpSpPr>
              <a:xfrm>
                <a:off x="2468" y="1332"/>
                <a:ext cx="310" cy="60"/>
                <a:chOff x="2468" y="1332"/>
                <a:chExt cx="310" cy="60"/>
              </a:xfrm>
            </p:grpSpPr>
            <p:sp>
              <p:nvSpPr>
                <p:cNvPr id="7975" name="Google Shape;7975;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76" name="Google Shape;7976;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77" name="Google Shape;7977;p125"/>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7978" name="Google Shape;7978;p125"/>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979" name="Google Shape;7979;p125"/>
            <p:cNvGrpSpPr/>
            <p:nvPr/>
          </p:nvGrpSpPr>
          <p:grpSpPr>
            <a:xfrm>
              <a:off x="3578257" y="4374518"/>
              <a:ext cx="513732" cy="157430"/>
              <a:chOff x="2356" y="1300"/>
              <a:chExt cx="555" cy="194"/>
            </a:xfrm>
          </p:grpSpPr>
          <p:sp>
            <p:nvSpPr>
              <p:cNvPr id="7980" name="Google Shape;7980;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81" name="Google Shape;7981;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82" name="Google Shape;7982;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83" name="Google Shape;7983;p125"/>
              <p:cNvGrpSpPr/>
              <p:nvPr/>
            </p:nvGrpSpPr>
            <p:grpSpPr>
              <a:xfrm>
                <a:off x="2468" y="1332"/>
                <a:ext cx="310" cy="60"/>
                <a:chOff x="2468" y="1332"/>
                <a:chExt cx="310" cy="60"/>
              </a:xfrm>
            </p:grpSpPr>
            <p:sp>
              <p:nvSpPr>
                <p:cNvPr id="7984" name="Google Shape;7984;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85" name="Google Shape;7985;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86" name="Google Shape;7986;p125"/>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7987" name="Google Shape;7987;p125"/>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988" name="Google Shape;7988;p125"/>
            <p:cNvGrpSpPr/>
            <p:nvPr/>
          </p:nvGrpSpPr>
          <p:grpSpPr>
            <a:xfrm>
              <a:off x="3797517" y="4879602"/>
              <a:ext cx="513732" cy="157430"/>
              <a:chOff x="2356" y="1300"/>
              <a:chExt cx="555" cy="194"/>
            </a:xfrm>
          </p:grpSpPr>
          <p:sp>
            <p:nvSpPr>
              <p:cNvPr id="7989" name="Google Shape;7989;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90" name="Google Shape;7990;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91" name="Google Shape;7991;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92" name="Google Shape;7992;p125"/>
              <p:cNvGrpSpPr/>
              <p:nvPr/>
            </p:nvGrpSpPr>
            <p:grpSpPr>
              <a:xfrm>
                <a:off x="2468" y="1332"/>
                <a:ext cx="310" cy="60"/>
                <a:chOff x="2468" y="1332"/>
                <a:chExt cx="310" cy="60"/>
              </a:xfrm>
            </p:grpSpPr>
            <p:sp>
              <p:nvSpPr>
                <p:cNvPr id="7993" name="Google Shape;7993;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7994" name="Google Shape;7994;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7995" name="Google Shape;7995;p125"/>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7996" name="Google Shape;7996;p125"/>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7997" name="Google Shape;7997;p125"/>
            <p:cNvGrpSpPr/>
            <p:nvPr/>
          </p:nvGrpSpPr>
          <p:grpSpPr>
            <a:xfrm>
              <a:off x="2927730" y="5041361"/>
              <a:ext cx="513732" cy="157430"/>
              <a:chOff x="2356" y="1300"/>
              <a:chExt cx="555" cy="194"/>
            </a:xfrm>
          </p:grpSpPr>
          <p:sp>
            <p:nvSpPr>
              <p:cNvPr id="7998" name="Google Shape;7998;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99" name="Google Shape;7999;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000" name="Google Shape;8000;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001" name="Google Shape;8001;p125"/>
              <p:cNvGrpSpPr/>
              <p:nvPr/>
            </p:nvGrpSpPr>
            <p:grpSpPr>
              <a:xfrm>
                <a:off x="2468" y="1332"/>
                <a:ext cx="310" cy="60"/>
                <a:chOff x="2468" y="1332"/>
                <a:chExt cx="310" cy="60"/>
              </a:xfrm>
            </p:grpSpPr>
            <p:sp>
              <p:nvSpPr>
                <p:cNvPr id="8002" name="Google Shape;8002;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03" name="Google Shape;8003;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8004" name="Google Shape;8004;p125"/>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005" name="Google Shape;8005;p125"/>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006" name="Google Shape;8006;p125"/>
            <p:cNvGrpSpPr/>
            <p:nvPr/>
          </p:nvGrpSpPr>
          <p:grpSpPr>
            <a:xfrm>
              <a:off x="2066981" y="4995528"/>
              <a:ext cx="513732" cy="157430"/>
              <a:chOff x="2356" y="1300"/>
              <a:chExt cx="555" cy="194"/>
            </a:xfrm>
          </p:grpSpPr>
          <p:sp>
            <p:nvSpPr>
              <p:cNvPr id="8007" name="Google Shape;8007;p125"/>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008" name="Google Shape;8008;p125"/>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009" name="Google Shape;8009;p125"/>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010" name="Google Shape;8010;p125"/>
              <p:cNvGrpSpPr/>
              <p:nvPr/>
            </p:nvGrpSpPr>
            <p:grpSpPr>
              <a:xfrm>
                <a:off x="2468" y="1332"/>
                <a:ext cx="310" cy="60"/>
                <a:chOff x="2468" y="1332"/>
                <a:chExt cx="310" cy="60"/>
              </a:xfrm>
            </p:grpSpPr>
            <p:sp>
              <p:nvSpPr>
                <p:cNvPr id="8011" name="Google Shape;8011;p1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12" name="Google Shape;8012;p1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cxnSp>
            <p:nvCxnSpPr>
              <p:cNvPr id="8013" name="Google Shape;8013;p125"/>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014" name="Google Shape;8014;p125"/>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cxnSp>
          <p:nvCxnSpPr>
            <p:cNvPr id="8015" name="Google Shape;8015;p125"/>
            <p:cNvCxnSpPr>
              <a:endCxn id="7855" idx="1"/>
            </p:cNvCxnSpPr>
            <p:nvPr/>
          </p:nvCxnSpPr>
          <p:spPr>
            <a:xfrm>
              <a:off x="2383486" y="2610474"/>
              <a:ext cx="238200" cy="261900"/>
            </a:xfrm>
            <a:prstGeom prst="straightConnector1">
              <a:avLst/>
            </a:prstGeom>
            <a:noFill/>
            <a:ln cap="flat" cmpd="sng" w="9525">
              <a:solidFill>
                <a:schemeClr val="dk1"/>
              </a:solidFill>
              <a:prstDash val="solid"/>
              <a:round/>
              <a:headEnd len="med" w="med" type="none"/>
              <a:tailEnd len="med" w="med" type="none"/>
            </a:ln>
          </p:spPr>
        </p:cxnSp>
        <p:cxnSp>
          <p:nvCxnSpPr>
            <p:cNvPr id="8016" name="Google Shape;8016;p125"/>
            <p:cNvCxnSpPr>
              <a:stCxn id="7753" idx="8"/>
              <a:endCxn id="8017" idx="2"/>
            </p:cNvCxnSpPr>
            <p:nvPr/>
          </p:nvCxnSpPr>
          <p:spPr>
            <a:xfrm>
              <a:off x="1455738" y="2990814"/>
              <a:ext cx="38100" cy="309600"/>
            </a:xfrm>
            <a:prstGeom prst="straightConnector1">
              <a:avLst/>
            </a:prstGeom>
            <a:noFill/>
            <a:ln cap="flat" cmpd="sng" w="9525">
              <a:solidFill>
                <a:schemeClr val="dk1"/>
              </a:solidFill>
              <a:prstDash val="solid"/>
              <a:round/>
              <a:headEnd len="med" w="med" type="none"/>
              <a:tailEnd len="med" w="med" type="none"/>
            </a:ln>
          </p:spPr>
        </p:cxnSp>
        <p:cxnSp>
          <p:nvCxnSpPr>
            <p:cNvPr id="8018" name="Google Shape;8018;p125"/>
            <p:cNvCxnSpPr>
              <a:endCxn id="8017" idx="3"/>
            </p:cNvCxnSpPr>
            <p:nvPr/>
          </p:nvCxnSpPr>
          <p:spPr>
            <a:xfrm>
              <a:off x="1235234" y="3271143"/>
              <a:ext cx="123900" cy="212700"/>
            </a:xfrm>
            <a:prstGeom prst="straightConnector1">
              <a:avLst/>
            </a:prstGeom>
            <a:noFill/>
            <a:ln cap="flat" cmpd="sng" w="9525">
              <a:solidFill>
                <a:schemeClr val="dk1"/>
              </a:solidFill>
              <a:prstDash val="solid"/>
              <a:round/>
              <a:headEnd len="med" w="med" type="none"/>
              <a:tailEnd len="med" w="med" type="none"/>
            </a:ln>
          </p:spPr>
        </p:cxnSp>
        <p:cxnSp>
          <p:nvCxnSpPr>
            <p:cNvPr id="8019" name="Google Shape;8019;p125"/>
            <p:cNvCxnSpPr>
              <a:endCxn id="7900" idx="1"/>
            </p:cNvCxnSpPr>
            <p:nvPr/>
          </p:nvCxnSpPr>
          <p:spPr>
            <a:xfrm>
              <a:off x="3915618" y="2411781"/>
              <a:ext cx="308100" cy="573000"/>
            </a:xfrm>
            <a:prstGeom prst="straightConnector1">
              <a:avLst/>
            </a:prstGeom>
            <a:noFill/>
            <a:ln cap="flat" cmpd="sng" w="9525">
              <a:solidFill>
                <a:schemeClr val="dk1"/>
              </a:solidFill>
              <a:prstDash val="solid"/>
              <a:round/>
              <a:headEnd len="med" w="med" type="none"/>
              <a:tailEnd len="med" w="med" type="none"/>
            </a:ln>
          </p:spPr>
        </p:cxnSp>
        <p:cxnSp>
          <p:nvCxnSpPr>
            <p:cNvPr id="8020" name="Google Shape;8020;p125"/>
            <p:cNvCxnSpPr>
              <a:endCxn id="7900" idx="0"/>
            </p:cNvCxnSpPr>
            <p:nvPr/>
          </p:nvCxnSpPr>
          <p:spPr>
            <a:xfrm flipH="1">
              <a:off x="4426303" y="2390060"/>
              <a:ext cx="384300" cy="579300"/>
            </a:xfrm>
            <a:prstGeom prst="straightConnector1">
              <a:avLst/>
            </a:prstGeom>
            <a:noFill/>
            <a:ln cap="flat" cmpd="sng" w="9525">
              <a:solidFill>
                <a:schemeClr val="dk1"/>
              </a:solidFill>
              <a:prstDash val="solid"/>
              <a:round/>
              <a:headEnd len="med" w="med" type="none"/>
              <a:tailEnd len="med" w="med" type="none"/>
            </a:ln>
          </p:spPr>
        </p:cxnSp>
        <p:cxnSp>
          <p:nvCxnSpPr>
            <p:cNvPr id="8021" name="Google Shape;8021;p125"/>
            <p:cNvCxnSpPr>
              <a:endCxn id="7817" idx="0"/>
            </p:cNvCxnSpPr>
            <p:nvPr/>
          </p:nvCxnSpPr>
          <p:spPr>
            <a:xfrm>
              <a:off x="6770957" y="2900235"/>
              <a:ext cx="216000" cy="1046100"/>
            </a:xfrm>
            <a:prstGeom prst="straightConnector1">
              <a:avLst/>
            </a:prstGeom>
            <a:noFill/>
            <a:ln cap="flat" cmpd="sng" w="9525">
              <a:solidFill>
                <a:schemeClr val="dk1"/>
              </a:solidFill>
              <a:prstDash val="solid"/>
              <a:round/>
              <a:headEnd len="med" w="med" type="none"/>
              <a:tailEnd len="med" w="med" type="none"/>
            </a:ln>
          </p:spPr>
        </p:cxnSp>
        <p:cxnSp>
          <p:nvCxnSpPr>
            <p:cNvPr id="8022" name="Google Shape;8022;p125"/>
            <p:cNvCxnSpPr/>
            <p:nvPr/>
          </p:nvCxnSpPr>
          <p:spPr>
            <a:xfrm flipH="1">
              <a:off x="7137400" y="3251200"/>
              <a:ext cx="241300" cy="692150"/>
            </a:xfrm>
            <a:prstGeom prst="straightConnector1">
              <a:avLst/>
            </a:prstGeom>
            <a:noFill/>
            <a:ln cap="flat" cmpd="sng" w="9525">
              <a:solidFill>
                <a:schemeClr val="dk1"/>
              </a:solidFill>
              <a:prstDash val="solid"/>
              <a:round/>
              <a:headEnd len="med" w="med" type="none"/>
              <a:tailEnd len="med" w="med" type="none"/>
            </a:ln>
          </p:spPr>
        </p:cxnSp>
        <p:cxnSp>
          <p:nvCxnSpPr>
            <p:cNvPr id="8023" name="Google Shape;8023;p125"/>
            <p:cNvCxnSpPr>
              <a:stCxn id="7757" idx="4"/>
              <a:endCxn id="7831" idx="0"/>
            </p:cNvCxnSpPr>
            <p:nvPr/>
          </p:nvCxnSpPr>
          <p:spPr>
            <a:xfrm flipH="1">
              <a:off x="7483613" y="4229100"/>
              <a:ext cx="541200" cy="249300"/>
            </a:xfrm>
            <a:prstGeom prst="straightConnector1">
              <a:avLst/>
            </a:prstGeom>
            <a:noFill/>
            <a:ln cap="flat" cmpd="sng" w="9525">
              <a:solidFill>
                <a:schemeClr val="dk1"/>
              </a:solidFill>
              <a:prstDash val="solid"/>
              <a:round/>
              <a:headEnd len="med" w="med" type="none"/>
              <a:tailEnd len="med" w="med" type="none"/>
            </a:ln>
          </p:spPr>
        </p:cxnSp>
        <p:cxnSp>
          <p:nvCxnSpPr>
            <p:cNvPr id="8024" name="Google Shape;8024;p125"/>
            <p:cNvCxnSpPr/>
            <p:nvPr/>
          </p:nvCxnSpPr>
          <p:spPr>
            <a:xfrm rot="10800000">
              <a:off x="7454900" y="4573588"/>
              <a:ext cx="796925" cy="614362"/>
            </a:xfrm>
            <a:prstGeom prst="straightConnector1">
              <a:avLst/>
            </a:prstGeom>
            <a:noFill/>
            <a:ln cap="flat" cmpd="sng" w="9525">
              <a:solidFill>
                <a:schemeClr val="dk1"/>
              </a:solidFill>
              <a:prstDash val="solid"/>
              <a:round/>
              <a:headEnd len="med" w="med" type="none"/>
              <a:tailEnd len="med" w="med" type="none"/>
            </a:ln>
          </p:spPr>
        </p:cxnSp>
        <p:cxnSp>
          <p:nvCxnSpPr>
            <p:cNvPr id="8025" name="Google Shape;8025;p125"/>
            <p:cNvCxnSpPr>
              <a:endCxn id="7833" idx="5"/>
            </p:cNvCxnSpPr>
            <p:nvPr/>
          </p:nvCxnSpPr>
          <p:spPr>
            <a:xfrm rot="10800000">
              <a:off x="6496434" y="4722379"/>
              <a:ext cx="1047900" cy="966900"/>
            </a:xfrm>
            <a:prstGeom prst="straightConnector1">
              <a:avLst/>
            </a:prstGeom>
            <a:noFill/>
            <a:ln cap="flat" cmpd="sng" w="9525">
              <a:solidFill>
                <a:schemeClr val="dk1"/>
              </a:solidFill>
              <a:prstDash val="solid"/>
              <a:round/>
              <a:headEnd len="med" w="med" type="none"/>
              <a:tailEnd len="med" w="med" type="none"/>
            </a:ln>
          </p:spPr>
        </p:cxnSp>
        <p:cxnSp>
          <p:nvCxnSpPr>
            <p:cNvPr id="8026" name="Google Shape;8026;p125"/>
            <p:cNvCxnSpPr>
              <a:stCxn id="7758" idx="0"/>
              <a:endCxn id="8027" idx="5"/>
            </p:cNvCxnSpPr>
            <p:nvPr/>
          </p:nvCxnSpPr>
          <p:spPr>
            <a:xfrm rot="10800000">
              <a:off x="5085361" y="5684604"/>
              <a:ext cx="520800" cy="169800"/>
            </a:xfrm>
            <a:prstGeom prst="straightConnector1">
              <a:avLst/>
            </a:prstGeom>
            <a:noFill/>
            <a:ln cap="flat" cmpd="sng" w="9525">
              <a:solidFill>
                <a:schemeClr val="dk1"/>
              </a:solidFill>
              <a:prstDash val="solid"/>
              <a:round/>
              <a:headEnd len="med" w="med" type="none"/>
              <a:tailEnd len="med" w="med" type="none"/>
            </a:ln>
          </p:spPr>
        </p:cxnSp>
        <p:cxnSp>
          <p:nvCxnSpPr>
            <p:cNvPr id="8028" name="Google Shape;8028;p125"/>
            <p:cNvCxnSpPr/>
            <p:nvPr/>
          </p:nvCxnSpPr>
          <p:spPr>
            <a:xfrm rot="10800000">
              <a:off x="4068763" y="5045075"/>
              <a:ext cx="371475" cy="973138"/>
            </a:xfrm>
            <a:prstGeom prst="straightConnector1">
              <a:avLst/>
            </a:prstGeom>
            <a:noFill/>
            <a:ln cap="flat" cmpd="sng" w="9525">
              <a:solidFill>
                <a:schemeClr val="dk1"/>
              </a:solidFill>
              <a:prstDash val="solid"/>
              <a:round/>
              <a:headEnd len="med" w="med" type="none"/>
              <a:tailEnd len="med" w="med" type="none"/>
            </a:ln>
          </p:spPr>
        </p:cxnSp>
        <p:cxnSp>
          <p:nvCxnSpPr>
            <p:cNvPr id="8029" name="Google Shape;8029;p125"/>
            <p:cNvCxnSpPr/>
            <p:nvPr/>
          </p:nvCxnSpPr>
          <p:spPr>
            <a:xfrm flipH="1" rot="10800000">
              <a:off x="3389313" y="5689600"/>
              <a:ext cx="306387" cy="165100"/>
            </a:xfrm>
            <a:prstGeom prst="straightConnector1">
              <a:avLst/>
            </a:prstGeom>
            <a:noFill/>
            <a:ln cap="flat" cmpd="sng" w="9525">
              <a:solidFill>
                <a:schemeClr val="dk1"/>
              </a:solidFill>
              <a:prstDash val="solid"/>
              <a:round/>
              <a:headEnd len="med" w="med" type="none"/>
              <a:tailEnd len="med" w="med" type="none"/>
            </a:ln>
          </p:spPr>
        </p:cxnSp>
        <p:cxnSp>
          <p:nvCxnSpPr>
            <p:cNvPr id="8030" name="Google Shape;8030;p125"/>
            <p:cNvCxnSpPr/>
            <p:nvPr/>
          </p:nvCxnSpPr>
          <p:spPr>
            <a:xfrm flipH="1" rot="10800000">
              <a:off x="1790700" y="5160963"/>
              <a:ext cx="401638" cy="209550"/>
            </a:xfrm>
            <a:prstGeom prst="straightConnector1">
              <a:avLst/>
            </a:prstGeom>
            <a:noFill/>
            <a:ln cap="flat" cmpd="sng" w="9525">
              <a:solidFill>
                <a:schemeClr val="dk1"/>
              </a:solidFill>
              <a:prstDash val="solid"/>
              <a:round/>
              <a:headEnd len="med" w="med" type="none"/>
              <a:tailEnd len="med" w="med" type="none"/>
            </a:ln>
          </p:spPr>
        </p:cxnSp>
        <p:cxnSp>
          <p:nvCxnSpPr>
            <p:cNvPr id="8031" name="Google Shape;8031;p125"/>
            <p:cNvCxnSpPr/>
            <p:nvPr/>
          </p:nvCxnSpPr>
          <p:spPr>
            <a:xfrm flipH="1" rot="10800000">
              <a:off x="1179513" y="4467225"/>
              <a:ext cx="227012" cy="282575"/>
            </a:xfrm>
            <a:prstGeom prst="straightConnector1">
              <a:avLst/>
            </a:prstGeom>
            <a:noFill/>
            <a:ln cap="flat" cmpd="sng" w="9525">
              <a:solidFill>
                <a:schemeClr val="dk1"/>
              </a:solidFill>
              <a:prstDash val="solid"/>
              <a:round/>
              <a:headEnd len="med" w="med" type="none"/>
              <a:tailEnd len="med" w="med" type="none"/>
            </a:ln>
          </p:spPr>
        </p:cxnSp>
        <p:cxnSp>
          <p:nvCxnSpPr>
            <p:cNvPr id="8032" name="Google Shape;8032;p125"/>
            <p:cNvCxnSpPr>
              <a:endCxn id="8017" idx="5"/>
            </p:cNvCxnSpPr>
            <p:nvPr/>
          </p:nvCxnSpPr>
          <p:spPr>
            <a:xfrm flipH="1" rot="10800000">
              <a:off x="1156034" y="4369521"/>
              <a:ext cx="203100" cy="7800"/>
            </a:xfrm>
            <a:prstGeom prst="straightConnector1">
              <a:avLst/>
            </a:prstGeom>
            <a:noFill/>
            <a:ln cap="flat" cmpd="sng" w="9525">
              <a:solidFill>
                <a:schemeClr val="dk1"/>
              </a:solidFill>
              <a:prstDash val="solid"/>
              <a:round/>
              <a:headEnd len="med" w="med" type="none"/>
              <a:tailEnd len="med" w="med" type="none"/>
            </a:ln>
          </p:spPr>
        </p:cxnSp>
        <p:sp>
          <p:nvSpPr>
            <p:cNvPr id="8033" name="Google Shape;8033;p125"/>
            <p:cNvSpPr/>
            <p:nvPr/>
          </p:nvSpPr>
          <p:spPr>
            <a:xfrm>
              <a:off x="5677595" y="2896842"/>
              <a:ext cx="528046" cy="304770"/>
            </a:xfrm>
            <a:prstGeom prst="ellipse">
              <a:avLst/>
            </a:prstGeom>
            <a:solidFill>
              <a:srgbClr val="000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8034" name="Google Shape;8034;p125"/>
            <p:cNvCxnSpPr/>
            <p:nvPr/>
          </p:nvCxnSpPr>
          <p:spPr>
            <a:xfrm>
              <a:off x="4713288" y="3051291"/>
              <a:ext cx="964307" cy="26892"/>
            </a:xfrm>
            <a:prstGeom prst="straightConnector1">
              <a:avLst/>
            </a:prstGeom>
            <a:noFill/>
            <a:ln cap="flat" cmpd="sng" w="12700">
              <a:solidFill>
                <a:srgbClr val="CC0000"/>
              </a:solidFill>
              <a:prstDash val="solid"/>
              <a:round/>
              <a:headEnd len="med" w="med" type="none"/>
              <a:tailEnd len="med" w="med" type="none"/>
            </a:ln>
          </p:spPr>
        </p:cxnSp>
        <p:cxnSp>
          <p:nvCxnSpPr>
            <p:cNvPr id="8035" name="Google Shape;8035;p125"/>
            <p:cNvCxnSpPr/>
            <p:nvPr/>
          </p:nvCxnSpPr>
          <p:spPr>
            <a:xfrm>
              <a:off x="6139457" y="3169615"/>
              <a:ext cx="691556" cy="784846"/>
            </a:xfrm>
            <a:prstGeom prst="straightConnector1">
              <a:avLst/>
            </a:prstGeom>
            <a:noFill/>
            <a:ln cap="flat" cmpd="sng" w="12700">
              <a:solidFill>
                <a:srgbClr val="CC0000"/>
              </a:solidFill>
              <a:prstDash val="solid"/>
              <a:round/>
              <a:headEnd len="med" w="med" type="none"/>
              <a:tailEnd len="med" w="med" type="none"/>
            </a:ln>
          </p:spPr>
        </p:cxnSp>
        <p:cxnSp>
          <p:nvCxnSpPr>
            <p:cNvPr id="8036" name="Google Shape;8036;p125"/>
            <p:cNvCxnSpPr>
              <a:stCxn id="7982" idx="0"/>
            </p:cNvCxnSpPr>
            <p:nvPr/>
          </p:nvCxnSpPr>
          <p:spPr>
            <a:xfrm flipH="1" rot="10800000">
              <a:off x="3833272" y="4233218"/>
              <a:ext cx="190500" cy="141300"/>
            </a:xfrm>
            <a:prstGeom prst="straightConnector1">
              <a:avLst/>
            </a:prstGeom>
            <a:noFill/>
            <a:ln cap="flat" cmpd="sng" w="12700">
              <a:solidFill>
                <a:srgbClr val="CC0000"/>
              </a:solidFill>
              <a:prstDash val="solid"/>
              <a:round/>
              <a:headEnd len="med" w="med" type="none"/>
              <a:tailEnd len="med" w="med" type="none"/>
            </a:ln>
          </p:spPr>
        </p:cxnSp>
        <p:sp>
          <p:nvSpPr>
            <p:cNvPr id="8037" name="Google Shape;8037;p125"/>
            <p:cNvSpPr/>
            <p:nvPr/>
          </p:nvSpPr>
          <p:spPr>
            <a:xfrm>
              <a:off x="3932543" y="3959560"/>
              <a:ext cx="528230" cy="305050"/>
            </a:xfrm>
            <a:prstGeom prst="ellipse">
              <a:avLst/>
            </a:prstGeom>
            <a:solidFill>
              <a:srgbClr val="000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a:t>
              </a:r>
              <a:endParaRPr/>
            </a:p>
          </p:txBody>
        </p:sp>
        <p:cxnSp>
          <p:nvCxnSpPr>
            <p:cNvPr id="8038" name="Google Shape;8038;p125"/>
            <p:cNvCxnSpPr>
              <a:stCxn id="8037" idx="6"/>
              <a:endCxn id="7776" idx="1"/>
            </p:cNvCxnSpPr>
            <p:nvPr/>
          </p:nvCxnSpPr>
          <p:spPr>
            <a:xfrm flipH="1" rot="10800000">
              <a:off x="4460773" y="3953985"/>
              <a:ext cx="770100" cy="158100"/>
            </a:xfrm>
            <a:prstGeom prst="straightConnector1">
              <a:avLst/>
            </a:prstGeom>
            <a:noFill/>
            <a:ln cap="flat" cmpd="sng" w="12700">
              <a:solidFill>
                <a:srgbClr val="CC0000"/>
              </a:solidFill>
              <a:prstDash val="solid"/>
              <a:round/>
              <a:headEnd len="med" w="med" type="none"/>
              <a:tailEnd len="med" w="med" type="none"/>
            </a:ln>
          </p:spPr>
        </p:cxnSp>
        <p:cxnSp>
          <p:nvCxnSpPr>
            <p:cNvPr id="8039" name="Google Shape;8039;p125"/>
            <p:cNvCxnSpPr/>
            <p:nvPr/>
          </p:nvCxnSpPr>
          <p:spPr>
            <a:xfrm>
              <a:off x="3692525" y="3789363"/>
              <a:ext cx="342828" cy="205015"/>
            </a:xfrm>
            <a:prstGeom prst="straightConnector1">
              <a:avLst/>
            </a:prstGeom>
            <a:noFill/>
            <a:ln cap="flat" cmpd="sng" w="12700">
              <a:solidFill>
                <a:srgbClr val="CC0000"/>
              </a:solidFill>
              <a:prstDash val="solid"/>
              <a:round/>
              <a:headEnd len="med" w="med" type="none"/>
              <a:tailEnd len="med" w="med" type="none"/>
            </a:ln>
          </p:spPr>
        </p:cxnSp>
        <p:cxnSp>
          <p:nvCxnSpPr>
            <p:cNvPr id="8040" name="Google Shape;8040;p125"/>
            <p:cNvCxnSpPr>
              <a:stCxn id="7907" idx="5"/>
              <a:endCxn id="7772" idx="1"/>
            </p:cNvCxnSpPr>
            <p:nvPr/>
          </p:nvCxnSpPr>
          <p:spPr>
            <a:xfrm>
              <a:off x="4876256" y="3633041"/>
              <a:ext cx="431700" cy="222600"/>
            </a:xfrm>
            <a:prstGeom prst="straightConnector1">
              <a:avLst/>
            </a:prstGeom>
            <a:noFill/>
            <a:ln cap="flat" cmpd="sng" w="12700">
              <a:solidFill>
                <a:srgbClr val="CC0000"/>
              </a:solidFill>
              <a:prstDash val="solid"/>
              <a:round/>
              <a:headEnd len="med" w="med" type="none"/>
              <a:tailEnd len="med" w="med" type="none"/>
            </a:ln>
          </p:spPr>
        </p:cxnSp>
        <p:cxnSp>
          <p:nvCxnSpPr>
            <p:cNvPr id="8041" name="Google Shape;8041;p125"/>
            <p:cNvCxnSpPr>
              <a:endCxn id="7937" idx="0"/>
            </p:cNvCxnSpPr>
            <p:nvPr/>
          </p:nvCxnSpPr>
          <p:spPr>
            <a:xfrm flipH="1">
              <a:off x="2407287" y="3753303"/>
              <a:ext cx="282600" cy="511200"/>
            </a:xfrm>
            <a:prstGeom prst="straightConnector1">
              <a:avLst/>
            </a:prstGeom>
            <a:noFill/>
            <a:ln cap="flat" cmpd="sng" w="12700">
              <a:solidFill>
                <a:srgbClr val="CC0000"/>
              </a:solidFill>
              <a:prstDash val="solid"/>
              <a:round/>
              <a:headEnd len="med" w="med" type="none"/>
              <a:tailEnd len="med" w="med" type="none"/>
            </a:ln>
          </p:spPr>
        </p:cxnSp>
        <p:cxnSp>
          <p:nvCxnSpPr>
            <p:cNvPr id="8042" name="Google Shape;8042;p125"/>
            <p:cNvCxnSpPr>
              <a:stCxn id="7996" idx="0"/>
            </p:cNvCxnSpPr>
            <p:nvPr/>
          </p:nvCxnSpPr>
          <p:spPr>
            <a:xfrm flipH="1" rot="10800000">
              <a:off x="4307761" y="4626575"/>
              <a:ext cx="843900" cy="304200"/>
            </a:xfrm>
            <a:prstGeom prst="straightConnector1">
              <a:avLst/>
            </a:prstGeom>
            <a:noFill/>
            <a:ln cap="flat" cmpd="sng" w="12700">
              <a:solidFill>
                <a:srgbClr val="CC0000"/>
              </a:solidFill>
              <a:prstDash val="solid"/>
              <a:round/>
              <a:headEnd len="med" w="med" type="none"/>
              <a:tailEnd len="med" w="med" type="none"/>
            </a:ln>
          </p:spPr>
        </p:cxnSp>
        <p:sp>
          <p:nvSpPr>
            <p:cNvPr id="8027" name="Google Shape;8027;p125"/>
            <p:cNvSpPr/>
            <p:nvPr/>
          </p:nvSpPr>
          <p:spPr>
            <a:xfrm>
              <a:off x="3340100" y="5359400"/>
              <a:ext cx="2044700" cy="381000"/>
            </a:xfrm>
            <a:prstGeom prst="ellipse">
              <a:avLst/>
            </a:prstGeom>
            <a:solidFill>
              <a:srgbClr val="CC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17" name="Google Shape;8017;p125"/>
            <p:cNvSpPr/>
            <p:nvPr/>
          </p:nvSpPr>
          <p:spPr>
            <a:xfrm rot="5400000">
              <a:off x="867569" y="3736182"/>
              <a:ext cx="1252537" cy="381000"/>
            </a:xfrm>
            <a:prstGeom prst="ellipse">
              <a:avLst/>
            </a:prstGeom>
            <a:solidFill>
              <a:srgbClr val="CC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8043" name="Google Shape;8043;p125"/>
            <p:cNvCxnSpPr>
              <a:stCxn id="8017" idx="0"/>
              <a:endCxn id="7931" idx="0"/>
            </p:cNvCxnSpPr>
            <p:nvPr/>
          </p:nvCxnSpPr>
          <p:spPr>
            <a:xfrm flipH="1" rot="10800000">
              <a:off x="1684338" y="3653682"/>
              <a:ext cx="758700" cy="273000"/>
            </a:xfrm>
            <a:prstGeom prst="straightConnector1">
              <a:avLst/>
            </a:prstGeom>
            <a:noFill/>
            <a:ln cap="flat" cmpd="sng" w="9525">
              <a:solidFill>
                <a:schemeClr val="dk1"/>
              </a:solidFill>
              <a:prstDash val="solid"/>
              <a:round/>
              <a:headEnd len="med" w="med" type="none"/>
              <a:tailEnd len="med" w="med" type="none"/>
            </a:ln>
          </p:spPr>
        </p:cxnSp>
        <p:cxnSp>
          <p:nvCxnSpPr>
            <p:cNvPr id="8044" name="Google Shape;8044;p125"/>
            <p:cNvCxnSpPr>
              <a:endCxn id="7941" idx="1"/>
            </p:cNvCxnSpPr>
            <p:nvPr/>
          </p:nvCxnSpPr>
          <p:spPr>
            <a:xfrm>
              <a:off x="1685925" y="4111625"/>
              <a:ext cx="466800" cy="270000"/>
            </a:xfrm>
            <a:prstGeom prst="straightConnector1">
              <a:avLst/>
            </a:prstGeom>
            <a:noFill/>
            <a:ln cap="flat" cmpd="sng" w="9525">
              <a:solidFill>
                <a:schemeClr val="dk1"/>
              </a:solidFill>
              <a:prstDash val="solid"/>
              <a:round/>
              <a:headEnd len="med" w="med" type="none"/>
              <a:tailEnd len="med" w="med" type="none"/>
            </a:ln>
          </p:spPr>
        </p:cxnSp>
      </p:grpSp>
      <p:grpSp>
        <p:nvGrpSpPr>
          <p:cNvPr id="8045" name="Google Shape;8045;p125"/>
          <p:cNvGrpSpPr/>
          <p:nvPr/>
        </p:nvGrpSpPr>
        <p:grpSpPr>
          <a:xfrm>
            <a:off x="1963738" y="4827588"/>
            <a:ext cx="874712" cy="506412"/>
            <a:chOff x="2889" y="1631"/>
            <a:chExt cx="980" cy="743"/>
          </a:xfrm>
        </p:grpSpPr>
        <p:sp>
          <p:nvSpPr>
            <p:cNvPr id="8046" name="Google Shape;8046;p125"/>
            <p:cNvSpPr/>
            <p:nvPr/>
          </p:nvSpPr>
          <p:spPr>
            <a:xfrm>
              <a:off x="3046" y="1841"/>
              <a:ext cx="663" cy="53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47" name="Google Shape;8047;p125"/>
            <p:cNvSpPr/>
            <p:nvPr/>
          </p:nvSpPr>
          <p:spPr>
            <a:xfrm>
              <a:off x="2889" y="1631"/>
              <a:ext cx="980" cy="254"/>
            </a:xfrm>
            <a:prstGeom prst="triangl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00CCFF"/>
                </a:solidFill>
                <a:latin typeface="Arial"/>
                <a:ea typeface="Arial"/>
                <a:cs typeface="Arial"/>
                <a:sym typeface="Arial"/>
              </a:endParaRPr>
            </a:p>
          </p:txBody>
        </p:sp>
      </p:grpSp>
      <p:cxnSp>
        <p:nvCxnSpPr>
          <p:cNvPr id="8048" name="Google Shape;8048;p125"/>
          <p:cNvCxnSpPr/>
          <p:nvPr/>
        </p:nvCxnSpPr>
        <p:spPr>
          <a:xfrm flipH="1" rot="10800000">
            <a:off x="2686051" y="5280026"/>
            <a:ext cx="144463" cy="3175"/>
          </a:xfrm>
          <a:prstGeom prst="straightConnector1">
            <a:avLst/>
          </a:prstGeom>
          <a:noFill/>
          <a:ln cap="flat" cmpd="sng" w="9525">
            <a:solidFill>
              <a:schemeClr val="dk1"/>
            </a:solidFill>
            <a:prstDash val="solid"/>
            <a:round/>
            <a:headEnd len="med" w="med" type="none"/>
            <a:tailEnd len="med" w="med" type="none"/>
          </a:ln>
        </p:spPr>
      </p:cxnSp>
      <p:sp>
        <p:nvSpPr>
          <p:cNvPr id="8049" name="Google Shape;8049;p125"/>
          <p:cNvSpPr txBox="1"/>
          <p:nvPr>
            <p:ph idx="1" type="body"/>
          </p:nvPr>
        </p:nvSpPr>
        <p:spPr>
          <a:xfrm>
            <a:off x="991026" y="2033057"/>
            <a:ext cx="10535957" cy="1306512"/>
          </a:xfrm>
          <a:prstGeom prst="rect">
            <a:avLst/>
          </a:prstGeom>
          <a:noFill/>
          <a:ln>
            <a:noFill/>
          </a:ln>
        </p:spPr>
        <p:txBody>
          <a:bodyPr anchorCtr="0" anchor="t" bIns="45700" lIns="91425" spcFirstLastPara="1" rIns="91425" wrap="square" tIns="45700">
            <a:normAutofit/>
          </a:bodyPr>
          <a:lstStyle/>
          <a:p>
            <a:pPr indent="-222250" lvl="0" marL="352425" rtl="0" algn="l">
              <a:lnSpc>
                <a:spcPct val="90000"/>
              </a:lnSpc>
              <a:spcBef>
                <a:spcPts val="0"/>
              </a:spcBef>
              <a:spcAft>
                <a:spcPts val="0"/>
              </a:spcAft>
              <a:buSzPts val="2800"/>
              <a:buFont typeface="Noto Sans Symbols"/>
              <a:buChar char="▪"/>
            </a:pPr>
            <a:r>
              <a:rPr lang="en-US">
                <a:latin typeface="Calibri"/>
                <a:ea typeface="Calibri"/>
                <a:cs typeface="Calibri"/>
                <a:sym typeface="Calibri"/>
              </a:rPr>
              <a:t>subscriber requests content, service provider returns manifest</a:t>
            </a:r>
            <a:endParaRPr/>
          </a:p>
        </p:txBody>
      </p:sp>
      <p:sp>
        <p:nvSpPr>
          <p:cNvPr id="8050" name="Google Shape;8050;p125"/>
          <p:cNvSpPr txBox="1"/>
          <p:nvPr>
            <p:ph type="title"/>
          </p:nvPr>
        </p:nvSpPr>
        <p:spPr>
          <a:xfrm>
            <a:off x="509441" y="180762"/>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How does Netflix work?</a:t>
            </a:r>
            <a:endParaRPr/>
          </a:p>
        </p:txBody>
      </p:sp>
      <p:grpSp>
        <p:nvGrpSpPr>
          <p:cNvPr id="8051" name="Google Shape;8051;p125"/>
          <p:cNvGrpSpPr/>
          <p:nvPr/>
        </p:nvGrpSpPr>
        <p:grpSpPr>
          <a:xfrm>
            <a:off x="4745038" y="5776913"/>
            <a:ext cx="349250" cy="679450"/>
            <a:chOff x="7923189" y="2486664"/>
            <a:chExt cx="360377" cy="884585"/>
          </a:xfrm>
        </p:grpSpPr>
        <p:pic>
          <p:nvPicPr>
            <p:cNvPr id="8052" name="Google Shape;8052;p125"/>
            <p:cNvPicPr preferRelativeResize="0"/>
            <p:nvPr/>
          </p:nvPicPr>
          <p:blipFill rotWithShape="1">
            <a:blip r:embed="rId3">
              <a:alphaModFix/>
            </a:blip>
            <a:srcRect b="0" l="0" r="0" t="0"/>
            <a:stretch/>
          </p:blipFill>
          <p:spPr>
            <a:xfrm>
              <a:off x="8043998" y="2486664"/>
              <a:ext cx="239568" cy="536525"/>
            </a:xfrm>
            <a:prstGeom prst="rect">
              <a:avLst/>
            </a:prstGeom>
            <a:noFill/>
            <a:ln>
              <a:noFill/>
            </a:ln>
          </p:spPr>
        </p:pic>
        <p:grpSp>
          <p:nvGrpSpPr>
            <p:cNvPr id="8053" name="Google Shape;8053;p125"/>
            <p:cNvGrpSpPr/>
            <p:nvPr/>
          </p:nvGrpSpPr>
          <p:grpSpPr>
            <a:xfrm>
              <a:off x="7923189" y="2890236"/>
              <a:ext cx="227012" cy="481013"/>
              <a:chOff x="4140" y="429"/>
              <a:chExt cx="1425" cy="2396"/>
            </a:xfrm>
          </p:grpSpPr>
          <p:sp>
            <p:nvSpPr>
              <p:cNvPr id="8054" name="Google Shape;8054;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55" name="Google Shape;8055;p125"/>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56" name="Google Shape;8056;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57" name="Google Shape;8057;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58" name="Google Shape;8058;p125"/>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059" name="Google Shape;8059;p125"/>
              <p:cNvGrpSpPr/>
              <p:nvPr/>
            </p:nvGrpSpPr>
            <p:grpSpPr>
              <a:xfrm>
                <a:off x="4748" y="666"/>
                <a:ext cx="578" cy="150"/>
                <a:chOff x="613" y="2566"/>
                <a:chExt cx="721" cy="144"/>
              </a:xfrm>
            </p:grpSpPr>
            <p:sp>
              <p:nvSpPr>
                <p:cNvPr id="8060" name="Google Shape;8060;p125"/>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61" name="Google Shape;8061;p125"/>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062" name="Google Shape;8062;p125"/>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063" name="Google Shape;8063;p125"/>
              <p:cNvGrpSpPr/>
              <p:nvPr/>
            </p:nvGrpSpPr>
            <p:grpSpPr>
              <a:xfrm>
                <a:off x="4748" y="990"/>
                <a:ext cx="578" cy="134"/>
                <a:chOff x="615" y="2564"/>
                <a:chExt cx="721" cy="139"/>
              </a:xfrm>
            </p:grpSpPr>
            <p:sp>
              <p:nvSpPr>
                <p:cNvPr id="8064" name="Google Shape;8064;p125"/>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65" name="Google Shape;8065;p125"/>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066" name="Google Shape;8066;p125"/>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67" name="Google Shape;8067;p125"/>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068" name="Google Shape;8068;p125"/>
              <p:cNvGrpSpPr/>
              <p:nvPr/>
            </p:nvGrpSpPr>
            <p:grpSpPr>
              <a:xfrm>
                <a:off x="4738" y="1647"/>
                <a:ext cx="578" cy="135"/>
                <a:chOff x="618" y="2586"/>
                <a:chExt cx="720" cy="124"/>
              </a:xfrm>
            </p:grpSpPr>
            <p:sp>
              <p:nvSpPr>
                <p:cNvPr id="8069" name="Google Shape;8069;p125"/>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70" name="Google Shape;8070;p125"/>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071" name="Google Shape;8071;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8072" name="Google Shape;8072;p125"/>
              <p:cNvGrpSpPr/>
              <p:nvPr/>
            </p:nvGrpSpPr>
            <p:grpSpPr>
              <a:xfrm>
                <a:off x="4738" y="1330"/>
                <a:ext cx="588" cy="134"/>
                <a:chOff x="613" y="2571"/>
                <a:chExt cx="732" cy="134"/>
              </a:xfrm>
            </p:grpSpPr>
            <p:sp>
              <p:nvSpPr>
                <p:cNvPr id="8073" name="Google Shape;8073;p125"/>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74" name="Google Shape;8074;p125"/>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075" name="Google Shape;8075;p125"/>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76" name="Google Shape;8076;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77" name="Google Shape;8077;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78" name="Google Shape;8078;p125"/>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79" name="Google Shape;8079;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80" name="Google Shape;8080;p125"/>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81" name="Google Shape;8081;p125"/>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82" name="Google Shape;8082;p125"/>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83" name="Google Shape;8083;p125"/>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084" name="Google Shape;8084;p125"/>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85" name="Google Shape;8085;p125"/>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086" name="Google Shape;8086;p125"/>
          <p:cNvGrpSpPr/>
          <p:nvPr/>
        </p:nvGrpSpPr>
        <p:grpSpPr>
          <a:xfrm>
            <a:off x="5911851" y="3556000"/>
            <a:ext cx="347663" cy="679450"/>
            <a:chOff x="7923189" y="2486664"/>
            <a:chExt cx="360377" cy="884585"/>
          </a:xfrm>
        </p:grpSpPr>
        <p:pic>
          <p:nvPicPr>
            <p:cNvPr id="8087" name="Google Shape;8087;p125"/>
            <p:cNvPicPr preferRelativeResize="0"/>
            <p:nvPr/>
          </p:nvPicPr>
          <p:blipFill rotWithShape="1">
            <a:blip r:embed="rId3">
              <a:alphaModFix/>
            </a:blip>
            <a:srcRect b="0" l="0" r="0" t="0"/>
            <a:stretch/>
          </p:blipFill>
          <p:spPr>
            <a:xfrm>
              <a:off x="8043998" y="2486664"/>
              <a:ext cx="239568" cy="536525"/>
            </a:xfrm>
            <a:prstGeom prst="rect">
              <a:avLst/>
            </a:prstGeom>
            <a:noFill/>
            <a:ln>
              <a:noFill/>
            </a:ln>
          </p:spPr>
        </p:pic>
        <p:grpSp>
          <p:nvGrpSpPr>
            <p:cNvPr id="8088" name="Google Shape;8088;p125"/>
            <p:cNvGrpSpPr/>
            <p:nvPr/>
          </p:nvGrpSpPr>
          <p:grpSpPr>
            <a:xfrm>
              <a:off x="7923189" y="2890236"/>
              <a:ext cx="227012" cy="481013"/>
              <a:chOff x="4140" y="429"/>
              <a:chExt cx="1425" cy="2396"/>
            </a:xfrm>
          </p:grpSpPr>
          <p:sp>
            <p:nvSpPr>
              <p:cNvPr id="8089" name="Google Shape;8089;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90" name="Google Shape;8090;p125"/>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91" name="Google Shape;8091;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92" name="Google Shape;8092;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093" name="Google Shape;8093;p125"/>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094" name="Google Shape;8094;p125"/>
              <p:cNvGrpSpPr/>
              <p:nvPr/>
            </p:nvGrpSpPr>
            <p:grpSpPr>
              <a:xfrm>
                <a:off x="4748" y="666"/>
                <a:ext cx="578" cy="150"/>
                <a:chOff x="613" y="2566"/>
                <a:chExt cx="721" cy="144"/>
              </a:xfrm>
            </p:grpSpPr>
            <p:sp>
              <p:nvSpPr>
                <p:cNvPr id="8095" name="Google Shape;8095;p125"/>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96" name="Google Shape;8096;p125"/>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097" name="Google Shape;8097;p125"/>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098" name="Google Shape;8098;p125"/>
              <p:cNvGrpSpPr/>
              <p:nvPr/>
            </p:nvGrpSpPr>
            <p:grpSpPr>
              <a:xfrm>
                <a:off x="4748" y="990"/>
                <a:ext cx="578" cy="134"/>
                <a:chOff x="615" y="2564"/>
                <a:chExt cx="721" cy="139"/>
              </a:xfrm>
            </p:grpSpPr>
            <p:sp>
              <p:nvSpPr>
                <p:cNvPr id="8099" name="Google Shape;8099;p125"/>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00" name="Google Shape;8100;p125"/>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01" name="Google Shape;8101;p125"/>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02" name="Google Shape;8102;p125"/>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103" name="Google Shape;8103;p125"/>
              <p:cNvGrpSpPr/>
              <p:nvPr/>
            </p:nvGrpSpPr>
            <p:grpSpPr>
              <a:xfrm>
                <a:off x="4738" y="1647"/>
                <a:ext cx="578" cy="135"/>
                <a:chOff x="618" y="2586"/>
                <a:chExt cx="720" cy="124"/>
              </a:xfrm>
            </p:grpSpPr>
            <p:sp>
              <p:nvSpPr>
                <p:cNvPr id="8104" name="Google Shape;8104;p125"/>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05" name="Google Shape;8105;p125"/>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06" name="Google Shape;8106;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8107" name="Google Shape;8107;p125"/>
              <p:cNvGrpSpPr/>
              <p:nvPr/>
            </p:nvGrpSpPr>
            <p:grpSpPr>
              <a:xfrm>
                <a:off x="4738" y="1330"/>
                <a:ext cx="588" cy="134"/>
                <a:chOff x="613" y="2571"/>
                <a:chExt cx="732" cy="134"/>
              </a:xfrm>
            </p:grpSpPr>
            <p:sp>
              <p:nvSpPr>
                <p:cNvPr id="8108" name="Google Shape;8108;p125"/>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09" name="Google Shape;8109;p125"/>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10" name="Google Shape;8110;p125"/>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11" name="Google Shape;8111;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12" name="Google Shape;8112;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13" name="Google Shape;8113;p125"/>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14" name="Google Shape;8114;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15" name="Google Shape;8115;p125"/>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16" name="Google Shape;8116;p125"/>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17" name="Google Shape;8117;p125"/>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18" name="Google Shape;8118;p125"/>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119" name="Google Shape;8119;p125"/>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20" name="Google Shape;8120;p125"/>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121" name="Google Shape;8121;p125"/>
          <p:cNvGrpSpPr/>
          <p:nvPr/>
        </p:nvGrpSpPr>
        <p:grpSpPr>
          <a:xfrm>
            <a:off x="6608763" y="5611814"/>
            <a:ext cx="347662" cy="681037"/>
            <a:chOff x="7923189" y="2486664"/>
            <a:chExt cx="360377" cy="884585"/>
          </a:xfrm>
        </p:grpSpPr>
        <p:pic>
          <p:nvPicPr>
            <p:cNvPr id="8122" name="Google Shape;8122;p125"/>
            <p:cNvPicPr preferRelativeResize="0"/>
            <p:nvPr/>
          </p:nvPicPr>
          <p:blipFill rotWithShape="1">
            <a:blip r:embed="rId3">
              <a:alphaModFix/>
            </a:blip>
            <a:srcRect b="0" l="0" r="0" t="0"/>
            <a:stretch/>
          </p:blipFill>
          <p:spPr>
            <a:xfrm>
              <a:off x="8043998" y="2486664"/>
              <a:ext cx="239568" cy="536525"/>
            </a:xfrm>
            <a:prstGeom prst="rect">
              <a:avLst/>
            </a:prstGeom>
            <a:noFill/>
            <a:ln>
              <a:noFill/>
            </a:ln>
          </p:spPr>
        </p:pic>
        <p:grpSp>
          <p:nvGrpSpPr>
            <p:cNvPr id="8123" name="Google Shape;8123;p125"/>
            <p:cNvGrpSpPr/>
            <p:nvPr/>
          </p:nvGrpSpPr>
          <p:grpSpPr>
            <a:xfrm>
              <a:off x="7923189" y="2890236"/>
              <a:ext cx="227012" cy="481013"/>
              <a:chOff x="4140" y="429"/>
              <a:chExt cx="1425" cy="2396"/>
            </a:xfrm>
          </p:grpSpPr>
          <p:sp>
            <p:nvSpPr>
              <p:cNvPr id="8124" name="Google Shape;8124;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25" name="Google Shape;8125;p125"/>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26" name="Google Shape;8126;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27" name="Google Shape;8127;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28" name="Google Shape;8128;p125"/>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129" name="Google Shape;8129;p125"/>
              <p:cNvGrpSpPr/>
              <p:nvPr/>
            </p:nvGrpSpPr>
            <p:grpSpPr>
              <a:xfrm>
                <a:off x="4748" y="666"/>
                <a:ext cx="578" cy="150"/>
                <a:chOff x="613" y="2566"/>
                <a:chExt cx="721" cy="144"/>
              </a:xfrm>
            </p:grpSpPr>
            <p:sp>
              <p:nvSpPr>
                <p:cNvPr id="8130" name="Google Shape;8130;p125"/>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31" name="Google Shape;8131;p125"/>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32" name="Google Shape;8132;p125"/>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133" name="Google Shape;8133;p125"/>
              <p:cNvGrpSpPr/>
              <p:nvPr/>
            </p:nvGrpSpPr>
            <p:grpSpPr>
              <a:xfrm>
                <a:off x="4748" y="990"/>
                <a:ext cx="578" cy="134"/>
                <a:chOff x="615" y="2564"/>
                <a:chExt cx="721" cy="139"/>
              </a:xfrm>
            </p:grpSpPr>
            <p:sp>
              <p:nvSpPr>
                <p:cNvPr id="8134" name="Google Shape;8134;p125"/>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35" name="Google Shape;8135;p125"/>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36" name="Google Shape;8136;p125"/>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37" name="Google Shape;8137;p125"/>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138" name="Google Shape;8138;p125"/>
              <p:cNvGrpSpPr/>
              <p:nvPr/>
            </p:nvGrpSpPr>
            <p:grpSpPr>
              <a:xfrm>
                <a:off x="4738" y="1647"/>
                <a:ext cx="578" cy="135"/>
                <a:chOff x="618" y="2586"/>
                <a:chExt cx="720" cy="124"/>
              </a:xfrm>
            </p:grpSpPr>
            <p:sp>
              <p:nvSpPr>
                <p:cNvPr id="8139" name="Google Shape;8139;p125"/>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40" name="Google Shape;8140;p125"/>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41" name="Google Shape;8141;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8142" name="Google Shape;8142;p125"/>
              <p:cNvGrpSpPr/>
              <p:nvPr/>
            </p:nvGrpSpPr>
            <p:grpSpPr>
              <a:xfrm>
                <a:off x="4738" y="1330"/>
                <a:ext cx="588" cy="134"/>
                <a:chOff x="613" y="2571"/>
                <a:chExt cx="732" cy="134"/>
              </a:xfrm>
            </p:grpSpPr>
            <p:sp>
              <p:nvSpPr>
                <p:cNvPr id="8143" name="Google Shape;8143;p125"/>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44" name="Google Shape;8144;p125"/>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45" name="Google Shape;8145;p125"/>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46" name="Google Shape;8146;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47" name="Google Shape;8147;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48" name="Google Shape;8148;p125"/>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49" name="Google Shape;8149;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50" name="Google Shape;8150;p125"/>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51" name="Google Shape;8151;p125"/>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52" name="Google Shape;8152;p125"/>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53" name="Google Shape;8153;p125"/>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154" name="Google Shape;8154;p125"/>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55" name="Google Shape;8155;p125"/>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156" name="Google Shape;8156;p125"/>
          <p:cNvGrpSpPr/>
          <p:nvPr/>
        </p:nvGrpSpPr>
        <p:grpSpPr>
          <a:xfrm>
            <a:off x="7591426" y="3829050"/>
            <a:ext cx="347663" cy="681038"/>
            <a:chOff x="7923189" y="2486664"/>
            <a:chExt cx="360377" cy="884585"/>
          </a:xfrm>
        </p:grpSpPr>
        <p:pic>
          <p:nvPicPr>
            <p:cNvPr id="8157" name="Google Shape;8157;p125"/>
            <p:cNvPicPr preferRelativeResize="0"/>
            <p:nvPr/>
          </p:nvPicPr>
          <p:blipFill rotWithShape="1">
            <a:blip r:embed="rId3">
              <a:alphaModFix/>
            </a:blip>
            <a:srcRect b="0" l="0" r="0" t="0"/>
            <a:stretch/>
          </p:blipFill>
          <p:spPr>
            <a:xfrm>
              <a:off x="8043998" y="2486664"/>
              <a:ext cx="239568" cy="536525"/>
            </a:xfrm>
            <a:prstGeom prst="rect">
              <a:avLst/>
            </a:prstGeom>
            <a:noFill/>
            <a:ln>
              <a:noFill/>
            </a:ln>
          </p:spPr>
        </p:pic>
        <p:grpSp>
          <p:nvGrpSpPr>
            <p:cNvPr id="8158" name="Google Shape;8158;p125"/>
            <p:cNvGrpSpPr/>
            <p:nvPr/>
          </p:nvGrpSpPr>
          <p:grpSpPr>
            <a:xfrm>
              <a:off x="7923189" y="2890236"/>
              <a:ext cx="227012" cy="481013"/>
              <a:chOff x="4140" y="429"/>
              <a:chExt cx="1425" cy="2396"/>
            </a:xfrm>
          </p:grpSpPr>
          <p:sp>
            <p:nvSpPr>
              <p:cNvPr id="8159" name="Google Shape;8159;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60" name="Google Shape;8160;p125"/>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61" name="Google Shape;8161;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62" name="Google Shape;8162;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63" name="Google Shape;8163;p125"/>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164" name="Google Shape;8164;p125"/>
              <p:cNvGrpSpPr/>
              <p:nvPr/>
            </p:nvGrpSpPr>
            <p:grpSpPr>
              <a:xfrm>
                <a:off x="4748" y="666"/>
                <a:ext cx="578" cy="150"/>
                <a:chOff x="613" y="2566"/>
                <a:chExt cx="721" cy="144"/>
              </a:xfrm>
            </p:grpSpPr>
            <p:sp>
              <p:nvSpPr>
                <p:cNvPr id="8165" name="Google Shape;8165;p125"/>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66" name="Google Shape;8166;p125"/>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67" name="Google Shape;8167;p125"/>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168" name="Google Shape;8168;p125"/>
              <p:cNvGrpSpPr/>
              <p:nvPr/>
            </p:nvGrpSpPr>
            <p:grpSpPr>
              <a:xfrm>
                <a:off x="4748" y="990"/>
                <a:ext cx="578" cy="134"/>
                <a:chOff x="615" y="2564"/>
                <a:chExt cx="721" cy="139"/>
              </a:xfrm>
            </p:grpSpPr>
            <p:sp>
              <p:nvSpPr>
                <p:cNvPr id="8169" name="Google Shape;8169;p125"/>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70" name="Google Shape;8170;p125"/>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71" name="Google Shape;8171;p125"/>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72" name="Google Shape;8172;p125"/>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173" name="Google Shape;8173;p125"/>
              <p:cNvGrpSpPr/>
              <p:nvPr/>
            </p:nvGrpSpPr>
            <p:grpSpPr>
              <a:xfrm>
                <a:off x="4738" y="1647"/>
                <a:ext cx="578" cy="135"/>
                <a:chOff x="618" y="2586"/>
                <a:chExt cx="720" cy="124"/>
              </a:xfrm>
            </p:grpSpPr>
            <p:sp>
              <p:nvSpPr>
                <p:cNvPr id="8174" name="Google Shape;8174;p125"/>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75" name="Google Shape;8175;p125"/>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76" name="Google Shape;8176;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8177" name="Google Shape;8177;p125"/>
              <p:cNvGrpSpPr/>
              <p:nvPr/>
            </p:nvGrpSpPr>
            <p:grpSpPr>
              <a:xfrm>
                <a:off x="4738" y="1330"/>
                <a:ext cx="588" cy="134"/>
                <a:chOff x="613" y="2571"/>
                <a:chExt cx="732" cy="134"/>
              </a:xfrm>
            </p:grpSpPr>
            <p:sp>
              <p:nvSpPr>
                <p:cNvPr id="8178" name="Google Shape;8178;p125"/>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79" name="Google Shape;8179;p125"/>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180" name="Google Shape;8180;p125"/>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81" name="Google Shape;8181;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82" name="Google Shape;8182;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83" name="Google Shape;8183;p125"/>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84" name="Google Shape;8184;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85" name="Google Shape;8185;p125"/>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86" name="Google Shape;8186;p125"/>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87" name="Google Shape;8187;p125"/>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88" name="Google Shape;8188;p125"/>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189" name="Google Shape;8189;p125"/>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90" name="Google Shape;8190;p125"/>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191" name="Google Shape;8191;p125"/>
          <p:cNvGrpSpPr/>
          <p:nvPr/>
        </p:nvGrpSpPr>
        <p:grpSpPr>
          <a:xfrm>
            <a:off x="3646488" y="5629275"/>
            <a:ext cx="347662" cy="681038"/>
            <a:chOff x="7923189" y="2486664"/>
            <a:chExt cx="360377" cy="884585"/>
          </a:xfrm>
        </p:grpSpPr>
        <p:pic>
          <p:nvPicPr>
            <p:cNvPr id="8192" name="Google Shape;8192;p125"/>
            <p:cNvPicPr preferRelativeResize="0"/>
            <p:nvPr/>
          </p:nvPicPr>
          <p:blipFill rotWithShape="1">
            <a:blip r:embed="rId3">
              <a:alphaModFix/>
            </a:blip>
            <a:srcRect b="0" l="0" r="0" t="0"/>
            <a:stretch/>
          </p:blipFill>
          <p:spPr>
            <a:xfrm>
              <a:off x="8043998" y="2486664"/>
              <a:ext cx="239568" cy="536525"/>
            </a:xfrm>
            <a:prstGeom prst="rect">
              <a:avLst/>
            </a:prstGeom>
            <a:noFill/>
            <a:ln>
              <a:noFill/>
            </a:ln>
          </p:spPr>
        </p:pic>
        <p:grpSp>
          <p:nvGrpSpPr>
            <p:cNvPr id="8193" name="Google Shape;8193;p125"/>
            <p:cNvGrpSpPr/>
            <p:nvPr/>
          </p:nvGrpSpPr>
          <p:grpSpPr>
            <a:xfrm>
              <a:off x="7923189" y="2890236"/>
              <a:ext cx="227012" cy="481013"/>
              <a:chOff x="4140" y="429"/>
              <a:chExt cx="1425" cy="2396"/>
            </a:xfrm>
          </p:grpSpPr>
          <p:sp>
            <p:nvSpPr>
              <p:cNvPr id="8194" name="Google Shape;8194;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95" name="Google Shape;8195;p125"/>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96" name="Google Shape;8196;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97" name="Google Shape;8197;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198" name="Google Shape;8198;p125"/>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199" name="Google Shape;8199;p125"/>
              <p:cNvGrpSpPr/>
              <p:nvPr/>
            </p:nvGrpSpPr>
            <p:grpSpPr>
              <a:xfrm>
                <a:off x="4748" y="666"/>
                <a:ext cx="578" cy="150"/>
                <a:chOff x="613" y="2566"/>
                <a:chExt cx="721" cy="144"/>
              </a:xfrm>
            </p:grpSpPr>
            <p:sp>
              <p:nvSpPr>
                <p:cNvPr id="8200" name="Google Shape;8200;p125"/>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01" name="Google Shape;8201;p125"/>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202" name="Google Shape;8202;p125"/>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203" name="Google Shape;8203;p125"/>
              <p:cNvGrpSpPr/>
              <p:nvPr/>
            </p:nvGrpSpPr>
            <p:grpSpPr>
              <a:xfrm>
                <a:off x="4748" y="990"/>
                <a:ext cx="578" cy="134"/>
                <a:chOff x="615" y="2564"/>
                <a:chExt cx="721" cy="139"/>
              </a:xfrm>
            </p:grpSpPr>
            <p:sp>
              <p:nvSpPr>
                <p:cNvPr id="8204" name="Google Shape;8204;p125"/>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05" name="Google Shape;8205;p125"/>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206" name="Google Shape;8206;p125"/>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07" name="Google Shape;8207;p125"/>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208" name="Google Shape;8208;p125"/>
              <p:cNvGrpSpPr/>
              <p:nvPr/>
            </p:nvGrpSpPr>
            <p:grpSpPr>
              <a:xfrm>
                <a:off x="4738" y="1647"/>
                <a:ext cx="578" cy="135"/>
                <a:chOff x="618" y="2586"/>
                <a:chExt cx="720" cy="124"/>
              </a:xfrm>
            </p:grpSpPr>
            <p:sp>
              <p:nvSpPr>
                <p:cNvPr id="8209" name="Google Shape;8209;p125"/>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10" name="Google Shape;8210;p125"/>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211" name="Google Shape;8211;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8212" name="Google Shape;8212;p125"/>
              <p:cNvGrpSpPr/>
              <p:nvPr/>
            </p:nvGrpSpPr>
            <p:grpSpPr>
              <a:xfrm>
                <a:off x="4738" y="1330"/>
                <a:ext cx="588" cy="134"/>
                <a:chOff x="613" y="2571"/>
                <a:chExt cx="732" cy="134"/>
              </a:xfrm>
            </p:grpSpPr>
            <p:sp>
              <p:nvSpPr>
                <p:cNvPr id="8213" name="Google Shape;8213;p125"/>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14" name="Google Shape;8214;p125"/>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215" name="Google Shape;8215;p125"/>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16" name="Google Shape;8216;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17" name="Google Shape;8217;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18" name="Google Shape;8218;p125"/>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19" name="Google Shape;8219;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20" name="Google Shape;8220;p125"/>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21" name="Google Shape;8221;p125"/>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22" name="Google Shape;8222;p125"/>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23" name="Google Shape;8223;p125"/>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224" name="Google Shape;8224;p125"/>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25" name="Google Shape;8225;p125"/>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226" name="Google Shape;8226;p125"/>
          <p:cNvGrpSpPr/>
          <p:nvPr/>
        </p:nvGrpSpPr>
        <p:grpSpPr>
          <a:xfrm>
            <a:off x="9231313" y="4368777"/>
            <a:ext cx="990600" cy="731861"/>
            <a:chOff x="7707615" y="4368869"/>
            <a:chExt cx="990551" cy="731658"/>
          </a:xfrm>
        </p:grpSpPr>
        <p:pic>
          <p:nvPicPr>
            <p:cNvPr id="8227" name="Google Shape;8227;p125"/>
            <p:cNvPicPr preferRelativeResize="0"/>
            <p:nvPr/>
          </p:nvPicPr>
          <p:blipFill rotWithShape="1">
            <a:blip r:embed="rId4">
              <a:alphaModFix/>
            </a:blip>
            <a:srcRect b="0" l="0" r="0" t="0"/>
            <a:stretch/>
          </p:blipFill>
          <p:spPr>
            <a:xfrm>
              <a:off x="7771833" y="4640202"/>
              <a:ext cx="822008" cy="460325"/>
            </a:xfrm>
            <a:prstGeom prst="rect">
              <a:avLst/>
            </a:prstGeom>
            <a:noFill/>
            <a:ln>
              <a:noFill/>
            </a:ln>
          </p:spPr>
        </p:pic>
        <p:grpSp>
          <p:nvGrpSpPr>
            <p:cNvPr id="8228" name="Google Shape;8228;p125"/>
            <p:cNvGrpSpPr/>
            <p:nvPr/>
          </p:nvGrpSpPr>
          <p:grpSpPr>
            <a:xfrm flipH="1">
              <a:off x="7707615" y="4368892"/>
              <a:ext cx="225477" cy="395239"/>
              <a:chOff x="4143" y="429"/>
              <a:chExt cx="1422" cy="2392"/>
            </a:xfrm>
          </p:grpSpPr>
          <p:sp>
            <p:nvSpPr>
              <p:cNvPr id="8229" name="Google Shape;8229;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30" name="Google Shape;8230;p125"/>
              <p:cNvSpPr/>
              <p:nvPr/>
            </p:nvSpPr>
            <p:spPr>
              <a:xfrm>
                <a:off x="4203" y="429"/>
                <a:ext cx="1051" cy="227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31" name="Google Shape;8231;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32" name="Google Shape;8232;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33" name="Google Shape;8233;p125"/>
              <p:cNvSpPr/>
              <p:nvPr/>
            </p:nvSpPr>
            <p:spPr>
              <a:xfrm>
                <a:off x="4213" y="688"/>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234" name="Google Shape;8234;p125"/>
              <p:cNvGrpSpPr/>
              <p:nvPr/>
            </p:nvGrpSpPr>
            <p:grpSpPr>
              <a:xfrm>
                <a:off x="4754" y="669"/>
                <a:ext cx="581" cy="144"/>
                <a:chOff x="620" y="2569"/>
                <a:chExt cx="725" cy="138"/>
              </a:xfrm>
            </p:grpSpPr>
            <p:sp>
              <p:nvSpPr>
                <p:cNvPr id="8235" name="Google Shape;8235;p125"/>
                <p:cNvSpPr/>
                <p:nvPr/>
              </p:nvSpPr>
              <p:spPr>
                <a:xfrm>
                  <a:off x="620" y="2569"/>
                  <a:ext cx="725"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36" name="Google Shape;8236;p125"/>
                <p:cNvSpPr/>
                <p:nvPr/>
              </p:nvSpPr>
              <p:spPr>
                <a:xfrm>
                  <a:off x="645" y="2587"/>
                  <a:ext cx="700"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237" name="Google Shape;8237;p125"/>
              <p:cNvSpPr/>
              <p:nvPr/>
            </p:nvSpPr>
            <p:spPr>
              <a:xfrm>
                <a:off x="4223" y="1015"/>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238" name="Google Shape;8238;p125"/>
              <p:cNvGrpSpPr/>
              <p:nvPr/>
            </p:nvGrpSpPr>
            <p:grpSpPr>
              <a:xfrm>
                <a:off x="4744" y="996"/>
                <a:ext cx="581" cy="134"/>
                <a:chOff x="610" y="2570"/>
                <a:chExt cx="725" cy="139"/>
              </a:xfrm>
            </p:grpSpPr>
            <p:sp>
              <p:nvSpPr>
                <p:cNvPr id="8239" name="Google Shape;8239;p125"/>
                <p:cNvSpPr/>
                <p:nvPr/>
              </p:nvSpPr>
              <p:spPr>
                <a:xfrm>
                  <a:off x="610" y="2570"/>
                  <a:ext cx="725"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40" name="Google Shape;8240;p125"/>
                <p:cNvSpPr/>
                <p:nvPr/>
              </p:nvSpPr>
              <p:spPr>
                <a:xfrm>
                  <a:off x="623" y="2590"/>
                  <a:ext cx="687"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241" name="Google Shape;8241;p125"/>
              <p:cNvSpPr/>
              <p:nvPr/>
            </p:nvSpPr>
            <p:spPr>
              <a:xfrm>
                <a:off x="4223" y="1361"/>
                <a:ext cx="59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42" name="Google Shape;8242;p125"/>
              <p:cNvSpPr/>
              <p:nvPr/>
            </p:nvSpPr>
            <p:spPr>
              <a:xfrm>
                <a:off x="4234" y="1649"/>
                <a:ext cx="59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243" name="Google Shape;8243;p125"/>
              <p:cNvGrpSpPr/>
              <p:nvPr/>
            </p:nvGrpSpPr>
            <p:grpSpPr>
              <a:xfrm>
                <a:off x="4734" y="1629"/>
                <a:ext cx="571" cy="144"/>
                <a:chOff x="613" y="2570"/>
                <a:chExt cx="711" cy="133"/>
              </a:xfrm>
            </p:grpSpPr>
            <p:sp>
              <p:nvSpPr>
                <p:cNvPr id="8244" name="Google Shape;8244;p125"/>
                <p:cNvSpPr/>
                <p:nvPr/>
              </p:nvSpPr>
              <p:spPr>
                <a:xfrm>
                  <a:off x="613" y="2570"/>
                  <a:ext cx="711" cy="13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45" name="Google Shape;8245;p125"/>
                <p:cNvSpPr/>
                <p:nvPr/>
              </p:nvSpPr>
              <p:spPr>
                <a:xfrm>
                  <a:off x="625" y="2588"/>
                  <a:ext cx="673"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246" name="Google Shape;8246;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8247" name="Google Shape;8247;p125"/>
              <p:cNvGrpSpPr/>
              <p:nvPr/>
            </p:nvGrpSpPr>
            <p:grpSpPr>
              <a:xfrm>
                <a:off x="4744" y="1303"/>
                <a:ext cx="580" cy="163"/>
                <a:chOff x="620" y="2544"/>
                <a:chExt cx="723" cy="163"/>
              </a:xfrm>
            </p:grpSpPr>
            <p:sp>
              <p:nvSpPr>
                <p:cNvPr id="8248" name="Google Shape;8248;p125"/>
                <p:cNvSpPr/>
                <p:nvPr/>
              </p:nvSpPr>
              <p:spPr>
                <a:xfrm>
                  <a:off x="620" y="2544"/>
                  <a:ext cx="723" cy="16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49" name="Google Shape;8249;p125"/>
                <p:cNvSpPr/>
                <p:nvPr/>
              </p:nvSpPr>
              <p:spPr>
                <a:xfrm>
                  <a:off x="645" y="2582"/>
                  <a:ext cx="673" cy="11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250" name="Google Shape;8250;p125"/>
              <p:cNvSpPr/>
              <p:nvPr/>
            </p:nvSpPr>
            <p:spPr>
              <a:xfrm>
                <a:off x="5255" y="429"/>
                <a:ext cx="60" cy="2286"/>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51" name="Google Shape;8251;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52" name="Google Shape;8252;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53" name="Google Shape;8253;p125"/>
              <p:cNvSpPr/>
              <p:nvPr/>
            </p:nvSpPr>
            <p:spPr>
              <a:xfrm>
                <a:off x="5515" y="2609"/>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54" name="Google Shape;8254;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55" name="Google Shape;8255;p125"/>
              <p:cNvSpPr/>
              <p:nvPr/>
            </p:nvSpPr>
            <p:spPr>
              <a:xfrm>
                <a:off x="4143" y="2677"/>
                <a:ext cx="1201"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56" name="Google Shape;8256;p125"/>
              <p:cNvSpPr/>
              <p:nvPr/>
            </p:nvSpPr>
            <p:spPr>
              <a:xfrm>
                <a:off x="4203" y="2705"/>
                <a:ext cx="1071" cy="77"/>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57" name="Google Shape;8257;p125"/>
              <p:cNvSpPr/>
              <p:nvPr/>
            </p:nvSpPr>
            <p:spPr>
              <a:xfrm>
                <a:off x="4314" y="2379"/>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58" name="Google Shape;8258;p125"/>
              <p:cNvSpPr/>
              <p:nvPr/>
            </p:nvSpPr>
            <p:spPr>
              <a:xfrm>
                <a:off x="4484" y="2379"/>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0000"/>
                  </a:solidFill>
                  <a:latin typeface="Arial"/>
                  <a:ea typeface="Arial"/>
                  <a:cs typeface="Arial"/>
                  <a:sym typeface="Arial"/>
                </a:endParaRPr>
              </a:p>
            </p:txBody>
          </p:sp>
          <p:sp>
            <p:nvSpPr>
              <p:cNvPr id="8259" name="Google Shape;8259;p125"/>
              <p:cNvSpPr/>
              <p:nvPr/>
            </p:nvSpPr>
            <p:spPr>
              <a:xfrm>
                <a:off x="4664" y="2379"/>
                <a:ext cx="160" cy="13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60" name="Google Shape;8260;p125"/>
              <p:cNvSpPr/>
              <p:nvPr/>
            </p:nvSpPr>
            <p:spPr>
              <a:xfrm>
                <a:off x="5064" y="1831"/>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nvGrpSpPr>
            <p:cNvPr id="8261" name="Google Shape;8261;p125"/>
            <p:cNvGrpSpPr/>
            <p:nvPr/>
          </p:nvGrpSpPr>
          <p:grpSpPr>
            <a:xfrm flipH="1">
              <a:off x="7939390" y="4368869"/>
              <a:ext cx="227063" cy="396726"/>
              <a:chOff x="4136" y="427"/>
              <a:chExt cx="1432" cy="2401"/>
            </a:xfrm>
          </p:grpSpPr>
          <p:sp>
            <p:nvSpPr>
              <p:cNvPr id="8262" name="Google Shape;8262;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63" name="Google Shape;8263;p125"/>
              <p:cNvSpPr/>
              <p:nvPr/>
            </p:nvSpPr>
            <p:spPr>
              <a:xfrm>
                <a:off x="4207" y="427"/>
                <a:ext cx="1051" cy="228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64" name="Google Shape;8264;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65" name="Google Shape;8265;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66" name="Google Shape;8266;p125"/>
              <p:cNvSpPr/>
              <p:nvPr/>
            </p:nvSpPr>
            <p:spPr>
              <a:xfrm>
                <a:off x="4207" y="696"/>
                <a:ext cx="60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267" name="Google Shape;8267;p125"/>
              <p:cNvGrpSpPr/>
              <p:nvPr/>
            </p:nvGrpSpPr>
            <p:grpSpPr>
              <a:xfrm>
                <a:off x="4747" y="667"/>
                <a:ext cx="581" cy="144"/>
                <a:chOff x="612" y="2567"/>
                <a:chExt cx="725" cy="138"/>
              </a:xfrm>
            </p:grpSpPr>
            <p:sp>
              <p:nvSpPr>
                <p:cNvPr id="8268" name="Google Shape;8268;p125"/>
                <p:cNvSpPr/>
                <p:nvPr/>
              </p:nvSpPr>
              <p:spPr>
                <a:xfrm>
                  <a:off x="612" y="2567"/>
                  <a:ext cx="725"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69" name="Google Shape;8269;p125"/>
                <p:cNvSpPr/>
                <p:nvPr/>
              </p:nvSpPr>
              <p:spPr>
                <a:xfrm>
                  <a:off x="624" y="2586"/>
                  <a:ext cx="700"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270" name="Google Shape;8270;p125"/>
              <p:cNvSpPr/>
              <p:nvPr/>
            </p:nvSpPr>
            <p:spPr>
              <a:xfrm>
                <a:off x="4227" y="1023"/>
                <a:ext cx="59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271" name="Google Shape;8271;p125"/>
              <p:cNvGrpSpPr/>
              <p:nvPr/>
            </p:nvGrpSpPr>
            <p:grpSpPr>
              <a:xfrm>
                <a:off x="4747" y="994"/>
                <a:ext cx="581" cy="134"/>
                <a:chOff x="614" y="2568"/>
                <a:chExt cx="725" cy="139"/>
              </a:xfrm>
            </p:grpSpPr>
            <p:sp>
              <p:nvSpPr>
                <p:cNvPr id="8272" name="Google Shape;8272;p125"/>
                <p:cNvSpPr/>
                <p:nvPr/>
              </p:nvSpPr>
              <p:spPr>
                <a:xfrm>
                  <a:off x="614" y="2568"/>
                  <a:ext cx="725"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73" name="Google Shape;8273;p125"/>
                <p:cNvSpPr/>
                <p:nvPr/>
              </p:nvSpPr>
              <p:spPr>
                <a:xfrm>
                  <a:off x="627" y="2588"/>
                  <a:ext cx="687"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274" name="Google Shape;8274;p125"/>
              <p:cNvSpPr/>
              <p:nvPr/>
            </p:nvSpPr>
            <p:spPr>
              <a:xfrm>
                <a:off x="4217" y="1359"/>
                <a:ext cx="59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75" name="Google Shape;8275;p125"/>
              <p:cNvSpPr/>
              <p:nvPr/>
            </p:nvSpPr>
            <p:spPr>
              <a:xfrm>
                <a:off x="4227" y="1657"/>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276" name="Google Shape;8276;p125"/>
              <p:cNvGrpSpPr/>
              <p:nvPr/>
            </p:nvGrpSpPr>
            <p:grpSpPr>
              <a:xfrm>
                <a:off x="4737" y="1628"/>
                <a:ext cx="571" cy="153"/>
                <a:chOff x="617" y="2569"/>
                <a:chExt cx="711" cy="141"/>
              </a:xfrm>
            </p:grpSpPr>
            <p:sp>
              <p:nvSpPr>
                <p:cNvPr id="8277" name="Google Shape;8277;p125"/>
                <p:cNvSpPr/>
                <p:nvPr/>
              </p:nvSpPr>
              <p:spPr>
                <a:xfrm>
                  <a:off x="617" y="2569"/>
                  <a:ext cx="711"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78" name="Google Shape;8278;p125"/>
                <p:cNvSpPr/>
                <p:nvPr/>
              </p:nvSpPr>
              <p:spPr>
                <a:xfrm>
                  <a:off x="629" y="2586"/>
                  <a:ext cx="67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279" name="Google Shape;8279;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8280" name="Google Shape;8280;p125"/>
              <p:cNvGrpSpPr/>
              <p:nvPr/>
            </p:nvGrpSpPr>
            <p:grpSpPr>
              <a:xfrm>
                <a:off x="4737" y="1330"/>
                <a:ext cx="611" cy="134"/>
                <a:chOff x="612" y="2571"/>
                <a:chExt cx="761" cy="134"/>
              </a:xfrm>
            </p:grpSpPr>
            <p:sp>
              <p:nvSpPr>
                <p:cNvPr id="8281" name="Google Shape;8281;p125"/>
                <p:cNvSpPr/>
                <p:nvPr/>
              </p:nvSpPr>
              <p:spPr>
                <a:xfrm>
                  <a:off x="612" y="2571"/>
                  <a:ext cx="761"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82" name="Google Shape;8282;p125"/>
                <p:cNvSpPr/>
                <p:nvPr/>
              </p:nvSpPr>
              <p:spPr>
                <a:xfrm>
                  <a:off x="624" y="2590"/>
                  <a:ext cx="72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283" name="Google Shape;8283;p125"/>
              <p:cNvSpPr/>
              <p:nvPr/>
            </p:nvSpPr>
            <p:spPr>
              <a:xfrm>
                <a:off x="5248" y="427"/>
                <a:ext cx="70" cy="2296"/>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84" name="Google Shape;8284;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85" name="Google Shape;8285;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86" name="Google Shape;8286;p125"/>
              <p:cNvSpPr/>
              <p:nvPr/>
            </p:nvSpPr>
            <p:spPr>
              <a:xfrm>
                <a:off x="5518" y="2617"/>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87" name="Google Shape;8287;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88" name="Google Shape;8288;p125"/>
              <p:cNvSpPr/>
              <p:nvPr/>
            </p:nvSpPr>
            <p:spPr>
              <a:xfrm>
                <a:off x="4136" y="2684"/>
                <a:ext cx="1201"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89" name="Google Shape;8289;p125"/>
              <p:cNvSpPr/>
              <p:nvPr/>
            </p:nvSpPr>
            <p:spPr>
              <a:xfrm>
                <a:off x="4207" y="2713"/>
                <a:ext cx="1071"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90" name="Google Shape;8290;p125"/>
              <p:cNvSpPr/>
              <p:nvPr/>
            </p:nvSpPr>
            <p:spPr>
              <a:xfrm>
                <a:off x="4307" y="2387"/>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91" name="Google Shape;8291;p125"/>
              <p:cNvSpPr/>
              <p:nvPr/>
            </p:nvSpPr>
            <p:spPr>
              <a:xfrm>
                <a:off x="4487" y="2387"/>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0000"/>
                  </a:solidFill>
                  <a:latin typeface="Arial"/>
                  <a:ea typeface="Arial"/>
                  <a:cs typeface="Arial"/>
                  <a:sym typeface="Arial"/>
                </a:endParaRPr>
              </a:p>
            </p:txBody>
          </p:sp>
          <p:sp>
            <p:nvSpPr>
              <p:cNvPr id="8292" name="Google Shape;8292;p125"/>
              <p:cNvSpPr/>
              <p:nvPr/>
            </p:nvSpPr>
            <p:spPr>
              <a:xfrm>
                <a:off x="4657" y="2387"/>
                <a:ext cx="160" cy="13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93" name="Google Shape;8293;p125"/>
              <p:cNvSpPr/>
              <p:nvPr/>
            </p:nvSpPr>
            <p:spPr>
              <a:xfrm>
                <a:off x="5068" y="1839"/>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nvGrpSpPr>
            <p:cNvPr id="8294" name="Google Shape;8294;p125"/>
            <p:cNvGrpSpPr/>
            <p:nvPr/>
          </p:nvGrpSpPr>
          <p:grpSpPr>
            <a:xfrm flipH="1">
              <a:off x="8472689" y="4384738"/>
              <a:ext cx="225477" cy="395239"/>
              <a:chOff x="4140" y="431"/>
              <a:chExt cx="1422" cy="2392"/>
            </a:xfrm>
          </p:grpSpPr>
          <p:sp>
            <p:nvSpPr>
              <p:cNvPr id="8295" name="Google Shape;8295;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96" name="Google Shape;8296;p125"/>
              <p:cNvSpPr/>
              <p:nvPr/>
            </p:nvSpPr>
            <p:spPr>
              <a:xfrm>
                <a:off x="4200" y="431"/>
                <a:ext cx="1051" cy="227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297" name="Google Shape;8297;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98" name="Google Shape;8298;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299" name="Google Shape;8299;p125"/>
              <p:cNvSpPr/>
              <p:nvPr/>
            </p:nvSpPr>
            <p:spPr>
              <a:xfrm>
                <a:off x="4210" y="690"/>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300" name="Google Shape;8300;p125"/>
              <p:cNvGrpSpPr/>
              <p:nvPr/>
            </p:nvGrpSpPr>
            <p:grpSpPr>
              <a:xfrm>
                <a:off x="4751" y="671"/>
                <a:ext cx="581" cy="144"/>
                <a:chOff x="616" y="2571"/>
                <a:chExt cx="725" cy="138"/>
              </a:xfrm>
            </p:grpSpPr>
            <p:sp>
              <p:nvSpPr>
                <p:cNvPr id="8301" name="Google Shape;8301;p125"/>
                <p:cNvSpPr/>
                <p:nvPr/>
              </p:nvSpPr>
              <p:spPr>
                <a:xfrm>
                  <a:off x="616" y="2571"/>
                  <a:ext cx="725"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02" name="Google Shape;8302;p125"/>
                <p:cNvSpPr/>
                <p:nvPr/>
              </p:nvSpPr>
              <p:spPr>
                <a:xfrm>
                  <a:off x="629" y="2590"/>
                  <a:ext cx="700"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303" name="Google Shape;8303;p125"/>
              <p:cNvSpPr/>
              <p:nvPr/>
            </p:nvSpPr>
            <p:spPr>
              <a:xfrm>
                <a:off x="4220" y="1017"/>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304" name="Google Shape;8304;p125"/>
              <p:cNvGrpSpPr/>
              <p:nvPr/>
            </p:nvGrpSpPr>
            <p:grpSpPr>
              <a:xfrm>
                <a:off x="4721" y="998"/>
                <a:ext cx="581" cy="134"/>
                <a:chOff x="581" y="2572"/>
                <a:chExt cx="725" cy="139"/>
              </a:xfrm>
            </p:grpSpPr>
            <p:sp>
              <p:nvSpPr>
                <p:cNvPr id="8305" name="Google Shape;8305;p125"/>
                <p:cNvSpPr/>
                <p:nvPr/>
              </p:nvSpPr>
              <p:spPr>
                <a:xfrm>
                  <a:off x="581" y="2572"/>
                  <a:ext cx="725"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06" name="Google Shape;8306;p125"/>
                <p:cNvSpPr/>
                <p:nvPr/>
              </p:nvSpPr>
              <p:spPr>
                <a:xfrm>
                  <a:off x="594" y="2592"/>
                  <a:ext cx="687"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307" name="Google Shape;8307;p125"/>
              <p:cNvSpPr/>
              <p:nvPr/>
            </p:nvSpPr>
            <p:spPr>
              <a:xfrm>
                <a:off x="4220" y="1363"/>
                <a:ext cx="59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08" name="Google Shape;8308;p125"/>
              <p:cNvSpPr/>
              <p:nvPr/>
            </p:nvSpPr>
            <p:spPr>
              <a:xfrm>
                <a:off x="4230" y="1651"/>
                <a:ext cx="59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309" name="Google Shape;8309;p125"/>
              <p:cNvGrpSpPr/>
              <p:nvPr/>
            </p:nvGrpSpPr>
            <p:grpSpPr>
              <a:xfrm>
                <a:off x="4731" y="1631"/>
                <a:ext cx="551" cy="144"/>
                <a:chOff x="609" y="2572"/>
                <a:chExt cx="686" cy="133"/>
              </a:xfrm>
            </p:grpSpPr>
            <p:sp>
              <p:nvSpPr>
                <p:cNvPr id="8310" name="Google Shape;8310;p125"/>
                <p:cNvSpPr/>
                <p:nvPr/>
              </p:nvSpPr>
              <p:spPr>
                <a:xfrm>
                  <a:off x="609" y="2572"/>
                  <a:ext cx="686" cy="13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11" name="Google Shape;8311;p125"/>
                <p:cNvSpPr/>
                <p:nvPr/>
              </p:nvSpPr>
              <p:spPr>
                <a:xfrm>
                  <a:off x="621" y="2590"/>
                  <a:ext cx="648"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312" name="Google Shape;8312;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8313" name="Google Shape;8313;p125"/>
              <p:cNvGrpSpPr/>
              <p:nvPr/>
            </p:nvGrpSpPr>
            <p:grpSpPr>
              <a:xfrm>
                <a:off x="4741" y="1324"/>
                <a:ext cx="580" cy="144"/>
                <a:chOff x="616" y="2565"/>
                <a:chExt cx="723" cy="144"/>
              </a:xfrm>
            </p:grpSpPr>
            <p:sp>
              <p:nvSpPr>
                <p:cNvPr id="8314" name="Google Shape;8314;p125"/>
                <p:cNvSpPr/>
                <p:nvPr/>
              </p:nvSpPr>
              <p:spPr>
                <a:xfrm>
                  <a:off x="616" y="2565"/>
                  <a:ext cx="723"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15" name="Google Shape;8315;p125"/>
                <p:cNvSpPr/>
                <p:nvPr/>
              </p:nvSpPr>
              <p:spPr>
                <a:xfrm>
                  <a:off x="629" y="2585"/>
                  <a:ext cx="686" cy="11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316" name="Google Shape;8316;p125"/>
              <p:cNvSpPr/>
              <p:nvPr/>
            </p:nvSpPr>
            <p:spPr>
              <a:xfrm>
                <a:off x="5251" y="431"/>
                <a:ext cx="60" cy="2286"/>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17" name="Google Shape;8317;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18" name="Google Shape;8318;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19" name="Google Shape;8319;p125"/>
              <p:cNvSpPr/>
              <p:nvPr/>
            </p:nvSpPr>
            <p:spPr>
              <a:xfrm>
                <a:off x="5512" y="2611"/>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20" name="Google Shape;8320;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21" name="Google Shape;8321;p125"/>
              <p:cNvSpPr/>
              <p:nvPr/>
            </p:nvSpPr>
            <p:spPr>
              <a:xfrm>
                <a:off x="4140" y="2679"/>
                <a:ext cx="1201"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22" name="Google Shape;8322;p125"/>
              <p:cNvSpPr/>
              <p:nvPr/>
            </p:nvSpPr>
            <p:spPr>
              <a:xfrm>
                <a:off x="4200" y="2708"/>
                <a:ext cx="1071"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23" name="Google Shape;8323;p125"/>
              <p:cNvSpPr/>
              <p:nvPr/>
            </p:nvSpPr>
            <p:spPr>
              <a:xfrm>
                <a:off x="4310" y="2381"/>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24" name="Google Shape;8324;p125"/>
              <p:cNvSpPr/>
              <p:nvPr/>
            </p:nvSpPr>
            <p:spPr>
              <a:xfrm>
                <a:off x="4480" y="2381"/>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0000"/>
                  </a:solidFill>
                  <a:latin typeface="Arial"/>
                  <a:ea typeface="Arial"/>
                  <a:cs typeface="Arial"/>
                  <a:sym typeface="Arial"/>
                </a:endParaRPr>
              </a:p>
            </p:txBody>
          </p:sp>
          <p:sp>
            <p:nvSpPr>
              <p:cNvPr id="8325" name="Google Shape;8325;p125"/>
              <p:cNvSpPr/>
              <p:nvPr/>
            </p:nvSpPr>
            <p:spPr>
              <a:xfrm>
                <a:off x="4661" y="2381"/>
                <a:ext cx="160" cy="13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326" name="Google Shape;8326;p125"/>
              <p:cNvSpPr/>
              <p:nvPr/>
            </p:nvSpPr>
            <p:spPr>
              <a:xfrm>
                <a:off x="5061" y="1833"/>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grpSp>
        <p:nvGrpSpPr>
          <p:cNvPr id="8327" name="Google Shape;8327;p125"/>
          <p:cNvGrpSpPr/>
          <p:nvPr/>
        </p:nvGrpSpPr>
        <p:grpSpPr>
          <a:xfrm>
            <a:off x="8710613" y="5734050"/>
            <a:ext cx="347662" cy="681038"/>
            <a:chOff x="7923189" y="2486664"/>
            <a:chExt cx="360377" cy="884585"/>
          </a:xfrm>
        </p:grpSpPr>
        <p:pic>
          <p:nvPicPr>
            <p:cNvPr id="8328" name="Google Shape;8328;p125"/>
            <p:cNvPicPr preferRelativeResize="0"/>
            <p:nvPr/>
          </p:nvPicPr>
          <p:blipFill rotWithShape="1">
            <a:blip r:embed="rId3">
              <a:alphaModFix/>
            </a:blip>
            <a:srcRect b="0" l="0" r="0" t="0"/>
            <a:stretch/>
          </p:blipFill>
          <p:spPr>
            <a:xfrm>
              <a:off x="8043998" y="2486664"/>
              <a:ext cx="239568" cy="536525"/>
            </a:xfrm>
            <a:prstGeom prst="rect">
              <a:avLst/>
            </a:prstGeom>
            <a:noFill/>
            <a:ln>
              <a:noFill/>
            </a:ln>
          </p:spPr>
        </p:pic>
        <p:grpSp>
          <p:nvGrpSpPr>
            <p:cNvPr id="8329" name="Google Shape;8329;p125"/>
            <p:cNvGrpSpPr/>
            <p:nvPr/>
          </p:nvGrpSpPr>
          <p:grpSpPr>
            <a:xfrm>
              <a:off x="7923189" y="2890236"/>
              <a:ext cx="227012" cy="481013"/>
              <a:chOff x="4140" y="429"/>
              <a:chExt cx="1425" cy="2396"/>
            </a:xfrm>
          </p:grpSpPr>
          <p:sp>
            <p:nvSpPr>
              <p:cNvPr id="8330" name="Google Shape;8330;p12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31" name="Google Shape;8331;p125"/>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32" name="Google Shape;8332;p12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33" name="Google Shape;8333;p12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34" name="Google Shape;8334;p125"/>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335" name="Google Shape;8335;p125"/>
              <p:cNvGrpSpPr/>
              <p:nvPr/>
            </p:nvGrpSpPr>
            <p:grpSpPr>
              <a:xfrm>
                <a:off x="4748" y="666"/>
                <a:ext cx="578" cy="150"/>
                <a:chOff x="613" y="2566"/>
                <a:chExt cx="721" cy="144"/>
              </a:xfrm>
            </p:grpSpPr>
            <p:sp>
              <p:nvSpPr>
                <p:cNvPr id="8336" name="Google Shape;8336;p125"/>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37" name="Google Shape;8337;p125"/>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338" name="Google Shape;8338;p125"/>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339" name="Google Shape;8339;p125"/>
              <p:cNvGrpSpPr/>
              <p:nvPr/>
            </p:nvGrpSpPr>
            <p:grpSpPr>
              <a:xfrm>
                <a:off x="4748" y="990"/>
                <a:ext cx="578" cy="134"/>
                <a:chOff x="615" y="2564"/>
                <a:chExt cx="721" cy="139"/>
              </a:xfrm>
            </p:grpSpPr>
            <p:sp>
              <p:nvSpPr>
                <p:cNvPr id="8340" name="Google Shape;8340;p125"/>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41" name="Google Shape;8341;p125"/>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342" name="Google Shape;8342;p125"/>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43" name="Google Shape;8343;p125"/>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344" name="Google Shape;8344;p125"/>
              <p:cNvGrpSpPr/>
              <p:nvPr/>
            </p:nvGrpSpPr>
            <p:grpSpPr>
              <a:xfrm>
                <a:off x="4738" y="1647"/>
                <a:ext cx="578" cy="135"/>
                <a:chOff x="618" y="2586"/>
                <a:chExt cx="720" cy="124"/>
              </a:xfrm>
            </p:grpSpPr>
            <p:sp>
              <p:nvSpPr>
                <p:cNvPr id="8345" name="Google Shape;8345;p125"/>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46" name="Google Shape;8346;p125"/>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347" name="Google Shape;8347;p12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grpSp>
            <p:nvGrpSpPr>
              <p:cNvPr id="8348" name="Google Shape;8348;p125"/>
              <p:cNvGrpSpPr/>
              <p:nvPr/>
            </p:nvGrpSpPr>
            <p:grpSpPr>
              <a:xfrm>
                <a:off x="4738" y="1330"/>
                <a:ext cx="588" cy="134"/>
                <a:chOff x="613" y="2571"/>
                <a:chExt cx="732" cy="134"/>
              </a:xfrm>
            </p:grpSpPr>
            <p:sp>
              <p:nvSpPr>
                <p:cNvPr id="8349" name="Google Shape;8349;p125"/>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50" name="Google Shape;8350;p125"/>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351" name="Google Shape;8351;p125"/>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52" name="Google Shape;8352;p12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53" name="Google Shape;8353;p12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54" name="Google Shape;8354;p125"/>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55" name="Google Shape;8355;p12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56" name="Google Shape;8356;p125"/>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57" name="Google Shape;8357;p125"/>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58" name="Google Shape;8358;p125"/>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59" name="Google Shape;8359;p125"/>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360" name="Google Shape;8360;p125"/>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61" name="Google Shape;8361;p125"/>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362" name="Google Shape;8362;p125"/>
          <p:cNvGrpSpPr/>
          <p:nvPr/>
        </p:nvGrpSpPr>
        <p:grpSpPr>
          <a:xfrm>
            <a:off x="1751013" y="3719513"/>
            <a:ext cx="982662" cy="1585912"/>
            <a:chOff x="226804" y="3719080"/>
            <a:chExt cx="982820" cy="1586234"/>
          </a:xfrm>
        </p:grpSpPr>
        <p:pic>
          <p:nvPicPr>
            <p:cNvPr id="8363" name="Google Shape;8363;p125"/>
            <p:cNvPicPr preferRelativeResize="0"/>
            <p:nvPr/>
          </p:nvPicPr>
          <p:blipFill rotWithShape="1">
            <a:blip r:embed="rId5">
              <a:alphaModFix/>
            </a:blip>
            <a:srcRect b="0" l="0" r="0" t="0"/>
            <a:stretch/>
          </p:blipFill>
          <p:spPr>
            <a:xfrm>
              <a:off x="683109" y="5014480"/>
              <a:ext cx="405029" cy="290834"/>
            </a:xfrm>
            <a:prstGeom prst="rect">
              <a:avLst/>
            </a:prstGeom>
            <a:noFill/>
            <a:ln>
              <a:noFill/>
            </a:ln>
          </p:spPr>
        </p:pic>
        <p:sp>
          <p:nvSpPr>
            <p:cNvPr id="8364" name="Google Shape;8364;p125"/>
            <p:cNvSpPr/>
            <p:nvPr/>
          </p:nvSpPr>
          <p:spPr>
            <a:xfrm flipH="1">
              <a:off x="226804" y="3719080"/>
              <a:ext cx="982820" cy="514019"/>
            </a:xfrm>
            <a:prstGeom prst="cloudCallout">
              <a:avLst>
                <a:gd fmla="val -7606" name="adj1"/>
                <a:gd fmla="val 147866" name="adj2"/>
              </a:avLst>
            </a:pr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madman.jpg" id="8365" name="Google Shape;8365;p125"/>
            <p:cNvPicPr preferRelativeResize="0"/>
            <p:nvPr/>
          </p:nvPicPr>
          <p:blipFill rotWithShape="1">
            <a:blip r:embed="rId6">
              <a:alphaModFix/>
            </a:blip>
            <a:srcRect b="0" l="0" r="0" t="0"/>
            <a:stretch/>
          </p:blipFill>
          <p:spPr>
            <a:xfrm>
              <a:off x="347767" y="3870258"/>
              <a:ext cx="767350" cy="211655"/>
            </a:xfrm>
            <a:prstGeom prst="rect">
              <a:avLst/>
            </a:prstGeom>
            <a:noFill/>
            <a:ln>
              <a:noFill/>
            </a:ln>
          </p:spPr>
        </p:pic>
      </p:grpSp>
      <p:sp>
        <p:nvSpPr>
          <p:cNvPr id="8366" name="Google Shape;8366;p125"/>
          <p:cNvSpPr txBox="1"/>
          <p:nvPr/>
        </p:nvSpPr>
        <p:spPr>
          <a:xfrm>
            <a:off x="1109771" y="1064063"/>
            <a:ext cx="9901388" cy="926574"/>
          </a:xfrm>
          <a:prstGeom prst="rect">
            <a:avLst/>
          </a:prstGeom>
          <a:noFill/>
          <a:ln>
            <a:noFill/>
          </a:ln>
        </p:spPr>
        <p:txBody>
          <a:bodyPr anchorCtr="0" anchor="t" bIns="45700" lIns="91425" spcFirstLastPara="1" rIns="91425" wrap="square" tIns="45700">
            <a:noAutofit/>
          </a:bodyPr>
          <a:lstStyle/>
          <a:p>
            <a:pPr indent="-287338" lvl="0" marL="287338"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Netflix: stores copies of content (e.g., MADMEN) at its (worldwide)  OpenConnect CDN  nodes </a:t>
            </a:r>
            <a:endParaRPr/>
          </a:p>
        </p:txBody>
      </p:sp>
      <p:grpSp>
        <p:nvGrpSpPr>
          <p:cNvPr id="8367" name="Google Shape;8367;p125"/>
          <p:cNvGrpSpPr/>
          <p:nvPr/>
        </p:nvGrpSpPr>
        <p:grpSpPr>
          <a:xfrm>
            <a:off x="1558926" y="5030789"/>
            <a:ext cx="1857375" cy="338137"/>
            <a:chOff x="5957397" y="-30236"/>
            <a:chExt cx="1857399" cy="338554"/>
          </a:xfrm>
        </p:grpSpPr>
        <p:sp>
          <p:nvSpPr>
            <p:cNvPr id="8368" name="Google Shape;8368;p125"/>
            <p:cNvSpPr/>
            <p:nvPr/>
          </p:nvSpPr>
          <p:spPr>
            <a:xfrm>
              <a:off x="5957398" y="0"/>
              <a:ext cx="1829556" cy="272128"/>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69" name="Google Shape;8369;p125"/>
            <p:cNvSpPr txBox="1"/>
            <p:nvPr/>
          </p:nvSpPr>
          <p:spPr>
            <a:xfrm>
              <a:off x="5957397" y="-30236"/>
              <a:ext cx="18573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where’s Madmen?</a:t>
              </a:r>
              <a:endParaRPr/>
            </a:p>
          </p:txBody>
        </p:sp>
      </p:grpSp>
      <p:grpSp>
        <p:nvGrpSpPr>
          <p:cNvPr id="8370" name="Google Shape;8370;p125"/>
          <p:cNvGrpSpPr/>
          <p:nvPr/>
        </p:nvGrpSpPr>
        <p:grpSpPr>
          <a:xfrm>
            <a:off x="8785226" y="4778375"/>
            <a:ext cx="1279525" cy="338138"/>
            <a:chOff x="5931471" y="-30236"/>
            <a:chExt cx="1279747" cy="338971"/>
          </a:xfrm>
        </p:grpSpPr>
        <p:sp>
          <p:nvSpPr>
            <p:cNvPr id="8371" name="Google Shape;8371;p125"/>
            <p:cNvSpPr/>
            <p:nvPr/>
          </p:nvSpPr>
          <p:spPr>
            <a:xfrm>
              <a:off x="5957398" y="13898"/>
              <a:ext cx="1225865" cy="25822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72" name="Google Shape;8372;p125"/>
            <p:cNvSpPr txBox="1"/>
            <p:nvPr/>
          </p:nvSpPr>
          <p:spPr>
            <a:xfrm>
              <a:off x="5931471" y="-30236"/>
              <a:ext cx="1279747" cy="3389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manifest file</a:t>
              </a:r>
              <a:endParaRPr/>
            </a:p>
          </p:txBody>
        </p:sp>
      </p:grpSp>
      <p:sp>
        <p:nvSpPr>
          <p:cNvPr id="8373" name="Google Shape;8373;p125"/>
          <p:cNvSpPr/>
          <p:nvPr/>
        </p:nvSpPr>
        <p:spPr>
          <a:xfrm>
            <a:off x="2571029" y="4229534"/>
            <a:ext cx="1008062" cy="881062"/>
          </a:xfrm>
          <a:custGeom>
            <a:rect b="b" l="l" r="r" t="t"/>
            <a:pathLst>
              <a:path extrusionOk="0" h="1108430" w="1284637">
                <a:moveTo>
                  <a:pt x="1122624" y="0"/>
                </a:moveTo>
                <a:lnTo>
                  <a:pt x="1284637" y="1108430"/>
                </a:lnTo>
                <a:lnTo>
                  <a:pt x="0" y="1107156"/>
                </a:lnTo>
              </a:path>
            </a:pathLst>
          </a:custGeom>
          <a:noFill/>
          <a:ln cap="flat" cmpd="sng" w="57150">
            <a:solidFill>
              <a:srgbClr val="FF0000"/>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74" name="Google Shape;8374;p125"/>
          <p:cNvSpPr/>
          <p:nvPr/>
        </p:nvSpPr>
        <p:spPr>
          <a:xfrm flipH="1" rot="10800000">
            <a:off x="2624139" y="5127626"/>
            <a:ext cx="2166937" cy="709613"/>
          </a:xfrm>
          <a:custGeom>
            <a:rect b="b" l="l" r="r" t="t"/>
            <a:pathLst>
              <a:path extrusionOk="0" h="980345" w="1898925">
                <a:moveTo>
                  <a:pt x="1179521" y="0"/>
                </a:moveTo>
                <a:lnTo>
                  <a:pt x="1898925" y="600997"/>
                </a:lnTo>
                <a:lnTo>
                  <a:pt x="1462589" y="682836"/>
                </a:lnTo>
                <a:cubicBezTo>
                  <a:pt x="1258197" y="730637"/>
                  <a:pt x="1110581" y="844165"/>
                  <a:pt x="849414" y="957692"/>
                </a:cubicBezTo>
                <a:lnTo>
                  <a:pt x="0" y="980345"/>
                </a:lnTo>
              </a:path>
            </a:pathLst>
          </a:cu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Calibri"/>
              <a:buNone/>
            </a:pPr>
            <a:r>
              <a:t/>
            </a:r>
            <a:endParaRPr b="0" i="0" sz="2000" u="none" cap="none" strike="noStrike">
              <a:solidFill>
                <a:srgbClr val="000000"/>
              </a:solidFill>
              <a:latin typeface="Arial"/>
              <a:ea typeface="Arial"/>
              <a:cs typeface="Arial"/>
              <a:sym typeface="Arial"/>
            </a:endParaRPr>
          </a:p>
        </p:txBody>
      </p:sp>
      <p:sp>
        <p:nvSpPr>
          <p:cNvPr id="8375" name="Google Shape;8375;p125"/>
          <p:cNvSpPr txBox="1"/>
          <p:nvPr/>
        </p:nvSpPr>
        <p:spPr>
          <a:xfrm>
            <a:off x="1168393" y="2402083"/>
            <a:ext cx="9901388" cy="458788"/>
          </a:xfrm>
          <a:prstGeom prst="rect">
            <a:avLst/>
          </a:prstGeom>
          <a:noFill/>
          <a:ln>
            <a:noFill/>
          </a:ln>
        </p:spPr>
        <p:txBody>
          <a:bodyPr anchorCtr="0" anchor="t" bIns="45700" lIns="91425" spcFirstLastPara="1" rIns="91425" wrap="square" tIns="45700">
            <a:noAutofit/>
          </a:bodyPr>
          <a:lstStyle/>
          <a:p>
            <a:pPr indent="-231775" lvl="1" marL="517525" marR="0" rtl="0" algn="l">
              <a:lnSpc>
                <a:spcPct val="85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using manifest, client retrieves content at highest supportable rate</a:t>
            </a:r>
            <a:endParaRPr/>
          </a:p>
          <a:p>
            <a:pPr indent="0" lvl="1" marL="457200" marR="0" rtl="0" algn="l">
              <a:lnSpc>
                <a:spcPct val="85000"/>
              </a:lnSpc>
              <a:spcBef>
                <a:spcPts val="480"/>
              </a:spcBef>
              <a:spcAft>
                <a:spcPts val="0"/>
              </a:spcAft>
              <a:buClr>
                <a:srgbClr val="000099"/>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sp>
        <p:nvSpPr>
          <p:cNvPr id="8376" name="Google Shape;8376;p125"/>
          <p:cNvSpPr txBox="1"/>
          <p:nvPr/>
        </p:nvSpPr>
        <p:spPr>
          <a:xfrm>
            <a:off x="1170413" y="2819021"/>
            <a:ext cx="9113837" cy="503237"/>
          </a:xfrm>
          <a:prstGeom prst="rect">
            <a:avLst/>
          </a:prstGeom>
          <a:noFill/>
          <a:ln>
            <a:noFill/>
          </a:ln>
        </p:spPr>
        <p:txBody>
          <a:bodyPr anchorCtr="0" anchor="t" bIns="45700" lIns="91425" spcFirstLastPara="1" rIns="91425" wrap="square" tIns="45700">
            <a:noAutofit/>
          </a:bodyPr>
          <a:lstStyle/>
          <a:p>
            <a:pPr indent="-217487" lvl="1" marL="517525" marR="0" rtl="0" algn="l">
              <a:lnSpc>
                <a:spcPct val="85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may choose different rate or copy if network path congested</a:t>
            </a:r>
            <a:endParaRPr/>
          </a:p>
          <a:p>
            <a:pPr indent="0" lvl="1" marL="457200" marR="0" rtl="0" algn="l">
              <a:lnSpc>
                <a:spcPct val="85000"/>
              </a:lnSpc>
              <a:spcBef>
                <a:spcPts val="480"/>
              </a:spcBef>
              <a:spcAft>
                <a:spcPts val="0"/>
              </a:spcAft>
              <a:buClr>
                <a:srgbClr val="000099"/>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sp>
        <p:nvSpPr>
          <p:cNvPr id="8377" name="Google Shape;8377;p12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6"/>
                                        </p:tgtEl>
                                        <p:attrNameLst>
                                          <p:attrName>style.visibility</p:attrName>
                                        </p:attrNameLst>
                                      </p:cBhvr>
                                      <p:to>
                                        <p:strVal val="visible"/>
                                      </p:to>
                                    </p:set>
                                  </p:childTnLst>
                                </p:cTn>
                              </p:par>
                              <p:par>
                                <p:cTn fill="hold" nodeType="withEffect" presetClass="entr" presetID="1" presetSubtype="0">
                                  <p:stCondLst>
                                    <p:cond delay="250"/>
                                  </p:stCondLst>
                                  <p:childTnLst>
                                    <p:set>
                                      <p:cBhvr>
                                        <p:cTn dur="1" fill="hold">
                                          <p:stCondLst>
                                            <p:cond delay="0"/>
                                          </p:stCondLst>
                                        </p:cTn>
                                        <p:tgtEl>
                                          <p:spTgt spid="808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250"/>
                                  </p:stCondLst>
                                  <p:childTnLst>
                                    <p:set>
                                      <p:cBhvr>
                                        <p:cTn dur="1" fill="hold">
                                          <p:stCondLst>
                                            <p:cond delay="0"/>
                                          </p:stCondLst>
                                        </p:cTn>
                                        <p:tgtEl>
                                          <p:spTgt spid="7709"/>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250"/>
                                  </p:stCondLst>
                                  <p:childTnLst>
                                    <p:set>
                                      <p:cBhvr>
                                        <p:cTn dur="1" fill="hold">
                                          <p:stCondLst>
                                            <p:cond delay="0"/>
                                          </p:stCondLst>
                                        </p:cTn>
                                        <p:tgtEl>
                                          <p:spTgt spid="8191"/>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250"/>
                                  </p:stCondLst>
                                  <p:childTnLst>
                                    <p:set>
                                      <p:cBhvr>
                                        <p:cTn dur="1" fill="hold">
                                          <p:stCondLst>
                                            <p:cond delay="0"/>
                                          </p:stCondLst>
                                        </p:cTn>
                                        <p:tgtEl>
                                          <p:spTgt spid="8051"/>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250"/>
                                  </p:stCondLst>
                                  <p:childTnLst>
                                    <p:set>
                                      <p:cBhvr>
                                        <p:cTn dur="1" fill="hold">
                                          <p:stCondLst>
                                            <p:cond delay="0"/>
                                          </p:stCondLst>
                                        </p:cTn>
                                        <p:tgtEl>
                                          <p:spTgt spid="8121"/>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250"/>
                                  </p:stCondLst>
                                  <p:childTnLst>
                                    <p:set>
                                      <p:cBhvr>
                                        <p:cTn dur="1" fill="hold">
                                          <p:stCondLst>
                                            <p:cond delay="0"/>
                                          </p:stCondLst>
                                        </p:cTn>
                                        <p:tgtEl>
                                          <p:spTgt spid="8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2"/>
                                        </p:tgtEl>
                                        <p:attrNameLst>
                                          <p:attrName>style.visibility</p:attrName>
                                        </p:attrNameLst>
                                      </p:cBhvr>
                                      <p:to>
                                        <p:strVal val="visible"/>
                                      </p:to>
                                    </p:set>
                                    <p:animEffect filter="fade" transition="in">
                                      <p:cBhvr>
                                        <p:cTn dur="500"/>
                                        <p:tgtEl>
                                          <p:spTgt spid="8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9">
                                            <p:txEl>
                                              <p:pRg end="0" st="0"/>
                                            </p:txEl>
                                          </p:spTgt>
                                        </p:tgtEl>
                                        <p:attrNameLst>
                                          <p:attrName>style.visibility</p:attrName>
                                        </p:attrNameLst>
                                      </p:cBhvr>
                                      <p:to>
                                        <p:strVal val="visible"/>
                                      </p:to>
                                    </p:set>
                                    <p:animEffect filter="fade" transition="in">
                                      <p:cBhvr>
                                        <p:cTn dur="500"/>
                                        <p:tgtEl>
                                          <p:spTgt spid="80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7"/>
                                        </p:tgtEl>
                                        <p:attrNameLst>
                                          <p:attrName>style.visibility</p:attrName>
                                        </p:attrNameLst>
                                      </p:cBhvr>
                                      <p:to>
                                        <p:strVal val="visible"/>
                                      </p:to>
                                    </p:set>
                                    <p:animEffect filter="fade" transition="in">
                                      <p:cBhvr>
                                        <p:cTn dur="500"/>
                                        <p:tgtEl>
                                          <p:spTgt spid="8367"/>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8367"/>
                                        </p:tgtEl>
                                      </p:cBhvr>
                                    </p:animEffect>
                                    <p:set>
                                      <p:cBhvr>
                                        <p:cTn dur="1" fill="hold">
                                          <p:stCondLst>
                                            <p:cond delay="500"/>
                                          </p:stCondLst>
                                        </p:cTn>
                                        <p:tgtEl>
                                          <p:spTgt spid="836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370"/>
                                        </p:tgtEl>
                                        <p:attrNameLst>
                                          <p:attrName>style.visibility</p:attrName>
                                        </p:attrNameLst>
                                      </p:cBhvr>
                                      <p:to>
                                        <p:strVal val="visible"/>
                                      </p:to>
                                    </p:set>
                                    <p:animEffect filter="fade" transition="in">
                                      <p:cBhvr>
                                        <p:cTn dur="500"/>
                                        <p:tgtEl>
                                          <p:spTgt spid="8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5"/>
                                        </p:tgtEl>
                                        <p:attrNameLst>
                                          <p:attrName>style.visibility</p:attrName>
                                        </p:attrNameLst>
                                      </p:cBhvr>
                                      <p:to>
                                        <p:strVal val="visible"/>
                                      </p:to>
                                    </p:set>
                                    <p:animEffect filter="fade" transition="in">
                                      <p:cBhvr>
                                        <p:cTn dur="500"/>
                                        <p:tgtEl>
                                          <p:spTgt spid="8375"/>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8370"/>
                                        </p:tgtEl>
                                      </p:cBhvr>
                                    </p:animEffect>
                                    <p:set>
                                      <p:cBhvr>
                                        <p:cTn dur="1" fill="hold">
                                          <p:stCondLst>
                                            <p:cond delay="500"/>
                                          </p:stCondLst>
                                        </p:cTn>
                                        <p:tgtEl>
                                          <p:spTgt spid="837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373"/>
                                        </p:tgtEl>
                                        <p:attrNameLst>
                                          <p:attrName>style.visibility</p:attrName>
                                        </p:attrNameLst>
                                      </p:cBhvr>
                                      <p:to>
                                        <p:strVal val="visible"/>
                                      </p:to>
                                    </p:set>
                                    <p:animEffect filter="fade" transition="in">
                                      <p:cBhvr>
                                        <p:cTn dur="500"/>
                                        <p:tgtEl>
                                          <p:spTgt spid="8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6"/>
                                        </p:tgtEl>
                                        <p:attrNameLst>
                                          <p:attrName>style.visibility</p:attrName>
                                        </p:attrNameLst>
                                      </p:cBhvr>
                                      <p:to>
                                        <p:strVal val="visible"/>
                                      </p:to>
                                    </p:set>
                                    <p:animEffect filter="fade" transition="in">
                                      <p:cBhvr>
                                        <p:cTn dur="500"/>
                                        <p:tgtEl>
                                          <p:spTgt spid="8376"/>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8373"/>
                                        </p:tgtEl>
                                      </p:cBhvr>
                                    </p:animEffect>
                                    <p:set>
                                      <p:cBhvr>
                                        <p:cTn dur="1" fill="hold">
                                          <p:stCondLst>
                                            <p:cond delay="500"/>
                                          </p:stCondLst>
                                        </p:cTn>
                                        <p:tgtEl>
                                          <p:spTgt spid="837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374"/>
                                        </p:tgtEl>
                                        <p:attrNameLst>
                                          <p:attrName>style.visibility</p:attrName>
                                        </p:attrNameLst>
                                      </p:cBhvr>
                                      <p:to>
                                        <p:strVal val="visible"/>
                                      </p:to>
                                    </p:set>
                                    <p:animEffect filter="fade" transition="in">
                                      <p:cBhvr>
                                        <p:cTn dur="500"/>
                                        <p:tgtEl>
                                          <p:spTgt spid="8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2" name="Shape 8382"/>
        <p:cNvGrpSpPr/>
        <p:nvPr/>
      </p:nvGrpSpPr>
      <p:grpSpPr>
        <a:xfrm>
          <a:off x="0" y="0"/>
          <a:ext cx="0" cy="0"/>
          <a:chOff x="0" y="0"/>
          <a:chExt cx="0" cy="0"/>
        </a:xfrm>
      </p:grpSpPr>
      <p:grpSp>
        <p:nvGrpSpPr>
          <p:cNvPr id="8383" name="Google Shape;8383;p126"/>
          <p:cNvGrpSpPr/>
          <p:nvPr/>
        </p:nvGrpSpPr>
        <p:grpSpPr>
          <a:xfrm>
            <a:off x="2595259" y="3755808"/>
            <a:ext cx="7093255" cy="2812587"/>
            <a:chOff x="340191" y="1406490"/>
            <a:chExt cx="8496779" cy="5349995"/>
          </a:xfrm>
        </p:grpSpPr>
        <p:sp>
          <p:nvSpPr>
            <p:cNvPr id="8384" name="Google Shape;8384;p126"/>
            <p:cNvSpPr/>
            <p:nvPr/>
          </p:nvSpPr>
          <p:spPr>
            <a:xfrm>
              <a:off x="1825540" y="2241379"/>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85" name="Google Shape;8385;p126"/>
            <p:cNvSpPr/>
            <p:nvPr/>
          </p:nvSpPr>
          <p:spPr>
            <a:xfrm>
              <a:off x="669684" y="3041418"/>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86" name="Google Shape;8386;p126"/>
            <p:cNvSpPr/>
            <p:nvPr/>
          </p:nvSpPr>
          <p:spPr>
            <a:xfrm>
              <a:off x="6334646" y="2495359"/>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87" name="Google Shape;8387;p126"/>
            <p:cNvSpPr/>
            <p:nvPr/>
          </p:nvSpPr>
          <p:spPr>
            <a:xfrm>
              <a:off x="1241261" y="5352637"/>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88" name="Google Shape;8388;p126"/>
            <p:cNvSpPr/>
            <p:nvPr/>
          </p:nvSpPr>
          <p:spPr>
            <a:xfrm>
              <a:off x="822105" y="4730385"/>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89" name="Google Shape;8389;p126"/>
            <p:cNvSpPr/>
            <p:nvPr/>
          </p:nvSpPr>
          <p:spPr>
            <a:xfrm>
              <a:off x="593474" y="4070036"/>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0" name="Google Shape;8390;p126"/>
            <p:cNvSpPr/>
            <p:nvPr/>
          </p:nvSpPr>
          <p:spPr>
            <a:xfrm>
              <a:off x="7084047" y="2927126"/>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1" name="Google Shape;8391;p126"/>
            <p:cNvSpPr/>
            <p:nvPr/>
          </p:nvSpPr>
          <p:spPr>
            <a:xfrm>
              <a:off x="3425955" y="2000097"/>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2" name="Google Shape;8392;p126"/>
            <p:cNvSpPr/>
            <p:nvPr/>
          </p:nvSpPr>
          <p:spPr>
            <a:xfrm>
              <a:off x="1050735" y="2647748"/>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3" name="Google Shape;8393;p126"/>
            <p:cNvSpPr/>
            <p:nvPr/>
          </p:nvSpPr>
          <p:spPr>
            <a:xfrm>
              <a:off x="4340478" y="1974699"/>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4" name="Google Shape;8394;p126"/>
            <p:cNvSpPr/>
            <p:nvPr/>
          </p:nvSpPr>
          <p:spPr>
            <a:xfrm>
              <a:off x="7401589" y="5606617"/>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5" name="Google Shape;8395;p126"/>
            <p:cNvSpPr/>
            <p:nvPr/>
          </p:nvSpPr>
          <p:spPr>
            <a:xfrm>
              <a:off x="8239902" y="4958969"/>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6" name="Google Shape;8396;p126"/>
            <p:cNvSpPr/>
            <p:nvPr/>
          </p:nvSpPr>
          <p:spPr>
            <a:xfrm>
              <a:off x="8011271" y="4044638"/>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7" name="Google Shape;8397;p126"/>
            <p:cNvSpPr/>
            <p:nvPr/>
          </p:nvSpPr>
          <p:spPr>
            <a:xfrm>
              <a:off x="5166088" y="5847899"/>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8" name="Google Shape;8398;p126"/>
            <p:cNvSpPr/>
            <p:nvPr/>
          </p:nvSpPr>
          <p:spPr>
            <a:xfrm>
              <a:off x="4251565" y="5987587"/>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99" name="Google Shape;8399;p126"/>
            <p:cNvSpPr/>
            <p:nvPr/>
          </p:nvSpPr>
          <p:spPr>
            <a:xfrm>
              <a:off x="3032203" y="5835199"/>
              <a:ext cx="597068" cy="41822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00" name="Google Shape;8400;p126"/>
            <p:cNvSpPr txBox="1"/>
            <p:nvPr/>
          </p:nvSpPr>
          <p:spPr>
            <a:xfrm rot="307360">
              <a:off x="5241476" y="1433580"/>
              <a:ext cx="651327" cy="995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8401" name="Google Shape;8401;p126"/>
            <p:cNvSpPr txBox="1"/>
            <p:nvPr/>
          </p:nvSpPr>
          <p:spPr>
            <a:xfrm rot="2829263">
              <a:off x="7390643" y="3033432"/>
              <a:ext cx="1034279" cy="6267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8402" name="Google Shape;8402;p126"/>
            <p:cNvSpPr txBox="1"/>
            <p:nvPr/>
          </p:nvSpPr>
          <p:spPr>
            <a:xfrm rot="9845918">
              <a:off x="6341242" y="5649517"/>
              <a:ext cx="651327" cy="995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8403" name="Google Shape;8403;p126"/>
            <p:cNvSpPr txBox="1"/>
            <p:nvPr/>
          </p:nvSpPr>
          <p:spPr>
            <a:xfrm rot="-9948738">
              <a:off x="2063761" y="5696594"/>
              <a:ext cx="651327" cy="995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8404" name="Google Shape;8404;p126"/>
            <p:cNvSpPr txBox="1"/>
            <p:nvPr/>
          </p:nvSpPr>
          <p:spPr>
            <a:xfrm rot="-4992697">
              <a:off x="195356" y="3660805"/>
              <a:ext cx="1034279" cy="6267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sp>
          <p:nvSpPr>
            <p:cNvPr id="8405" name="Google Shape;8405;p126"/>
            <p:cNvSpPr txBox="1"/>
            <p:nvPr/>
          </p:nvSpPr>
          <p:spPr>
            <a:xfrm rot="-520651">
              <a:off x="2482310" y="1498432"/>
              <a:ext cx="651327" cy="995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800" u="none" cap="none" strike="noStrike">
                  <a:solidFill>
                    <a:srgbClr val="0000FF"/>
                  </a:solidFill>
                  <a:latin typeface="Arial"/>
                  <a:ea typeface="Arial"/>
                  <a:cs typeface="Arial"/>
                  <a:sym typeface="Arial"/>
                </a:rPr>
                <a:t>…</a:t>
              </a:r>
              <a:endParaRPr/>
            </a:p>
          </p:txBody>
        </p:sp>
        <p:grpSp>
          <p:nvGrpSpPr>
            <p:cNvPr id="8406" name="Google Shape;8406;p126"/>
            <p:cNvGrpSpPr/>
            <p:nvPr/>
          </p:nvGrpSpPr>
          <p:grpSpPr>
            <a:xfrm>
              <a:off x="4546600" y="3746496"/>
              <a:ext cx="3225799" cy="1117598"/>
              <a:chOff x="7848600" y="2044700"/>
              <a:chExt cx="3200399" cy="1371600"/>
            </a:xfrm>
          </p:grpSpPr>
          <p:sp>
            <p:nvSpPr>
              <p:cNvPr id="8407" name="Google Shape;8407;p126"/>
              <p:cNvSpPr/>
              <p:nvPr/>
            </p:nvSpPr>
            <p:spPr>
              <a:xfrm>
                <a:off x="7848600" y="2044700"/>
                <a:ext cx="3200399" cy="1371600"/>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408" name="Google Shape;8408;p126"/>
              <p:cNvGrpSpPr/>
              <p:nvPr/>
            </p:nvGrpSpPr>
            <p:grpSpPr>
              <a:xfrm>
                <a:off x="8526482" y="2160804"/>
                <a:ext cx="532759" cy="184809"/>
                <a:chOff x="2356" y="1300"/>
                <a:chExt cx="555" cy="194"/>
              </a:xfrm>
            </p:grpSpPr>
            <p:sp>
              <p:nvSpPr>
                <p:cNvPr id="8409" name="Google Shape;8409;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10" name="Google Shape;8410;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11" name="Google Shape;8411;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412" name="Google Shape;8412;p126"/>
                <p:cNvGrpSpPr/>
                <p:nvPr/>
              </p:nvGrpSpPr>
              <p:grpSpPr>
                <a:xfrm>
                  <a:off x="2468" y="1332"/>
                  <a:ext cx="310" cy="60"/>
                  <a:chOff x="2468" y="1332"/>
                  <a:chExt cx="310" cy="60"/>
                </a:xfrm>
              </p:grpSpPr>
              <p:sp>
                <p:nvSpPr>
                  <p:cNvPr id="8413" name="Google Shape;8413;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14" name="Google Shape;8414;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415" name="Google Shape;8415;p126"/>
                <p:cNvCxnSpPr/>
                <p:nvPr/>
              </p:nvCxnSpPr>
              <p:spPr>
                <a:xfrm>
                  <a:off x="2357" y="1362"/>
                  <a:ext cx="0" cy="82"/>
                </a:xfrm>
                <a:prstGeom prst="straightConnector1">
                  <a:avLst/>
                </a:prstGeom>
                <a:noFill/>
                <a:ln cap="flat" cmpd="sng" w="9525">
                  <a:solidFill>
                    <a:schemeClr val="dk1"/>
                  </a:solidFill>
                  <a:prstDash val="solid"/>
                  <a:round/>
                  <a:headEnd len="med" w="med" type="none"/>
                  <a:tailEnd len="med" w="med" type="none"/>
                </a:ln>
              </p:spPr>
            </p:cxnSp>
            <p:cxnSp>
              <p:nvCxnSpPr>
                <p:cNvPr id="8416" name="Google Shape;8416;p126"/>
                <p:cNvCxnSpPr/>
                <p:nvPr/>
              </p:nvCxnSpPr>
              <p:spPr>
                <a:xfrm>
                  <a:off x="2908" y="1364"/>
                  <a:ext cx="0" cy="82"/>
                </a:xfrm>
                <a:prstGeom prst="straightConnector1">
                  <a:avLst/>
                </a:prstGeom>
                <a:noFill/>
                <a:ln cap="flat" cmpd="sng" w="9525">
                  <a:solidFill>
                    <a:schemeClr val="dk1"/>
                  </a:solidFill>
                  <a:prstDash val="solid"/>
                  <a:round/>
                  <a:headEnd len="med" w="med" type="none"/>
                  <a:tailEnd len="med" w="med" type="none"/>
                </a:ln>
              </p:spPr>
            </p:cxnSp>
          </p:grpSp>
          <p:cxnSp>
            <p:nvCxnSpPr>
              <p:cNvPr id="8417" name="Google Shape;8417;p126"/>
              <p:cNvCxnSpPr>
                <a:stCxn id="8416" idx="0"/>
              </p:cNvCxnSpPr>
              <p:nvPr/>
            </p:nvCxnSpPr>
            <p:spPr>
              <a:xfrm>
                <a:off x="9055401" y="2220819"/>
                <a:ext cx="975300" cy="136500"/>
              </a:xfrm>
              <a:prstGeom prst="straightConnector1">
                <a:avLst/>
              </a:prstGeom>
              <a:noFill/>
              <a:ln cap="flat" cmpd="sng" w="9525">
                <a:solidFill>
                  <a:schemeClr val="dk1"/>
                </a:solidFill>
                <a:prstDash val="solid"/>
                <a:round/>
                <a:headEnd len="med" w="med" type="none"/>
                <a:tailEnd len="med" w="med" type="none"/>
              </a:ln>
            </p:spPr>
          </p:cxnSp>
          <p:cxnSp>
            <p:nvCxnSpPr>
              <p:cNvPr id="8418" name="Google Shape;8418;p126"/>
              <p:cNvCxnSpPr/>
              <p:nvPr/>
            </p:nvCxnSpPr>
            <p:spPr>
              <a:xfrm>
                <a:off x="9522191" y="2583188"/>
                <a:ext cx="120745" cy="83392"/>
              </a:xfrm>
              <a:prstGeom prst="straightConnector1">
                <a:avLst/>
              </a:prstGeom>
              <a:noFill/>
              <a:ln cap="flat" cmpd="sng" w="9525">
                <a:solidFill>
                  <a:schemeClr val="dk1"/>
                </a:solidFill>
                <a:prstDash val="solid"/>
                <a:round/>
                <a:headEnd len="med" w="med" type="none"/>
                <a:tailEnd len="med" w="med" type="none"/>
              </a:ln>
            </p:spPr>
          </p:cxnSp>
          <p:cxnSp>
            <p:nvCxnSpPr>
              <p:cNvPr id="8419" name="Google Shape;8419;p126"/>
              <p:cNvCxnSpPr/>
              <p:nvPr/>
            </p:nvCxnSpPr>
            <p:spPr>
              <a:xfrm flipH="1" rot="10800000">
                <a:off x="9323081" y="2786992"/>
                <a:ext cx="243358" cy="45624"/>
              </a:xfrm>
              <a:prstGeom prst="straightConnector1">
                <a:avLst/>
              </a:prstGeom>
              <a:noFill/>
              <a:ln cap="flat" cmpd="sng" w="9525">
                <a:solidFill>
                  <a:schemeClr val="dk1"/>
                </a:solidFill>
                <a:prstDash val="solid"/>
                <a:round/>
                <a:headEnd len="med" w="med" type="none"/>
                <a:tailEnd len="med" w="med" type="none"/>
              </a:ln>
            </p:spPr>
          </p:cxnSp>
          <p:cxnSp>
            <p:nvCxnSpPr>
              <p:cNvPr id="8420" name="Google Shape;8420;p126"/>
              <p:cNvCxnSpPr/>
              <p:nvPr/>
            </p:nvCxnSpPr>
            <p:spPr>
              <a:xfrm flipH="1" rot="10800000">
                <a:off x="9028147" y="2611644"/>
                <a:ext cx="192778" cy="109584"/>
              </a:xfrm>
              <a:prstGeom prst="straightConnector1">
                <a:avLst/>
              </a:prstGeom>
              <a:noFill/>
              <a:ln cap="flat" cmpd="sng" w="9525">
                <a:solidFill>
                  <a:schemeClr val="dk1"/>
                </a:solidFill>
                <a:prstDash val="solid"/>
                <a:round/>
                <a:headEnd len="med" w="med" type="none"/>
                <a:tailEnd len="med" w="med" type="none"/>
              </a:ln>
            </p:spPr>
          </p:cxnSp>
          <p:cxnSp>
            <p:nvCxnSpPr>
              <p:cNvPr id="8421" name="Google Shape;8421;p126"/>
              <p:cNvCxnSpPr/>
              <p:nvPr/>
            </p:nvCxnSpPr>
            <p:spPr>
              <a:xfrm flipH="1" rot="10800000">
                <a:off x="8729859" y="2909476"/>
                <a:ext cx="192778" cy="109584"/>
              </a:xfrm>
              <a:prstGeom prst="straightConnector1">
                <a:avLst/>
              </a:prstGeom>
              <a:noFill/>
              <a:ln cap="flat" cmpd="sng" w="9525">
                <a:solidFill>
                  <a:schemeClr val="dk1"/>
                </a:solidFill>
                <a:prstDash val="solid"/>
                <a:round/>
                <a:headEnd len="med" w="med" type="none"/>
                <a:tailEnd len="med" w="med" type="none"/>
              </a:ln>
            </p:spPr>
          </p:cxnSp>
          <p:cxnSp>
            <p:nvCxnSpPr>
              <p:cNvPr id="8422" name="Google Shape;8422;p126"/>
              <p:cNvCxnSpPr/>
              <p:nvPr/>
            </p:nvCxnSpPr>
            <p:spPr>
              <a:xfrm flipH="1" rot="10800000">
                <a:off x="9537887" y="2836224"/>
                <a:ext cx="252969" cy="252942"/>
              </a:xfrm>
              <a:prstGeom prst="straightConnector1">
                <a:avLst/>
              </a:prstGeom>
              <a:noFill/>
              <a:ln cap="flat" cmpd="sng" w="9525">
                <a:solidFill>
                  <a:schemeClr val="dk1"/>
                </a:solidFill>
                <a:prstDash val="solid"/>
                <a:round/>
                <a:headEnd len="med" w="med" type="none"/>
                <a:tailEnd len="med" w="med" type="none"/>
              </a:ln>
            </p:spPr>
          </p:cxnSp>
          <p:cxnSp>
            <p:nvCxnSpPr>
              <p:cNvPr id="8423" name="Google Shape;8423;p126"/>
              <p:cNvCxnSpPr/>
              <p:nvPr/>
            </p:nvCxnSpPr>
            <p:spPr>
              <a:xfrm rot="10800000">
                <a:off x="10029359" y="2822067"/>
                <a:ext cx="354959" cy="124390"/>
              </a:xfrm>
              <a:prstGeom prst="straightConnector1">
                <a:avLst/>
              </a:prstGeom>
              <a:noFill/>
              <a:ln cap="flat" cmpd="sng" w="9525">
                <a:solidFill>
                  <a:schemeClr val="dk1"/>
                </a:solidFill>
                <a:prstDash val="solid"/>
                <a:round/>
                <a:headEnd len="med" w="med" type="none"/>
                <a:tailEnd len="med" w="med" type="none"/>
              </a:ln>
            </p:spPr>
          </p:cxnSp>
          <p:cxnSp>
            <p:nvCxnSpPr>
              <p:cNvPr id="8424" name="Google Shape;8424;p126"/>
              <p:cNvCxnSpPr/>
              <p:nvPr/>
            </p:nvCxnSpPr>
            <p:spPr>
              <a:xfrm flipH="1" rot="10800000">
                <a:off x="10015190" y="2475242"/>
                <a:ext cx="283363" cy="195664"/>
              </a:xfrm>
              <a:prstGeom prst="straightConnector1">
                <a:avLst/>
              </a:prstGeom>
              <a:noFill/>
              <a:ln cap="flat" cmpd="sng" w="9525">
                <a:solidFill>
                  <a:schemeClr val="dk1"/>
                </a:solidFill>
                <a:prstDash val="solid"/>
                <a:round/>
                <a:headEnd len="med" w="med" type="none"/>
                <a:tailEnd len="med" w="med" type="none"/>
              </a:ln>
            </p:spPr>
          </p:cxnSp>
          <p:cxnSp>
            <p:nvCxnSpPr>
              <p:cNvPr id="8425" name="Google Shape;8425;p126"/>
              <p:cNvCxnSpPr>
                <a:endCxn id="8409" idx="4"/>
              </p:cNvCxnSpPr>
              <p:nvPr/>
            </p:nvCxnSpPr>
            <p:spPr>
              <a:xfrm rot="10800000">
                <a:off x="8791902" y="2345613"/>
                <a:ext cx="411000" cy="87300"/>
              </a:xfrm>
              <a:prstGeom prst="straightConnector1">
                <a:avLst/>
              </a:prstGeom>
              <a:noFill/>
              <a:ln cap="flat" cmpd="sng" w="9525">
                <a:solidFill>
                  <a:schemeClr val="dk1"/>
                </a:solidFill>
                <a:prstDash val="solid"/>
                <a:round/>
                <a:headEnd len="med" w="med" type="none"/>
                <a:tailEnd len="med" w="med" type="none"/>
              </a:ln>
            </p:spPr>
          </p:cxnSp>
          <p:grpSp>
            <p:nvGrpSpPr>
              <p:cNvPr id="8426" name="Google Shape;8426;p126"/>
              <p:cNvGrpSpPr/>
              <p:nvPr/>
            </p:nvGrpSpPr>
            <p:grpSpPr>
              <a:xfrm>
                <a:off x="9555206" y="2650627"/>
                <a:ext cx="532759" cy="184809"/>
                <a:chOff x="2356" y="1300"/>
                <a:chExt cx="555" cy="194"/>
              </a:xfrm>
            </p:grpSpPr>
            <p:sp>
              <p:nvSpPr>
                <p:cNvPr id="8427" name="Google Shape;8427;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28" name="Google Shape;8428;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29" name="Google Shape;8429;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430" name="Google Shape;8430;p126"/>
                <p:cNvGrpSpPr/>
                <p:nvPr/>
              </p:nvGrpSpPr>
              <p:grpSpPr>
                <a:xfrm>
                  <a:off x="2468" y="1332"/>
                  <a:ext cx="310" cy="60"/>
                  <a:chOff x="2468" y="1332"/>
                  <a:chExt cx="310" cy="60"/>
                </a:xfrm>
              </p:grpSpPr>
              <p:sp>
                <p:nvSpPr>
                  <p:cNvPr id="8431" name="Google Shape;8431;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32" name="Google Shape;8432;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433" name="Google Shape;8433;p126"/>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434" name="Google Shape;8434;p126"/>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435" name="Google Shape;8435;p126"/>
              <p:cNvGrpSpPr/>
              <p:nvPr/>
            </p:nvGrpSpPr>
            <p:grpSpPr>
              <a:xfrm>
                <a:off x="8772607" y="2725609"/>
                <a:ext cx="532759" cy="184809"/>
                <a:chOff x="2356" y="1300"/>
                <a:chExt cx="555" cy="194"/>
              </a:xfrm>
            </p:grpSpPr>
            <p:sp>
              <p:nvSpPr>
                <p:cNvPr id="8436" name="Google Shape;8436;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37" name="Google Shape;8437;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38" name="Google Shape;8438;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439" name="Google Shape;8439;p126"/>
                <p:cNvGrpSpPr/>
                <p:nvPr/>
              </p:nvGrpSpPr>
              <p:grpSpPr>
                <a:xfrm>
                  <a:off x="2468" y="1332"/>
                  <a:ext cx="310" cy="60"/>
                  <a:chOff x="2468" y="1332"/>
                  <a:chExt cx="310" cy="60"/>
                </a:xfrm>
              </p:grpSpPr>
              <p:sp>
                <p:nvSpPr>
                  <p:cNvPr id="8440" name="Google Shape;8440;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41" name="Google Shape;8441;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442" name="Google Shape;8442;p126"/>
                <p:cNvCxnSpPr/>
                <p:nvPr/>
              </p:nvCxnSpPr>
              <p:spPr>
                <a:xfrm>
                  <a:off x="2358" y="1356"/>
                  <a:ext cx="0" cy="88"/>
                </a:xfrm>
                <a:prstGeom prst="straightConnector1">
                  <a:avLst/>
                </a:prstGeom>
                <a:noFill/>
                <a:ln cap="flat" cmpd="sng" w="9525">
                  <a:solidFill>
                    <a:schemeClr val="dk1"/>
                  </a:solidFill>
                  <a:prstDash val="solid"/>
                  <a:round/>
                  <a:headEnd len="med" w="med" type="none"/>
                  <a:tailEnd len="med" w="med" type="none"/>
                </a:ln>
              </p:spPr>
            </p:cxnSp>
            <p:cxnSp>
              <p:nvCxnSpPr>
                <p:cNvPr id="8443" name="Google Shape;8443;p126"/>
                <p:cNvCxnSpPr/>
                <p:nvPr/>
              </p:nvCxnSpPr>
              <p:spPr>
                <a:xfrm>
                  <a:off x="2908" y="1358"/>
                  <a:ext cx="0" cy="86"/>
                </a:xfrm>
                <a:prstGeom prst="straightConnector1">
                  <a:avLst/>
                </a:prstGeom>
                <a:noFill/>
                <a:ln cap="flat" cmpd="sng" w="9525">
                  <a:solidFill>
                    <a:schemeClr val="dk1"/>
                  </a:solidFill>
                  <a:prstDash val="solid"/>
                  <a:round/>
                  <a:headEnd len="med" w="med" type="none"/>
                  <a:tailEnd len="med" w="med" type="none"/>
                </a:ln>
              </p:spPr>
            </p:cxnSp>
          </p:grpSp>
          <p:grpSp>
            <p:nvGrpSpPr>
              <p:cNvPr id="8444" name="Google Shape;8444;p126"/>
              <p:cNvGrpSpPr/>
              <p:nvPr/>
            </p:nvGrpSpPr>
            <p:grpSpPr>
              <a:xfrm>
                <a:off x="9060908" y="2428111"/>
                <a:ext cx="532759" cy="184809"/>
                <a:chOff x="2356" y="1300"/>
                <a:chExt cx="555" cy="194"/>
              </a:xfrm>
            </p:grpSpPr>
            <p:sp>
              <p:nvSpPr>
                <p:cNvPr id="8445" name="Google Shape;8445;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46" name="Google Shape;8446;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47" name="Google Shape;8447;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448" name="Google Shape;8448;p126"/>
                <p:cNvGrpSpPr/>
                <p:nvPr/>
              </p:nvGrpSpPr>
              <p:grpSpPr>
                <a:xfrm>
                  <a:off x="2468" y="1332"/>
                  <a:ext cx="310" cy="60"/>
                  <a:chOff x="2468" y="1332"/>
                  <a:chExt cx="310" cy="60"/>
                </a:xfrm>
              </p:grpSpPr>
              <p:sp>
                <p:nvSpPr>
                  <p:cNvPr id="8449" name="Google Shape;8449;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50" name="Google Shape;8450;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451" name="Google Shape;8451;p126"/>
                <p:cNvCxnSpPr/>
                <p:nvPr/>
              </p:nvCxnSpPr>
              <p:spPr>
                <a:xfrm>
                  <a:off x="2358" y="1362"/>
                  <a:ext cx="0" cy="84"/>
                </a:xfrm>
                <a:prstGeom prst="straightConnector1">
                  <a:avLst/>
                </a:prstGeom>
                <a:noFill/>
                <a:ln cap="flat" cmpd="sng" w="9525">
                  <a:solidFill>
                    <a:schemeClr val="dk1"/>
                  </a:solidFill>
                  <a:prstDash val="solid"/>
                  <a:round/>
                  <a:headEnd len="med" w="med" type="none"/>
                  <a:tailEnd len="med" w="med" type="none"/>
                </a:ln>
              </p:spPr>
            </p:cxnSp>
            <p:cxnSp>
              <p:nvCxnSpPr>
                <p:cNvPr id="8452" name="Google Shape;8452;p126"/>
                <p:cNvCxnSpPr/>
                <p:nvPr/>
              </p:nvCxnSpPr>
              <p:spPr>
                <a:xfrm>
                  <a:off x="2908"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453" name="Google Shape;8453;p126"/>
              <p:cNvGrpSpPr/>
              <p:nvPr/>
            </p:nvGrpSpPr>
            <p:grpSpPr>
              <a:xfrm>
                <a:off x="10005281" y="2289952"/>
                <a:ext cx="532759" cy="184809"/>
                <a:chOff x="2356" y="1300"/>
                <a:chExt cx="555" cy="194"/>
              </a:xfrm>
            </p:grpSpPr>
            <p:sp>
              <p:nvSpPr>
                <p:cNvPr id="8454" name="Google Shape;8454;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55" name="Google Shape;8455;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56" name="Google Shape;8456;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457" name="Google Shape;8457;p126"/>
                <p:cNvGrpSpPr/>
                <p:nvPr/>
              </p:nvGrpSpPr>
              <p:grpSpPr>
                <a:xfrm>
                  <a:off x="2468" y="1332"/>
                  <a:ext cx="310" cy="60"/>
                  <a:chOff x="2468" y="1332"/>
                  <a:chExt cx="310" cy="60"/>
                </a:xfrm>
              </p:grpSpPr>
              <p:sp>
                <p:nvSpPr>
                  <p:cNvPr id="8458" name="Google Shape;8458;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59" name="Google Shape;8459;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460" name="Google Shape;8460;p126"/>
                <p:cNvCxnSpPr/>
                <p:nvPr/>
              </p:nvCxnSpPr>
              <p:spPr>
                <a:xfrm>
                  <a:off x="2357" y="1362"/>
                  <a:ext cx="0" cy="84"/>
                </a:xfrm>
                <a:prstGeom prst="straightConnector1">
                  <a:avLst/>
                </a:prstGeom>
                <a:noFill/>
                <a:ln cap="flat" cmpd="sng" w="9525">
                  <a:solidFill>
                    <a:schemeClr val="dk1"/>
                  </a:solidFill>
                  <a:prstDash val="solid"/>
                  <a:round/>
                  <a:headEnd len="med" w="med" type="none"/>
                  <a:tailEnd len="med" w="med" type="none"/>
                </a:ln>
              </p:spPr>
            </p:cxnSp>
            <p:cxnSp>
              <p:nvCxnSpPr>
                <p:cNvPr id="8461" name="Google Shape;8461;p126"/>
                <p:cNvCxnSpPr/>
                <p:nvPr/>
              </p:nvCxnSpPr>
              <p:spPr>
                <a:xfrm>
                  <a:off x="2908"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462" name="Google Shape;8462;p126"/>
              <p:cNvGrpSpPr/>
              <p:nvPr/>
            </p:nvGrpSpPr>
            <p:grpSpPr>
              <a:xfrm>
                <a:off x="10232661" y="2882876"/>
                <a:ext cx="532759" cy="184809"/>
                <a:chOff x="2356" y="1300"/>
                <a:chExt cx="555" cy="194"/>
              </a:xfrm>
            </p:grpSpPr>
            <p:sp>
              <p:nvSpPr>
                <p:cNvPr id="8463" name="Google Shape;8463;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64" name="Google Shape;8464;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65" name="Google Shape;8465;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466" name="Google Shape;8466;p126"/>
                <p:cNvGrpSpPr/>
                <p:nvPr/>
              </p:nvGrpSpPr>
              <p:grpSpPr>
                <a:xfrm>
                  <a:off x="2468" y="1332"/>
                  <a:ext cx="310" cy="60"/>
                  <a:chOff x="2468" y="1332"/>
                  <a:chExt cx="310" cy="60"/>
                </a:xfrm>
              </p:grpSpPr>
              <p:sp>
                <p:nvSpPr>
                  <p:cNvPr id="8467" name="Google Shape;8467;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68" name="Google Shape;8468;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469" name="Google Shape;8469;p126"/>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470" name="Google Shape;8470;p126"/>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471" name="Google Shape;8471;p126"/>
              <p:cNvGrpSpPr/>
              <p:nvPr/>
            </p:nvGrpSpPr>
            <p:grpSpPr>
              <a:xfrm>
                <a:off x="9330660" y="3072767"/>
                <a:ext cx="532759" cy="184809"/>
                <a:chOff x="2356" y="1300"/>
                <a:chExt cx="555" cy="194"/>
              </a:xfrm>
            </p:grpSpPr>
            <p:sp>
              <p:nvSpPr>
                <p:cNvPr id="8472" name="Google Shape;8472;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73" name="Google Shape;8473;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74" name="Google Shape;8474;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475" name="Google Shape;8475;p126"/>
                <p:cNvGrpSpPr/>
                <p:nvPr/>
              </p:nvGrpSpPr>
              <p:grpSpPr>
                <a:xfrm>
                  <a:off x="2468" y="1332"/>
                  <a:ext cx="310" cy="60"/>
                  <a:chOff x="2468" y="1332"/>
                  <a:chExt cx="310" cy="60"/>
                </a:xfrm>
              </p:grpSpPr>
              <p:sp>
                <p:nvSpPr>
                  <p:cNvPr id="8476" name="Google Shape;8476;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77" name="Google Shape;8477;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478" name="Google Shape;8478;p126"/>
                <p:cNvCxnSpPr/>
                <p:nvPr/>
              </p:nvCxnSpPr>
              <p:spPr>
                <a:xfrm>
                  <a:off x="2358" y="1362"/>
                  <a:ext cx="0" cy="84"/>
                </a:xfrm>
                <a:prstGeom prst="straightConnector1">
                  <a:avLst/>
                </a:prstGeom>
                <a:noFill/>
                <a:ln cap="flat" cmpd="sng" w="9525">
                  <a:solidFill>
                    <a:schemeClr val="dk1"/>
                  </a:solidFill>
                  <a:prstDash val="solid"/>
                  <a:round/>
                  <a:headEnd len="med" w="med" type="none"/>
                  <a:tailEnd len="med" w="med" type="none"/>
                </a:ln>
              </p:spPr>
            </p:cxnSp>
            <p:cxnSp>
              <p:nvCxnSpPr>
                <p:cNvPr id="8479" name="Google Shape;8479;p126"/>
                <p:cNvCxnSpPr/>
                <p:nvPr/>
              </p:nvCxnSpPr>
              <p:spPr>
                <a:xfrm>
                  <a:off x="2907"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480" name="Google Shape;8480;p126"/>
              <p:cNvGrpSpPr/>
              <p:nvPr/>
            </p:nvGrpSpPr>
            <p:grpSpPr>
              <a:xfrm>
                <a:off x="8438032" y="3018963"/>
                <a:ext cx="532759" cy="184809"/>
                <a:chOff x="2356" y="1300"/>
                <a:chExt cx="555" cy="194"/>
              </a:xfrm>
            </p:grpSpPr>
            <p:sp>
              <p:nvSpPr>
                <p:cNvPr id="8481" name="Google Shape;8481;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82" name="Google Shape;8482;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83" name="Google Shape;8483;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484" name="Google Shape;8484;p126"/>
                <p:cNvGrpSpPr/>
                <p:nvPr/>
              </p:nvGrpSpPr>
              <p:grpSpPr>
                <a:xfrm>
                  <a:off x="2468" y="1332"/>
                  <a:ext cx="310" cy="60"/>
                  <a:chOff x="2468" y="1332"/>
                  <a:chExt cx="310" cy="60"/>
                </a:xfrm>
              </p:grpSpPr>
              <p:sp>
                <p:nvSpPr>
                  <p:cNvPr id="8485" name="Google Shape;8485;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86" name="Google Shape;8486;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487" name="Google Shape;8487;p126"/>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488" name="Google Shape;8488;p126"/>
                <p:cNvCxnSpPr/>
                <p:nvPr/>
              </p:nvCxnSpPr>
              <p:spPr>
                <a:xfrm>
                  <a:off x="2910" y="1363"/>
                  <a:ext cx="0" cy="84"/>
                </a:xfrm>
                <a:prstGeom prst="straightConnector1">
                  <a:avLst/>
                </a:prstGeom>
                <a:noFill/>
                <a:ln cap="flat" cmpd="sng" w="9525">
                  <a:solidFill>
                    <a:schemeClr val="dk1"/>
                  </a:solidFill>
                  <a:prstDash val="solid"/>
                  <a:round/>
                  <a:headEnd len="med" w="med" type="none"/>
                  <a:tailEnd len="med" w="med" type="none"/>
                </a:ln>
              </p:spPr>
            </p:cxnSp>
          </p:grpSp>
        </p:grpSp>
        <p:grpSp>
          <p:nvGrpSpPr>
            <p:cNvPr id="8489" name="Google Shape;8489;p126"/>
            <p:cNvGrpSpPr/>
            <p:nvPr/>
          </p:nvGrpSpPr>
          <p:grpSpPr>
            <a:xfrm>
              <a:off x="1803401" y="2755897"/>
              <a:ext cx="3467099" cy="1193800"/>
              <a:chOff x="7848600" y="2044700"/>
              <a:chExt cx="3200399" cy="1371600"/>
            </a:xfrm>
          </p:grpSpPr>
          <p:sp>
            <p:nvSpPr>
              <p:cNvPr id="8490" name="Google Shape;8490;p126"/>
              <p:cNvSpPr/>
              <p:nvPr/>
            </p:nvSpPr>
            <p:spPr>
              <a:xfrm>
                <a:off x="7848600" y="2044700"/>
                <a:ext cx="3200399" cy="1371600"/>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491" name="Google Shape;8491;p126"/>
              <p:cNvGrpSpPr/>
              <p:nvPr/>
            </p:nvGrpSpPr>
            <p:grpSpPr>
              <a:xfrm>
                <a:off x="8526482" y="2160804"/>
                <a:ext cx="532759" cy="184809"/>
                <a:chOff x="2356" y="1300"/>
                <a:chExt cx="555" cy="194"/>
              </a:xfrm>
            </p:grpSpPr>
            <p:sp>
              <p:nvSpPr>
                <p:cNvPr id="8492" name="Google Shape;8492;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93" name="Google Shape;8493;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494" name="Google Shape;8494;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495" name="Google Shape;8495;p126"/>
                <p:cNvGrpSpPr/>
                <p:nvPr/>
              </p:nvGrpSpPr>
              <p:grpSpPr>
                <a:xfrm>
                  <a:off x="2468" y="1332"/>
                  <a:ext cx="310" cy="60"/>
                  <a:chOff x="2468" y="1332"/>
                  <a:chExt cx="310" cy="60"/>
                </a:xfrm>
              </p:grpSpPr>
              <p:sp>
                <p:nvSpPr>
                  <p:cNvPr id="8496" name="Google Shape;8496;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97" name="Google Shape;8497;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498" name="Google Shape;8498;p126"/>
                <p:cNvCxnSpPr/>
                <p:nvPr/>
              </p:nvCxnSpPr>
              <p:spPr>
                <a:xfrm>
                  <a:off x="2358" y="1362"/>
                  <a:ext cx="0" cy="82"/>
                </a:xfrm>
                <a:prstGeom prst="straightConnector1">
                  <a:avLst/>
                </a:prstGeom>
                <a:noFill/>
                <a:ln cap="flat" cmpd="sng" w="9525">
                  <a:solidFill>
                    <a:schemeClr val="dk1"/>
                  </a:solidFill>
                  <a:prstDash val="solid"/>
                  <a:round/>
                  <a:headEnd len="med" w="med" type="none"/>
                  <a:tailEnd len="med" w="med" type="none"/>
                </a:ln>
              </p:spPr>
            </p:cxnSp>
            <p:cxnSp>
              <p:nvCxnSpPr>
                <p:cNvPr id="8499" name="Google Shape;8499;p126"/>
                <p:cNvCxnSpPr/>
                <p:nvPr/>
              </p:nvCxnSpPr>
              <p:spPr>
                <a:xfrm>
                  <a:off x="2906" y="1364"/>
                  <a:ext cx="0" cy="84"/>
                </a:xfrm>
                <a:prstGeom prst="straightConnector1">
                  <a:avLst/>
                </a:prstGeom>
                <a:noFill/>
                <a:ln cap="flat" cmpd="sng" w="9525">
                  <a:solidFill>
                    <a:schemeClr val="dk1"/>
                  </a:solidFill>
                  <a:prstDash val="solid"/>
                  <a:round/>
                  <a:headEnd len="med" w="med" type="none"/>
                  <a:tailEnd len="med" w="med" type="none"/>
                </a:ln>
              </p:spPr>
            </p:cxnSp>
          </p:grpSp>
          <p:cxnSp>
            <p:nvCxnSpPr>
              <p:cNvPr id="8500" name="Google Shape;8500;p126"/>
              <p:cNvCxnSpPr>
                <a:stCxn id="8499" idx="0"/>
              </p:cNvCxnSpPr>
              <p:nvPr/>
            </p:nvCxnSpPr>
            <p:spPr>
              <a:xfrm>
                <a:off x="9055401" y="2220819"/>
                <a:ext cx="975300" cy="136500"/>
              </a:xfrm>
              <a:prstGeom prst="straightConnector1">
                <a:avLst/>
              </a:prstGeom>
              <a:noFill/>
              <a:ln cap="flat" cmpd="sng" w="9525">
                <a:solidFill>
                  <a:schemeClr val="dk1"/>
                </a:solidFill>
                <a:prstDash val="solid"/>
                <a:round/>
                <a:headEnd len="med" w="med" type="none"/>
                <a:tailEnd len="med" w="med" type="none"/>
              </a:ln>
            </p:spPr>
          </p:cxnSp>
          <p:cxnSp>
            <p:nvCxnSpPr>
              <p:cNvPr id="8501" name="Google Shape;8501;p126"/>
              <p:cNvCxnSpPr/>
              <p:nvPr/>
            </p:nvCxnSpPr>
            <p:spPr>
              <a:xfrm>
                <a:off x="9522191" y="2583188"/>
                <a:ext cx="120745" cy="83392"/>
              </a:xfrm>
              <a:prstGeom prst="straightConnector1">
                <a:avLst/>
              </a:prstGeom>
              <a:noFill/>
              <a:ln cap="flat" cmpd="sng" w="9525">
                <a:solidFill>
                  <a:schemeClr val="dk1"/>
                </a:solidFill>
                <a:prstDash val="solid"/>
                <a:round/>
                <a:headEnd len="med" w="med" type="none"/>
                <a:tailEnd len="med" w="med" type="none"/>
              </a:ln>
            </p:spPr>
          </p:cxnSp>
          <p:cxnSp>
            <p:nvCxnSpPr>
              <p:cNvPr id="8502" name="Google Shape;8502;p126"/>
              <p:cNvCxnSpPr/>
              <p:nvPr/>
            </p:nvCxnSpPr>
            <p:spPr>
              <a:xfrm flipH="1" rot="10800000">
                <a:off x="9323081" y="2786992"/>
                <a:ext cx="243358" cy="45624"/>
              </a:xfrm>
              <a:prstGeom prst="straightConnector1">
                <a:avLst/>
              </a:prstGeom>
              <a:noFill/>
              <a:ln cap="flat" cmpd="sng" w="9525">
                <a:solidFill>
                  <a:schemeClr val="dk1"/>
                </a:solidFill>
                <a:prstDash val="solid"/>
                <a:round/>
                <a:headEnd len="med" w="med" type="none"/>
                <a:tailEnd len="med" w="med" type="none"/>
              </a:ln>
            </p:spPr>
          </p:cxnSp>
          <p:cxnSp>
            <p:nvCxnSpPr>
              <p:cNvPr id="8503" name="Google Shape;8503;p126"/>
              <p:cNvCxnSpPr/>
              <p:nvPr/>
            </p:nvCxnSpPr>
            <p:spPr>
              <a:xfrm flipH="1" rot="10800000">
                <a:off x="9028147" y="2611644"/>
                <a:ext cx="192778" cy="109584"/>
              </a:xfrm>
              <a:prstGeom prst="straightConnector1">
                <a:avLst/>
              </a:prstGeom>
              <a:noFill/>
              <a:ln cap="flat" cmpd="sng" w="9525">
                <a:solidFill>
                  <a:schemeClr val="dk1"/>
                </a:solidFill>
                <a:prstDash val="solid"/>
                <a:round/>
                <a:headEnd len="med" w="med" type="none"/>
                <a:tailEnd len="med" w="med" type="none"/>
              </a:ln>
            </p:spPr>
          </p:cxnSp>
          <p:cxnSp>
            <p:nvCxnSpPr>
              <p:cNvPr id="8504" name="Google Shape;8504;p126"/>
              <p:cNvCxnSpPr/>
              <p:nvPr/>
            </p:nvCxnSpPr>
            <p:spPr>
              <a:xfrm flipH="1" rot="10800000">
                <a:off x="8729859" y="2909476"/>
                <a:ext cx="192778" cy="109584"/>
              </a:xfrm>
              <a:prstGeom prst="straightConnector1">
                <a:avLst/>
              </a:prstGeom>
              <a:noFill/>
              <a:ln cap="flat" cmpd="sng" w="9525">
                <a:solidFill>
                  <a:schemeClr val="dk1"/>
                </a:solidFill>
                <a:prstDash val="solid"/>
                <a:round/>
                <a:headEnd len="med" w="med" type="none"/>
                <a:tailEnd len="med" w="med" type="none"/>
              </a:ln>
            </p:spPr>
          </p:cxnSp>
          <p:cxnSp>
            <p:nvCxnSpPr>
              <p:cNvPr id="8505" name="Google Shape;8505;p126"/>
              <p:cNvCxnSpPr/>
              <p:nvPr/>
            </p:nvCxnSpPr>
            <p:spPr>
              <a:xfrm flipH="1" rot="10800000">
                <a:off x="9537887" y="2836224"/>
                <a:ext cx="252969" cy="252942"/>
              </a:xfrm>
              <a:prstGeom prst="straightConnector1">
                <a:avLst/>
              </a:prstGeom>
              <a:noFill/>
              <a:ln cap="flat" cmpd="sng" w="9525">
                <a:solidFill>
                  <a:schemeClr val="dk1"/>
                </a:solidFill>
                <a:prstDash val="solid"/>
                <a:round/>
                <a:headEnd len="med" w="med" type="none"/>
                <a:tailEnd len="med" w="med" type="none"/>
              </a:ln>
            </p:spPr>
          </p:cxnSp>
          <p:cxnSp>
            <p:nvCxnSpPr>
              <p:cNvPr id="8506" name="Google Shape;8506;p126"/>
              <p:cNvCxnSpPr/>
              <p:nvPr/>
            </p:nvCxnSpPr>
            <p:spPr>
              <a:xfrm rot="10800000">
                <a:off x="10029359" y="2822067"/>
                <a:ext cx="354959" cy="124390"/>
              </a:xfrm>
              <a:prstGeom prst="straightConnector1">
                <a:avLst/>
              </a:prstGeom>
              <a:noFill/>
              <a:ln cap="flat" cmpd="sng" w="9525">
                <a:solidFill>
                  <a:schemeClr val="dk1"/>
                </a:solidFill>
                <a:prstDash val="solid"/>
                <a:round/>
                <a:headEnd len="med" w="med" type="none"/>
                <a:tailEnd len="med" w="med" type="none"/>
              </a:ln>
            </p:spPr>
          </p:cxnSp>
          <p:cxnSp>
            <p:nvCxnSpPr>
              <p:cNvPr id="8507" name="Google Shape;8507;p126"/>
              <p:cNvCxnSpPr/>
              <p:nvPr/>
            </p:nvCxnSpPr>
            <p:spPr>
              <a:xfrm flipH="1" rot="10800000">
                <a:off x="10015190" y="2475242"/>
                <a:ext cx="283363" cy="195664"/>
              </a:xfrm>
              <a:prstGeom prst="straightConnector1">
                <a:avLst/>
              </a:prstGeom>
              <a:noFill/>
              <a:ln cap="flat" cmpd="sng" w="9525">
                <a:solidFill>
                  <a:schemeClr val="dk1"/>
                </a:solidFill>
                <a:prstDash val="solid"/>
                <a:round/>
                <a:headEnd len="med" w="med" type="none"/>
                <a:tailEnd len="med" w="med" type="none"/>
              </a:ln>
            </p:spPr>
          </p:cxnSp>
          <p:cxnSp>
            <p:nvCxnSpPr>
              <p:cNvPr id="8508" name="Google Shape;8508;p126"/>
              <p:cNvCxnSpPr>
                <a:endCxn id="8492" idx="4"/>
              </p:cNvCxnSpPr>
              <p:nvPr/>
            </p:nvCxnSpPr>
            <p:spPr>
              <a:xfrm rot="10800000">
                <a:off x="8791902" y="2345613"/>
                <a:ext cx="411000" cy="87300"/>
              </a:xfrm>
              <a:prstGeom prst="straightConnector1">
                <a:avLst/>
              </a:prstGeom>
              <a:noFill/>
              <a:ln cap="flat" cmpd="sng" w="9525">
                <a:solidFill>
                  <a:schemeClr val="dk1"/>
                </a:solidFill>
                <a:prstDash val="solid"/>
                <a:round/>
                <a:headEnd len="med" w="med" type="none"/>
                <a:tailEnd len="med" w="med" type="none"/>
              </a:ln>
            </p:spPr>
          </p:cxnSp>
          <p:grpSp>
            <p:nvGrpSpPr>
              <p:cNvPr id="8509" name="Google Shape;8509;p126"/>
              <p:cNvGrpSpPr/>
              <p:nvPr/>
            </p:nvGrpSpPr>
            <p:grpSpPr>
              <a:xfrm>
                <a:off x="9555206" y="2650627"/>
                <a:ext cx="532759" cy="184809"/>
                <a:chOff x="2356" y="1300"/>
                <a:chExt cx="555" cy="194"/>
              </a:xfrm>
            </p:grpSpPr>
            <p:sp>
              <p:nvSpPr>
                <p:cNvPr id="8510" name="Google Shape;8510;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11" name="Google Shape;8511;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12" name="Google Shape;8512;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513" name="Google Shape;8513;p126"/>
                <p:cNvGrpSpPr/>
                <p:nvPr/>
              </p:nvGrpSpPr>
              <p:grpSpPr>
                <a:xfrm>
                  <a:off x="2468" y="1332"/>
                  <a:ext cx="310" cy="60"/>
                  <a:chOff x="2468" y="1332"/>
                  <a:chExt cx="310" cy="60"/>
                </a:xfrm>
              </p:grpSpPr>
              <p:sp>
                <p:nvSpPr>
                  <p:cNvPr id="8514" name="Google Shape;8514;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15" name="Google Shape;8515;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516" name="Google Shape;8516;p126"/>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517" name="Google Shape;8517;p126"/>
                <p:cNvCxnSpPr/>
                <p:nvPr/>
              </p:nvCxnSpPr>
              <p:spPr>
                <a:xfrm>
                  <a:off x="2906"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518" name="Google Shape;8518;p126"/>
              <p:cNvGrpSpPr/>
              <p:nvPr/>
            </p:nvGrpSpPr>
            <p:grpSpPr>
              <a:xfrm>
                <a:off x="8772607" y="2725609"/>
                <a:ext cx="532759" cy="184809"/>
                <a:chOff x="2356" y="1300"/>
                <a:chExt cx="555" cy="194"/>
              </a:xfrm>
            </p:grpSpPr>
            <p:sp>
              <p:nvSpPr>
                <p:cNvPr id="8519" name="Google Shape;8519;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20" name="Google Shape;8520;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21" name="Google Shape;8521;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522" name="Google Shape;8522;p126"/>
                <p:cNvGrpSpPr/>
                <p:nvPr/>
              </p:nvGrpSpPr>
              <p:grpSpPr>
                <a:xfrm>
                  <a:off x="2468" y="1332"/>
                  <a:ext cx="310" cy="60"/>
                  <a:chOff x="2468" y="1332"/>
                  <a:chExt cx="310" cy="60"/>
                </a:xfrm>
              </p:grpSpPr>
              <p:sp>
                <p:nvSpPr>
                  <p:cNvPr id="8523" name="Google Shape;8523;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24" name="Google Shape;8524;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525" name="Google Shape;8525;p126"/>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526" name="Google Shape;8526;p126"/>
                <p:cNvCxnSpPr/>
                <p:nvPr/>
              </p:nvCxnSpPr>
              <p:spPr>
                <a:xfrm>
                  <a:off x="2906"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527" name="Google Shape;8527;p126"/>
              <p:cNvGrpSpPr/>
              <p:nvPr/>
            </p:nvGrpSpPr>
            <p:grpSpPr>
              <a:xfrm>
                <a:off x="9060908" y="2428111"/>
                <a:ext cx="532759" cy="184809"/>
                <a:chOff x="2356" y="1300"/>
                <a:chExt cx="555" cy="194"/>
              </a:xfrm>
            </p:grpSpPr>
            <p:sp>
              <p:nvSpPr>
                <p:cNvPr id="8528" name="Google Shape;8528;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29" name="Google Shape;8529;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30" name="Google Shape;8530;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531" name="Google Shape;8531;p126"/>
                <p:cNvGrpSpPr/>
                <p:nvPr/>
              </p:nvGrpSpPr>
              <p:grpSpPr>
                <a:xfrm>
                  <a:off x="2468" y="1332"/>
                  <a:ext cx="310" cy="60"/>
                  <a:chOff x="2468" y="1332"/>
                  <a:chExt cx="310" cy="60"/>
                </a:xfrm>
              </p:grpSpPr>
              <p:sp>
                <p:nvSpPr>
                  <p:cNvPr id="8532" name="Google Shape;8532;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33" name="Google Shape;8533;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534" name="Google Shape;8534;p126"/>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535" name="Google Shape;8535;p126"/>
                <p:cNvCxnSpPr/>
                <p:nvPr/>
              </p:nvCxnSpPr>
              <p:spPr>
                <a:xfrm>
                  <a:off x="2907"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536" name="Google Shape;8536;p126"/>
              <p:cNvGrpSpPr/>
              <p:nvPr/>
            </p:nvGrpSpPr>
            <p:grpSpPr>
              <a:xfrm>
                <a:off x="10005281" y="2289952"/>
                <a:ext cx="532759" cy="184809"/>
                <a:chOff x="2356" y="1300"/>
                <a:chExt cx="555" cy="194"/>
              </a:xfrm>
            </p:grpSpPr>
            <p:sp>
              <p:nvSpPr>
                <p:cNvPr id="8537" name="Google Shape;8537;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38" name="Google Shape;8538;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39" name="Google Shape;8539;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540" name="Google Shape;8540;p126"/>
                <p:cNvGrpSpPr/>
                <p:nvPr/>
              </p:nvGrpSpPr>
              <p:grpSpPr>
                <a:xfrm>
                  <a:off x="2468" y="1332"/>
                  <a:ext cx="310" cy="60"/>
                  <a:chOff x="2468" y="1332"/>
                  <a:chExt cx="310" cy="60"/>
                </a:xfrm>
              </p:grpSpPr>
              <p:sp>
                <p:nvSpPr>
                  <p:cNvPr id="8541" name="Google Shape;8541;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42" name="Google Shape;8542;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543" name="Google Shape;8543;p126"/>
                <p:cNvCxnSpPr/>
                <p:nvPr/>
              </p:nvCxnSpPr>
              <p:spPr>
                <a:xfrm>
                  <a:off x="2358" y="1360"/>
                  <a:ext cx="0" cy="84"/>
                </a:xfrm>
                <a:prstGeom prst="straightConnector1">
                  <a:avLst/>
                </a:prstGeom>
                <a:noFill/>
                <a:ln cap="flat" cmpd="sng" w="9525">
                  <a:solidFill>
                    <a:schemeClr val="dk1"/>
                  </a:solidFill>
                  <a:prstDash val="solid"/>
                  <a:round/>
                  <a:headEnd len="med" w="med" type="none"/>
                  <a:tailEnd len="med" w="med" type="none"/>
                </a:ln>
              </p:spPr>
            </p:cxnSp>
            <p:cxnSp>
              <p:nvCxnSpPr>
                <p:cNvPr id="8544" name="Google Shape;8544;p126"/>
                <p:cNvCxnSpPr/>
                <p:nvPr/>
              </p:nvCxnSpPr>
              <p:spPr>
                <a:xfrm>
                  <a:off x="2906" y="1362"/>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545" name="Google Shape;8545;p126"/>
              <p:cNvGrpSpPr/>
              <p:nvPr/>
            </p:nvGrpSpPr>
            <p:grpSpPr>
              <a:xfrm>
                <a:off x="10232661" y="2882876"/>
                <a:ext cx="532759" cy="184809"/>
                <a:chOff x="2356" y="1300"/>
                <a:chExt cx="555" cy="194"/>
              </a:xfrm>
            </p:grpSpPr>
            <p:sp>
              <p:nvSpPr>
                <p:cNvPr id="8546" name="Google Shape;8546;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47" name="Google Shape;8547;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48" name="Google Shape;8548;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549" name="Google Shape;8549;p126"/>
                <p:cNvGrpSpPr/>
                <p:nvPr/>
              </p:nvGrpSpPr>
              <p:grpSpPr>
                <a:xfrm>
                  <a:off x="2468" y="1332"/>
                  <a:ext cx="310" cy="60"/>
                  <a:chOff x="2468" y="1332"/>
                  <a:chExt cx="310" cy="60"/>
                </a:xfrm>
              </p:grpSpPr>
              <p:sp>
                <p:nvSpPr>
                  <p:cNvPr id="8550" name="Google Shape;8550;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51" name="Google Shape;8551;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552" name="Google Shape;8552;p126"/>
                <p:cNvCxnSpPr/>
                <p:nvPr/>
              </p:nvCxnSpPr>
              <p:spPr>
                <a:xfrm>
                  <a:off x="2358" y="1362"/>
                  <a:ext cx="0" cy="82"/>
                </a:xfrm>
                <a:prstGeom prst="straightConnector1">
                  <a:avLst/>
                </a:prstGeom>
                <a:noFill/>
                <a:ln cap="flat" cmpd="sng" w="9525">
                  <a:solidFill>
                    <a:schemeClr val="dk1"/>
                  </a:solidFill>
                  <a:prstDash val="solid"/>
                  <a:round/>
                  <a:headEnd len="med" w="med" type="none"/>
                  <a:tailEnd len="med" w="med" type="none"/>
                </a:ln>
              </p:spPr>
            </p:cxnSp>
            <p:cxnSp>
              <p:nvCxnSpPr>
                <p:cNvPr id="8553" name="Google Shape;8553;p126"/>
                <p:cNvCxnSpPr/>
                <p:nvPr/>
              </p:nvCxnSpPr>
              <p:spPr>
                <a:xfrm>
                  <a:off x="2906"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554" name="Google Shape;8554;p126"/>
              <p:cNvGrpSpPr/>
              <p:nvPr/>
            </p:nvGrpSpPr>
            <p:grpSpPr>
              <a:xfrm>
                <a:off x="9330660" y="3072767"/>
                <a:ext cx="532759" cy="184809"/>
                <a:chOff x="2356" y="1300"/>
                <a:chExt cx="555" cy="194"/>
              </a:xfrm>
            </p:grpSpPr>
            <p:sp>
              <p:nvSpPr>
                <p:cNvPr id="8555" name="Google Shape;8555;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56" name="Google Shape;8556;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57" name="Google Shape;8557;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558" name="Google Shape;8558;p126"/>
                <p:cNvGrpSpPr/>
                <p:nvPr/>
              </p:nvGrpSpPr>
              <p:grpSpPr>
                <a:xfrm>
                  <a:off x="2468" y="1332"/>
                  <a:ext cx="310" cy="60"/>
                  <a:chOff x="2468" y="1332"/>
                  <a:chExt cx="310" cy="60"/>
                </a:xfrm>
              </p:grpSpPr>
              <p:sp>
                <p:nvSpPr>
                  <p:cNvPr id="8559" name="Google Shape;8559;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60" name="Google Shape;8560;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561" name="Google Shape;8561;p126"/>
                <p:cNvCxnSpPr/>
                <p:nvPr/>
              </p:nvCxnSpPr>
              <p:spPr>
                <a:xfrm>
                  <a:off x="2357" y="1362"/>
                  <a:ext cx="0" cy="82"/>
                </a:xfrm>
                <a:prstGeom prst="straightConnector1">
                  <a:avLst/>
                </a:prstGeom>
                <a:noFill/>
                <a:ln cap="flat" cmpd="sng" w="9525">
                  <a:solidFill>
                    <a:schemeClr val="dk1"/>
                  </a:solidFill>
                  <a:prstDash val="solid"/>
                  <a:round/>
                  <a:headEnd len="med" w="med" type="none"/>
                  <a:tailEnd len="med" w="med" type="none"/>
                </a:ln>
              </p:spPr>
            </p:cxnSp>
            <p:cxnSp>
              <p:nvCxnSpPr>
                <p:cNvPr id="8562" name="Google Shape;8562;p126"/>
                <p:cNvCxnSpPr/>
                <p:nvPr/>
              </p:nvCxnSpPr>
              <p:spPr>
                <a:xfrm>
                  <a:off x="2907" y="1364"/>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563" name="Google Shape;8563;p126"/>
              <p:cNvGrpSpPr/>
              <p:nvPr/>
            </p:nvGrpSpPr>
            <p:grpSpPr>
              <a:xfrm>
                <a:off x="8438032" y="3018963"/>
                <a:ext cx="532759" cy="184809"/>
                <a:chOff x="2356" y="1300"/>
                <a:chExt cx="555" cy="194"/>
              </a:xfrm>
            </p:grpSpPr>
            <p:sp>
              <p:nvSpPr>
                <p:cNvPr id="8564" name="Google Shape;8564;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65" name="Google Shape;8565;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66" name="Google Shape;8566;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567" name="Google Shape;8567;p126"/>
                <p:cNvGrpSpPr/>
                <p:nvPr/>
              </p:nvGrpSpPr>
              <p:grpSpPr>
                <a:xfrm>
                  <a:off x="2468" y="1332"/>
                  <a:ext cx="310" cy="60"/>
                  <a:chOff x="2468" y="1332"/>
                  <a:chExt cx="310" cy="60"/>
                </a:xfrm>
              </p:grpSpPr>
              <p:sp>
                <p:nvSpPr>
                  <p:cNvPr id="8568" name="Google Shape;8568;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69" name="Google Shape;8569;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570" name="Google Shape;8570;p126"/>
                <p:cNvCxnSpPr/>
                <p:nvPr/>
              </p:nvCxnSpPr>
              <p:spPr>
                <a:xfrm>
                  <a:off x="2357" y="1361"/>
                  <a:ext cx="0" cy="79"/>
                </a:xfrm>
                <a:prstGeom prst="straightConnector1">
                  <a:avLst/>
                </a:prstGeom>
                <a:noFill/>
                <a:ln cap="flat" cmpd="sng" w="9525">
                  <a:solidFill>
                    <a:schemeClr val="dk1"/>
                  </a:solidFill>
                  <a:prstDash val="solid"/>
                  <a:round/>
                  <a:headEnd len="med" w="med" type="none"/>
                  <a:tailEnd len="med" w="med" type="none"/>
                </a:ln>
              </p:spPr>
            </p:cxnSp>
            <p:cxnSp>
              <p:nvCxnSpPr>
                <p:cNvPr id="8571" name="Google Shape;8571;p126"/>
                <p:cNvCxnSpPr/>
                <p:nvPr/>
              </p:nvCxnSpPr>
              <p:spPr>
                <a:xfrm>
                  <a:off x="2907" y="1363"/>
                  <a:ext cx="0" cy="84"/>
                </a:xfrm>
                <a:prstGeom prst="straightConnector1">
                  <a:avLst/>
                </a:prstGeom>
                <a:noFill/>
                <a:ln cap="flat" cmpd="sng" w="9525">
                  <a:solidFill>
                    <a:schemeClr val="dk1"/>
                  </a:solidFill>
                  <a:prstDash val="solid"/>
                  <a:round/>
                  <a:headEnd len="med" w="med" type="none"/>
                  <a:tailEnd len="med" w="med" type="none"/>
                </a:ln>
              </p:spPr>
            </p:cxnSp>
          </p:grpSp>
        </p:grpSp>
        <p:sp>
          <p:nvSpPr>
            <p:cNvPr id="8572" name="Google Shape;8572;p126"/>
            <p:cNvSpPr/>
            <p:nvPr/>
          </p:nvSpPr>
          <p:spPr>
            <a:xfrm>
              <a:off x="1498600" y="4165596"/>
              <a:ext cx="3086099" cy="1168400"/>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573" name="Google Shape;8573;p126"/>
            <p:cNvGrpSpPr/>
            <p:nvPr/>
          </p:nvGrpSpPr>
          <p:grpSpPr>
            <a:xfrm>
              <a:off x="2152273" y="4264500"/>
              <a:ext cx="513732" cy="157430"/>
              <a:chOff x="2356" y="1300"/>
              <a:chExt cx="555" cy="194"/>
            </a:xfrm>
          </p:grpSpPr>
          <p:sp>
            <p:nvSpPr>
              <p:cNvPr id="8574" name="Google Shape;8574;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75" name="Google Shape;8575;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76" name="Google Shape;8576;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577" name="Google Shape;8577;p126"/>
              <p:cNvGrpSpPr/>
              <p:nvPr/>
            </p:nvGrpSpPr>
            <p:grpSpPr>
              <a:xfrm>
                <a:off x="2468" y="1332"/>
                <a:ext cx="310" cy="60"/>
                <a:chOff x="2468" y="1332"/>
                <a:chExt cx="310" cy="60"/>
              </a:xfrm>
            </p:grpSpPr>
            <p:sp>
              <p:nvSpPr>
                <p:cNvPr id="8578" name="Google Shape;8578;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79" name="Google Shape;8579;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580" name="Google Shape;8580;p126"/>
              <p:cNvCxnSpPr/>
              <p:nvPr/>
            </p:nvCxnSpPr>
            <p:spPr>
              <a:xfrm>
                <a:off x="2358" y="1360"/>
                <a:ext cx="0" cy="80"/>
              </a:xfrm>
              <a:prstGeom prst="straightConnector1">
                <a:avLst/>
              </a:prstGeom>
              <a:noFill/>
              <a:ln cap="flat" cmpd="sng" w="9525">
                <a:solidFill>
                  <a:schemeClr val="dk1"/>
                </a:solidFill>
                <a:prstDash val="solid"/>
                <a:round/>
                <a:headEnd len="med" w="med" type="none"/>
                <a:tailEnd len="med" w="med" type="none"/>
              </a:ln>
            </p:spPr>
          </p:cxnSp>
          <p:cxnSp>
            <p:nvCxnSpPr>
              <p:cNvPr id="8581" name="Google Shape;8581;p126"/>
              <p:cNvCxnSpPr/>
              <p:nvPr/>
            </p:nvCxnSpPr>
            <p:spPr>
              <a:xfrm>
                <a:off x="2907" y="1362"/>
                <a:ext cx="0" cy="84"/>
              </a:xfrm>
              <a:prstGeom prst="straightConnector1">
                <a:avLst/>
              </a:prstGeom>
              <a:noFill/>
              <a:ln cap="flat" cmpd="sng" w="9525">
                <a:solidFill>
                  <a:schemeClr val="dk1"/>
                </a:solidFill>
                <a:prstDash val="solid"/>
                <a:round/>
                <a:headEnd len="med" w="med" type="none"/>
                <a:tailEnd len="med" w="med" type="none"/>
              </a:ln>
            </p:spPr>
          </p:cxnSp>
        </p:grpSp>
        <p:cxnSp>
          <p:nvCxnSpPr>
            <p:cNvPr id="8582" name="Google Shape;8582;p126"/>
            <p:cNvCxnSpPr>
              <a:stCxn id="8581" idx="0"/>
            </p:cNvCxnSpPr>
            <p:nvPr/>
          </p:nvCxnSpPr>
          <p:spPr>
            <a:xfrm>
              <a:off x="2662301" y="4315623"/>
              <a:ext cx="940500" cy="116400"/>
            </a:xfrm>
            <a:prstGeom prst="straightConnector1">
              <a:avLst/>
            </a:prstGeom>
            <a:noFill/>
            <a:ln cap="flat" cmpd="sng" w="9525">
              <a:solidFill>
                <a:schemeClr val="dk1"/>
              </a:solidFill>
              <a:prstDash val="solid"/>
              <a:round/>
              <a:headEnd len="med" w="med" type="none"/>
              <a:tailEnd len="med" w="med" type="none"/>
            </a:ln>
          </p:spPr>
        </p:cxnSp>
        <p:cxnSp>
          <p:nvCxnSpPr>
            <p:cNvPr id="8583" name="Google Shape;8583;p126"/>
            <p:cNvCxnSpPr/>
            <p:nvPr/>
          </p:nvCxnSpPr>
          <p:spPr>
            <a:xfrm>
              <a:off x="3112420" y="4624308"/>
              <a:ext cx="116433" cy="71038"/>
            </a:xfrm>
            <a:prstGeom prst="straightConnector1">
              <a:avLst/>
            </a:prstGeom>
            <a:noFill/>
            <a:ln cap="flat" cmpd="sng" w="9525">
              <a:solidFill>
                <a:schemeClr val="dk1"/>
              </a:solidFill>
              <a:prstDash val="solid"/>
              <a:round/>
              <a:headEnd len="med" w="med" type="none"/>
              <a:tailEnd len="med" w="med" type="none"/>
            </a:ln>
          </p:spPr>
        </p:cxnSp>
        <p:cxnSp>
          <p:nvCxnSpPr>
            <p:cNvPr id="8584" name="Google Shape;8584;p126"/>
            <p:cNvCxnSpPr/>
            <p:nvPr/>
          </p:nvCxnSpPr>
          <p:spPr>
            <a:xfrm flipH="1" rot="10800000">
              <a:off x="2920421" y="4797919"/>
              <a:ext cx="234667" cy="38864"/>
            </a:xfrm>
            <a:prstGeom prst="straightConnector1">
              <a:avLst/>
            </a:prstGeom>
            <a:noFill/>
            <a:ln cap="flat" cmpd="sng" w="9525">
              <a:solidFill>
                <a:schemeClr val="dk1"/>
              </a:solidFill>
              <a:prstDash val="solid"/>
              <a:round/>
              <a:headEnd len="med" w="med" type="none"/>
              <a:tailEnd len="med" w="med" type="none"/>
            </a:ln>
          </p:spPr>
        </p:cxnSp>
        <p:cxnSp>
          <p:nvCxnSpPr>
            <p:cNvPr id="8585" name="Google Shape;8585;p126"/>
            <p:cNvCxnSpPr/>
            <p:nvPr/>
          </p:nvCxnSpPr>
          <p:spPr>
            <a:xfrm flipH="1" rot="10800000">
              <a:off x="2636021" y="4648548"/>
              <a:ext cx="185893" cy="93348"/>
            </a:xfrm>
            <a:prstGeom prst="straightConnector1">
              <a:avLst/>
            </a:prstGeom>
            <a:noFill/>
            <a:ln cap="flat" cmpd="sng" w="9525">
              <a:solidFill>
                <a:schemeClr val="dk1"/>
              </a:solidFill>
              <a:prstDash val="solid"/>
              <a:round/>
              <a:headEnd len="med" w="med" type="none"/>
              <a:tailEnd len="med" w="med" type="none"/>
            </a:ln>
          </p:spPr>
        </p:cxnSp>
        <p:cxnSp>
          <p:nvCxnSpPr>
            <p:cNvPr id="8586" name="Google Shape;8586;p126"/>
            <p:cNvCxnSpPr/>
            <p:nvPr/>
          </p:nvCxnSpPr>
          <p:spPr>
            <a:xfrm flipH="1" rot="10800000">
              <a:off x="2348386" y="4902256"/>
              <a:ext cx="185893" cy="93348"/>
            </a:xfrm>
            <a:prstGeom prst="straightConnector1">
              <a:avLst/>
            </a:prstGeom>
            <a:noFill/>
            <a:ln cap="flat" cmpd="sng" w="9525">
              <a:solidFill>
                <a:schemeClr val="dk1"/>
              </a:solidFill>
              <a:prstDash val="solid"/>
              <a:round/>
              <a:headEnd len="med" w="med" type="none"/>
              <a:tailEnd len="med" w="med" type="none"/>
            </a:ln>
          </p:spPr>
        </p:cxnSp>
        <p:cxnSp>
          <p:nvCxnSpPr>
            <p:cNvPr id="8587" name="Google Shape;8587;p126"/>
            <p:cNvCxnSpPr/>
            <p:nvPr/>
          </p:nvCxnSpPr>
          <p:spPr>
            <a:xfrm flipH="1" rot="10800000">
              <a:off x="3127556" y="4839857"/>
              <a:ext cx="243934" cy="215470"/>
            </a:xfrm>
            <a:prstGeom prst="straightConnector1">
              <a:avLst/>
            </a:prstGeom>
            <a:noFill/>
            <a:ln cap="flat" cmpd="sng" w="9525">
              <a:solidFill>
                <a:schemeClr val="dk1"/>
              </a:solidFill>
              <a:prstDash val="solid"/>
              <a:round/>
              <a:headEnd len="med" w="med" type="none"/>
              <a:tailEnd len="med" w="med" type="none"/>
            </a:ln>
          </p:spPr>
        </p:cxnSp>
        <p:cxnSp>
          <p:nvCxnSpPr>
            <p:cNvPr id="8588" name="Google Shape;8588;p126"/>
            <p:cNvCxnSpPr/>
            <p:nvPr/>
          </p:nvCxnSpPr>
          <p:spPr>
            <a:xfrm rot="10800000">
              <a:off x="3601475" y="4827798"/>
              <a:ext cx="342282" cy="105961"/>
            </a:xfrm>
            <a:prstGeom prst="straightConnector1">
              <a:avLst/>
            </a:prstGeom>
            <a:noFill/>
            <a:ln cap="flat" cmpd="sng" w="9525">
              <a:solidFill>
                <a:schemeClr val="dk1"/>
              </a:solidFill>
              <a:prstDash val="solid"/>
              <a:round/>
              <a:headEnd len="med" w="med" type="none"/>
              <a:tailEnd len="med" w="med" type="none"/>
            </a:ln>
          </p:spPr>
        </p:cxnSp>
        <p:cxnSp>
          <p:nvCxnSpPr>
            <p:cNvPr id="8589" name="Google Shape;8589;p126"/>
            <p:cNvCxnSpPr/>
            <p:nvPr/>
          </p:nvCxnSpPr>
          <p:spPr>
            <a:xfrm flipH="1" rot="10800000">
              <a:off x="3587811" y="4532353"/>
              <a:ext cx="273243" cy="166677"/>
            </a:xfrm>
            <a:prstGeom prst="straightConnector1">
              <a:avLst/>
            </a:prstGeom>
            <a:noFill/>
            <a:ln cap="flat" cmpd="sng" w="9525">
              <a:solidFill>
                <a:schemeClr val="dk1"/>
              </a:solidFill>
              <a:prstDash val="solid"/>
              <a:round/>
              <a:headEnd len="med" w="med" type="none"/>
              <a:tailEnd len="med" w="med" type="none"/>
            </a:ln>
          </p:spPr>
        </p:cxnSp>
        <p:cxnSp>
          <p:nvCxnSpPr>
            <p:cNvPr id="8590" name="Google Shape;8590;p126"/>
            <p:cNvCxnSpPr>
              <a:endCxn id="8574" idx="4"/>
            </p:cNvCxnSpPr>
            <p:nvPr/>
          </p:nvCxnSpPr>
          <p:spPr>
            <a:xfrm rot="10800000">
              <a:off x="2408213" y="4421930"/>
              <a:ext cx="396300" cy="74400"/>
            </a:xfrm>
            <a:prstGeom prst="straightConnector1">
              <a:avLst/>
            </a:prstGeom>
            <a:noFill/>
            <a:ln cap="flat" cmpd="sng" w="9525">
              <a:solidFill>
                <a:schemeClr val="dk1"/>
              </a:solidFill>
              <a:prstDash val="solid"/>
              <a:round/>
              <a:headEnd len="med" w="med" type="none"/>
              <a:tailEnd len="med" w="med" type="none"/>
            </a:ln>
          </p:spPr>
        </p:cxnSp>
        <p:grpSp>
          <p:nvGrpSpPr>
            <p:cNvPr id="8591" name="Google Shape;8591;p126"/>
            <p:cNvGrpSpPr/>
            <p:nvPr/>
          </p:nvGrpSpPr>
          <p:grpSpPr>
            <a:xfrm>
              <a:off x="3144256" y="4681756"/>
              <a:ext cx="513732" cy="157430"/>
              <a:chOff x="2356" y="1300"/>
              <a:chExt cx="555" cy="194"/>
            </a:xfrm>
          </p:grpSpPr>
          <p:sp>
            <p:nvSpPr>
              <p:cNvPr id="8592" name="Google Shape;8592;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93" name="Google Shape;8593;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594" name="Google Shape;8594;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595" name="Google Shape;8595;p126"/>
              <p:cNvGrpSpPr/>
              <p:nvPr/>
            </p:nvGrpSpPr>
            <p:grpSpPr>
              <a:xfrm>
                <a:off x="2468" y="1332"/>
                <a:ext cx="310" cy="60"/>
                <a:chOff x="2468" y="1332"/>
                <a:chExt cx="310" cy="60"/>
              </a:xfrm>
            </p:grpSpPr>
            <p:sp>
              <p:nvSpPr>
                <p:cNvPr id="8596" name="Google Shape;8596;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97" name="Google Shape;8597;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598" name="Google Shape;8598;p126"/>
              <p:cNvCxnSpPr/>
              <p:nvPr/>
            </p:nvCxnSpPr>
            <p:spPr>
              <a:xfrm>
                <a:off x="2358" y="1360"/>
                <a:ext cx="0" cy="80"/>
              </a:xfrm>
              <a:prstGeom prst="straightConnector1">
                <a:avLst/>
              </a:prstGeom>
              <a:noFill/>
              <a:ln cap="flat" cmpd="sng" w="9525">
                <a:solidFill>
                  <a:schemeClr val="dk1"/>
                </a:solidFill>
                <a:prstDash val="solid"/>
                <a:round/>
                <a:headEnd len="med" w="med" type="none"/>
                <a:tailEnd len="med" w="med" type="none"/>
              </a:ln>
            </p:spPr>
          </p:cxnSp>
          <p:cxnSp>
            <p:nvCxnSpPr>
              <p:cNvPr id="8599" name="Google Shape;8599;p126"/>
              <p:cNvCxnSpPr/>
              <p:nvPr/>
            </p:nvCxnSpPr>
            <p:spPr>
              <a:xfrm>
                <a:off x="2907" y="1362"/>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600" name="Google Shape;8600;p126"/>
            <p:cNvGrpSpPr/>
            <p:nvPr/>
          </p:nvGrpSpPr>
          <p:grpSpPr>
            <a:xfrm>
              <a:off x="2389607" y="4745631"/>
              <a:ext cx="513732" cy="157430"/>
              <a:chOff x="2356" y="1300"/>
              <a:chExt cx="555" cy="194"/>
            </a:xfrm>
          </p:grpSpPr>
          <p:sp>
            <p:nvSpPr>
              <p:cNvPr id="8601" name="Google Shape;8601;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02" name="Google Shape;8602;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03" name="Google Shape;8603;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604" name="Google Shape;8604;p126"/>
              <p:cNvGrpSpPr/>
              <p:nvPr/>
            </p:nvGrpSpPr>
            <p:grpSpPr>
              <a:xfrm>
                <a:off x="2468" y="1332"/>
                <a:ext cx="310" cy="60"/>
                <a:chOff x="2468" y="1332"/>
                <a:chExt cx="310" cy="60"/>
              </a:xfrm>
            </p:grpSpPr>
            <p:sp>
              <p:nvSpPr>
                <p:cNvPr id="8605" name="Google Shape;8605;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06" name="Google Shape;8606;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607" name="Google Shape;8607;p126"/>
              <p:cNvCxnSpPr/>
              <p:nvPr/>
            </p:nvCxnSpPr>
            <p:spPr>
              <a:xfrm>
                <a:off x="2357" y="1360"/>
                <a:ext cx="0" cy="86"/>
              </a:xfrm>
              <a:prstGeom prst="straightConnector1">
                <a:avLst/>
              </a:prstGeom>
              <a:noFill/>
              <a:ln cap="flat" cmpd="sng" w="9525">
                <a:solidFill>
                  <a:schemeClr val="dk1"/>
                </a:solidFill>
                <a:prstDash val="solid"/>
                <a:round/>
                <a:headEnd len="med" w="med" type="none"/>
                <a:tailEnd len="med" w="med" type="none"/>
              </a:ln>
            </p:spPr>
          </p:cxnSp>
          <p:cxnSp>
            <p:nvCxnSpPr>
              <p:cNvPr id="8608" name="Google Shape;8608;p126"/>
              <p:cNvCxnSpPr/>
              <p:nvPr/>
            </p:nvCxnSpPr>
            <p:spPr>
              <a:xfrm>
                <a:off x="2908" y="1362"/>
                <a:ext cx="0" cy="86"/>
              </a:xfrm>
              <a:prstGeom prst="straightConnector1">
                <a:avLst/>
              </a:prstGeom>
              <a:noFill/>
              <a:ln cap="flat" cmpd="sng" w="9525">
                <a:solidFill>
                  <a:schemeClr val="dk1"/>
                </a:solidFill>
                <a:prstDash val="solid"/>
                <a:round/>
                <a:headEnd len="med" w="med" type="none"/>
                <a:tailEnd len="med" w="med" type="none"/>
              </a:ln>
            </p:spPr>
          </p:cxnSp>
        </p:grpSp>
        <p:grpSp>
          <p:nvGrpSpPr>
            <p:cNvPr id="8609" name="Google Shape;8609;p126"/>
            <p:cNvGrpSpPr/>
            <p:nvPr/>
          </p:nvGrpSpPr>
          <p:grpSpPr>
            <a:xfrm>
              <a:off x="2667612" y="4492206"/>
              <a:ext cx="513732" cy="157430"/>
              <a:chOff x="2356" y="1300"/>
              <a:chExt cx="555" cy="194"/>
            </a:xfrm>
          </p:grpSpPr>
          <p:sp>
            <p:nvSpPr>
              <p:cNvPr id="8610" name="Google Shape;8610;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11" name="Google Shape;8611;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12" name="Google Shape;8612;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613" name="Google Shape;8613;p126"/>
              <p:cNvGrpSpPr/>
              <p:nvPr/>
            </p:nvGrpSpPr>
            <p:grpSpPr>
              <a:xfrm>
                <a:off x="2468" y="1332"/>
                <a:ext cx="310" cy="60"/>
                <a:chOff x="2468" y="1332"/>
                <a:chExt cx="310" cy="60"/>
              </a:xfrm>
            </p:grpSpPr>
            <p:sp>
              <p:nvSpPr>
                <p:cNvPr id="8614" name="Google Shape;8614;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15" name="Google Shape;8615;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616" name="Google Shape;8616;p126"/>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617" name="Google Shape;8617;p126"/>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618" name="Google Shape;8618;p126"/>
            <p:cNvGrpSpPr/>
            <p:nvPr/>
          </p:nvGrpSpPr>
          <p:grpSpPr>
            <a:xfrm>
              <a:off x="3578257" y="4374514"/>
              <a:ext cx="513732" cy="157430"/>
              <a:chOff x="2356" y="1300"/>
              <a:chExt cx="555" cy="194"/>
            </a:xfrm>
          </p:grpSpPr>
          <p:sp>
            <p:nvSpPr>
              <p:cNvPr id="8619" name="Google Shape;8619;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20" name="Google Shape;8620;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21" name="Google Shape;8621;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622" name="Google Shape;8622;p126"/>
              <p:cNvGrpSpPr/>
              <p:nvPr/>
            </p:nvGrpSpPr>
            <p:grpSpPr>
              <a:xfrm>
                <a:off x="2468" y="1332"/>
                <a:ext cx="310" cy="60"/>
                <a:chOff x="2468" y="1332"/>
                <a:chExt cx="310" cy="60"/>
              </a:xfrm>
            </p:grpSpPr>
            <p:sp>
              <p:nvSpPr>
                <p:cNvPr id="8623" name="Google Shape;8623;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24" name="Google Shape;8624;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625" name="Google Shape;8625;p126"/>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626" name="Google Shape;8626;p126"/>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627" name="Google Shape;8627;p126"/>
            <p:cNvGrpSpPr/>
            <p:nvPr/>
          </p:nvGrpSpPr>
          <p:grpSpPr>
            <a:xfrm>
              <a:off x="3797517" y="4879598"/>
              <a:ext cx="513732" cy="157430"/>
              <a:chOff x="2356" y="1300"/>
              <a:chExt cx="555" cy="194"/>
            </a:xfrm>
          </p:grpSpPr>
          <p:sp>
            <p:nvSpPr>
              <p:cNvPr id="8628" name="Google Shape;8628;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29" name="Google Shape;8629;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30" name="Google Shape;8630;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631" name="Google Shape;8631;p126"/>
              <p:cNvGrpSpPr/>
              <p:nvPr/>
            </p:nvGrpSpPr>
            <p:grpSpPr>
              <a:xfrm>
                <a:off x="2468" y="1332"/>
                <a:ext cx="310" cy="60"/>
                <a:chOff x="2468" y="1332"/>
                <a:chExt cx="310" cy="60"/>
              </a:xfrm>
            </p:grpSpPr>
            <p:sp>
              <p:nvSpPr>
                <p:cNvPr id="8632" name="Google Shape;8632;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33" name="Google Shape;8633;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634" name="Google Shape;8634;p126"/>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635" name="Google Shape;8635;p126"/>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636" name="Google Shape;8636;p126"/>
            <p:cNvGrpSpPr/>
            <p:nvPr/>
          </p:nvGrpSpPr>
          <p:grpSpPr>
            <a:xfrm>
              <a:off x="2927730" y="5041357"/>
              <a:ext cx="513732" cy="157430"/>
              <a:chOff x="2356" y="1300"/>
              <a:chExt cx="555" cy="194"/>
            </a:xfrm>
          </p:grpSpPr>
          <p:sp>
            <p:nvSpPr>
              <p:cNvPr id="8637" name="Google Shape;8637;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38" name="Google Shape;8638;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39" name="Google Shape;8639;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640" name="Google Shape;8640;p126"/>
              <p:cNvGrpSpPr/>
              <p:nvPr/>
            </p:nvGrpSpPr>
            <p:grpSpPr>
              <a:xfrm>
                <a:off x="2468" y="1332"/>
                <a:ext cx="310" cy="60"/>
                <a:chOff x="2468" y="1332"/>
                <a:chExt cx="310" cy="60"/>
              </a:xfrm>
            </p:grpSpPr>
            <p:sp>
              <p:nvSpPr>
                <p:cNvPr id="8641" name="Google Shape;8641;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42" name="Google Shape;8642;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643" name="Google Shape;8643;p126"/>
              <p:cNvCxnSpPr/>
              <p:nvPr/>
            </p:nvCxnSpPr>
            <p:spPr>
              <a:xfrm>
                <a:off x="2357"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644" name="Google Shape;8644;p126"/>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grpSp>
          <p:nvGrpSpPr>
            <p:cNvPr id="8645" name="Google Shape;8645;p126"/>
            <p:cNvGrpSpPr/>
            <p:nvPr/>
          </p:nvGrpSpPr>
          <p:grpSpPr>
            <a:xfrm>
              <a:off x="2066981" y="4995523"/>
              <a:ext cx="513732" cy="157430"/>
              <a:chOff x="2356" y="1300"/>
              <a:chExt cx="555" cy="194"/>
            </a:xfrm>
          </p:grpSpPr>
          <p:sp>
            <p:nvSpPr>
              <p:cNvPr id="8646" name="Google Shape;8646;p126"/>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47" name="Google Shape;8647;p126"/>
              <p:cNvSpPr/>
              <p:nvPr/>
            </p:nvSpPr>
            <p:spPr>
              <a:xfrm>
                <a:off x="2357" y="1374"/>
                <a:ext cx="554" cy="66"/>
              </a:xfrm>
              <a:prstGeom prst="rect">
                <a:avLst/>
              </a:prstGeom>
              <a:gradFill>
                <a:gsLst>
                  <a:gs pos="0">
                    <a:schemeClr val="hlink"/>
                  </a:gs>
                  <a:gs pos="100000">
                    <a:srgbClr val="FFFFFF"/>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648" name="Google Shape;8648;p126"/>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8649" name="Google Shape;8649;p126"/>
              <p:cNvGrpSpPr/>
              <p:nvPr/>
            </p:nvGrpSpPr>
            <p:grpSpPr>
              <a:xfrm>
                <a:off x="2468" y="1332"/>
                <a:ext cx="310" cy="60"/>
                <a:chOff x="2468" y="1332"/>
                <a:chExt cx="310" cy="60"/>
              </a:xfrm>
            </p:grpSpPr>
            <p:sp>
              <p:nvSpPr>
                <p:cNvPr id="8650" name="Google Shape;8650;p126"/>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51" name="Google Shape;8651;p126"/>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8652" name="Google Shape;8652;p126"/>
              <p:cNvCxnSpPr/>
              <p:nvPr/>
            </p:nvCxnSpPr>
            <p:spPr>
              <a:xfrm>
                <a:off x="2358" y="1361"/>
                <a:ext cx="0" cy="84"/>
              </a:xfrm>
              <a:prstGeom prst="straightConnector1">
                <a:avLst/>
              </a:prstGeom>
              <a:noFill/>
              <a:ln cap="flat" cmpd="sng" w="9525">
                <a:solidFill>
                  <a:schemeClr val="dk1"/>
                </a:solidFill>
                <a:prstDash val="solid"/>
                <a:round/>
                <a:headEnd len="med" w="med" type="none"/>
                <a:tailEnd len="med" w="med" type="none"/>
              </a:ln>
            </p:spPr>
          </p:cxnSp>
          <p:cxnSp>
            <p:nvCxnSpPr>
              <p:cNvPr id="8653" name="Google Shape;8653;p126"/>
              <p:cNvCxnSpPr/>
              <p:nvPr/>
            </p:nvCxnSpPr>
            <p:spPr>
              <a:xfrm>
                <a:off x="2908" y="1363"/>
                <a:ext cx="0" cy="84"/>
              </a:xfrm>
              <a:prstGeom prst="straightConnector1">
                <a:avLst/>
              </a:prstGeom>
              <a:noFill/>
              <a:ln cap="flat" cmpd="sng" w="9525">
                <a:solidFill>
                  <a:schemeClr val="dk1"/>
                </a:solidFill>
                <a:prstDash val="solid"/>
                <a:round/>
                <a:headEnd len="med" w="med" type="none"/>
                <a:tailEnd len="med" w="med" type="none"/>
              </a:ln>
            </p:spPr>
          </p:cxnSp>
        </p:grpSp>
        <p:cxnSp>
          <p:nvCxnSpPr>
            <p:cNvPr id="8654" name="Google Shape;8654;p126"/>
            <p:cNvCxnSpPr>
              <a:endCxn id="8494" idx="1"/>
            </p:cNvCxnSpPr>
            <p:nvPr/>
          </p:nvCxnSpPr>
          <p:spPr>
            <a:xfrm>
              <a:off x="2383486" y="2610471"/>
              <a:ext cx="238200" cy="261900"/>
            </a:xfrm>
            <a:prstGeom prst="straightConnector1">
              <a:avLst/>
            </a:prstGeom>
            <a:noFill/>
            <a:ln cap="flat" cmpd="sng" w="9525">
              <a:solidFill>
                <a:schemeClr val="dk1"/>
              </a:solidFill>
              <a:prstDash val="solid"/>
              <a:round/>
              <a:headEnd len="med" w="med" type="none"/>
              <a:tailEnd len="med" w="med" type="none"/>
            </a:ln>
          </p:spPr>
        </p:cxnSp>
        <p:cxnSp>
          <p:nvCxnSpPr>
            <p:cNvPr id="8655" name="Google Shape;8655;p126"/>
            <p:cNvCxnSpPr>
              <a:stCxn id="8392" idx="8"/>
              <a:endCxn id="8656" idx="2"/>
            </p:cNvCxnSpPr>
            <p:nvPr/>
          </p:nvCxnSpPr>
          <p:spPr>
            <a:xfrm>
              <a:off x="1455738" y="2990809"/>
              <a:ext cx="38100" cy="309600"/>
            </a:xfrm>
            <a:prstGeom prst="straightConnector1">
              <a:avLst/>
            </a:prstGeom>
            <a:noFill/>
            <a:ln cap="flat" cmpd="sng" w="9525">
              <a:solidFill>
                <a:schemeClr val="dk1"/>
              </a:solidFill>
              <a:prstDash val="solid"/>
              <a:round/>
              <a:headEnd len="med" w="med" type="none"/>
              <a:tailEnd len="med" w="med" type="none"/>
            </a:ln>
          </p:spPr>
        </p:cxnSp>
        <p:cxnSp>
          <p:nvCxnSpPr>
            <p:cNvPr id="8657" name="Google Shape;8657;p126"/>
            <p:cNvCxnSpPr>
              <a:endCxn id="8656" idx="3"/>
            </p:cNvCxnSpPr>
            <p:nvPr/>
          </p:nvCxnSpPr>
          <p:spPr>
            <a:xfrm>
              <a:off x="1235234" y="3271138"/>
              <a:ext cx="123900" cy="212700"/>
            </a:xfrm>
            <a:prstGeom prst="straightConnector1">
              <a:avLst/>
            </a:prstGeom>
            <a:noFill/>
            <a:ln cap="flat" cmpd="sng" w="9525">
              <a:solidFill>
                <a:schemeClr val="dk1"/>
              </a:solidFill>
              <a:prstDash val="solid"/>
              <a:round/>
              <a:headEnd len="med" w="med" type="none"/>
              <a:tailEnd len="med" w="med" type="none"/>
            </a:ln>
          </p:spPr>
        </p:cxnSp>
        <p:cxnSp>
          <p:nvCxnSpPr>
            <p:cNvPr id="8658" name="Google Shape;8658;p126"/>
            <p:cNvCxnSpPr>
              <a:endCxn id="8539" idx="1"/>
            </p:cNvCxnSpPr>
            <p:nvPr/>
          </p:nvCxnSpPr>
          <p:spPr>
            <a:xfrm>
              <a:off x="3915619" y="2411778"/>
              <a:ext cx="308100" cy="573000"/>
            </a:xfrm>
            <a:prstGeom prst="straightConnector1">
              <a:avLst/>
            </a:prstGeom>
            <a:noFill/>
            <a:ln cap="flat" cmpd="sng" w="9525">
              <a:solidFill>
                <a:schemeClr val="dk1"/>
              </a:solidFill>
              <a:prstDash val="solid"/>
              <a:round/>
              <a:headEnd len="med" w="med" type="none"/>
              <a:tailEnd len="med" w="med" type="none"/>
            </a:ln>
          </p:spPr>
        </p:cxnSp>
        <p:cxnSp>
          <p:nvCxnSpPr>
            <p:cNvPr id="8659" name="Google Shape;8659;p126"/>
            <p:cNvCxnSpPr>
              <a:endCxn id="8539" idx="0"/>
            </p:cNvCxnSpPr>
            <p:nvPr/>
          </p:nvCxnSpPr>
          <p:spPr>
            <a:xfrm flipH="1">
              <a:off x="4426303" y="2390057"/>
              <a:ext cx="384300" cy="579300"/>
            </a:xfrm>
            <a:prstGeom prst="straightConnector1">
              <a:avLst/>
            </a:prstGeom>
            <a:noFill/>
            <a:ln cap="flat" cmpd="sng" w="9525">
              <a:solidFill>
                <a:schemeClr val="dk1"/>
              </a:solidFill>
              <a:prstDash val="solid"/>
              <a:round/>
              <a:headEnd len="med" w="med" type="none"/>
              <a:tailEnd len="med" w="med" type="none"/>
            </a:ln>
          </p:spPr>
        </p:cxnSp>
        <p:cxnSp>
          <p:nvCxnSpPr>
            <p:cNvPr id="8660" name="Google Shape;8660;p126"/>
            <p:cNvCxnSpPr>
              <a:endCxn id="8456" idx="0"/>
            </p:cNvCxnSpPr>
            <p:nvPr/>
          </p:nvCxnSpPr>
          <p:spPr>
            <a:xfrm>
              <a:off x="6770956" y="2900231"/>
              <a:ext cx="216000" cy="1046100"/>
            </a:xfrm>
            <a:prstGeom prst="straightConnector1">
              <a:avLst/>
            </a:prstGeom>
            <a:noFill/>
            <a:ln cap="flat" cmpd="sng" w="9525">
              <a:solidFill>
                <a:schemeClr val="dk1"/>
              </a:solidFill>
              <a:prstDash val="solid"/>
              <a:round/>
              <a:headEnd len="med" w="med" type="none"/>
              <a:tailEnd len="med" w="med" type="none"/>
            </a:ln>
          </p:spPr>
        </p:cxnSp>
        <p:cxnSp>
          <p:nvCxnSpPr>
            <p:cNvPr id="8661" name="Google Shape;8661;p126"/>
            <p:cNvCxnSpPr/>
            <p:nvPr/>
          </p:nvCxnSpPr>
          <p:spPr>
            <a:xfrm flipH="1">
              <a:off x="7137398" y="3251197"/>
              <a:ext cx="241300" cy="692150"/>
            </a:xfrm>
            <a:prstGeom prst="straightConnector1">
              <a:avLst/>
            </a:prstGeom>
            <a:noFill/>
            <a:ln cap="flat" cmpd="sng" w="9525">
              <a:solidFill>
                <a:schemeClr val="dk1"/>
              </a:solidFill>
              <a:prstDash val="solid"/>
              <a:round/>
              <a:headEnd len="med" w="med" type="none"/>
              <a:tailEnd len="med" w="med" type="none"/>
            </a:ln>
          </p:spPr>
        </p:cxnSp>
        <p:cxnSp>
          <p:nvCxnSpPr>
            <p:cNvPr id="8662" name="Google Shape;8662;p126"/>
            <p:cNvCxnSpPr>
              <a:stCxn id="8396" idx="4"/>
              <a:endCxn id="8470" idx="0"/>
            </p:cNvCxnSpPr>
            <p:nvPr/>
          </p:nvCxnSpPr>
          <p:spPr>
            <a:xfrm flipH="1">
              <a:off x="7483611" y="4229096"/>
              <a:ext cx="541200" cy="249300"/>
            </a:xfrm>
            <a:prstGeom prst="straightConnector1">
              <a:avLst/>
            </a:prstGeom>
            <a:noFill/>
            <a:ln cap="flat" cmpd="sng" w="9525">
              <a:solidFill>
                <a:schemeClr val="dk1"/>
              </a:solidFill>
              <a:prstDash val="solid"/>
              <a:round/>
              <a:headEnd len="med" w="med" type="none"/>
              <a:tailEnd len="med" w="med" type="none"/>
            </a:ln>
          </p:spPr>
        </p:cxnSp>
        <p:cxnSp>
          <p:nvCxnSpPr>
            <p:cNvPr id="8663" name="Google Shape;8663;p126"/>
            <p:cNvCxnSpPr/>
            <p:nvPr/>
          </p:nvCxnSpPr>
          <p:spPr>
            <a:xfrm rot="10800000">
              <a:off x="7454899" y="4573584"/>
              <a:ext cx="796925" cy="614362"/>
            </a:xfrm>
            <a:prstGeom prst="straightConnector1">
              <a:avLst/>
            </a:prstGeom>
            <a:noFill/>
            <a:ln cap="flat" cmpd="sng" w="9525">
              <a:solidFill>
                <a:schemeClr val="dk1"/>
              </a:solidFill>
              <a:prstDash val="solid"/>
              <a:round/>
              <a:headEnd len="med" w="med" type="none"/>
              <a:tailEnd len="med" w="med" type="none"/>
            </a:ln>
          </p:spPr>
        </p:cxnSp>
        <p:cxnSp>
          <p:nvCxnSpPr>
            <p:cNvPr id="8664" name="Google Shape;8664;p126"/>
            <p:cNvCxnSpPr>
              <a:endCxn id="8472" idx="5"/>
            </p:cNvCxnSpPr>
            <p:nvPr/>
          </p:nvCxnSpPr>
          <p:spPr>
            <a:xfrm rot="10800000">
              <a:off x="6496434" y="4722373"/>
              <a:ext cx="1047600" cy="966900"/>
            </a:xfrm>
            <a:prstGeom prst="straightConnector1">
              <a:avLst/>
            </a:prstGeom>
            <a:noFill/>
            <a:ln cap="flat" cmpd="sng" w="9525">
              <a:solidFill>
                <a:schemeClr val="dk1"/>
              </a:solidFill>
              <a:prstDash val="solid"/>
              <a:round/>
              <a:headEnd len="med" w="med" type="none"/>
              <a:tailEnd len="med" w="med" type="none"/>
            </a:ln>
          </p:spPr>
        </p:cxnSp>
        <p:cxnSp>
          <p:nvCxnSpPr>
            <p:cNvPr id="8665" name="Google Shape;8665;p126"/>
            <p:cNvCxnSpPr>
              <a:stCxn id="8397" idx="0"/>
              <a:endCxn id="8666" idx="5"/>
            </p:cNvCxnSpPr>
            <p:nvPr/>
          </p:nvCxnSpPr>
          <p:spPr>
            <a:xfrm rot="10800000">
              <a:off x="5085362" y="5684597"/>
              <a:ext cx="520800" cy="169800"/>
            </a:xfrm>
            <a:prstGeom prst="straightConnector1">
              <a:avLst/>
            </a:prstGeom>
            <a:noFill/>
            <a:ln cap="flat" cmpd="sng" w="9525">
              <a:solidFill>
                <a:schemeClr val="dk1"/>
              </a:solidFill>
              <a:prstDash val="solid"/>
              <a:round/>
              <a:headEnd len="med" w="med" type="none"/>
              <a:tailEnd len="med" w="med" type="none"/>
            </a:ln>
          </p:spPr>
        </p:cxnSp>
        <p:cxnSp>
          <p:nvCxnSpPr>
            <p:cNvPr id="8667" name="Google Shape;8667;p126"/>
            <p:cNvCxnSpPr/>
            <p:nvPr/>
          </p:nvCxnSpPr>
          <p:spPr>
            <a:xfrm rot="10800000">
              <a:off x="4068763" y="5045070"/>
              <a:ext cx="371475" cy="973138"/>
            </a:xfrm>
            <a:prstGeom prst="straightConnector1">
              <a:avLst/>
            </a:prstGeom>
            <a:noFill/>
            <a:ln cap="flat" cmpd="sng" w="9525">
              <a:solidFill>
                <a:schemeClr val="dk1"/>
              </a:solidFill>
              <a:prstDash val="solid"/>
              <a:round/>
              <a:headEnd len="med" w="med" type="none"/>
              <a:tailEnd len="med" w="med" type="none"/>
            </a:ln>
          </p:spPr>
        </p:cxnSp>
        <p:cxnSp>
          <p:nvCxnSpPr>
            <p:cNvPr id="8668" name="Google Shape;8668;p126"/>
            <p:cNvCxnSpPr/>
            <p:nvPr/>
          </p:nvCxnSpPr>
          <p:spPr>
            <a:xfrm flipH="1" rot="10800000">
              <a:off x="3389313" y="5689595"/>
              <a:ext cx="306387" cy="165099"/>
            </a:xfrm>
            <a:prstGeom prst="straightConnector1">
              <a:avLst/>
            </a:prstGeom>
            <a:noFill/>
            <a:ln cap="flat" cmpd="sng" w="9525">
              <a:solidFill>
                <a:schemeClr val="dk1"/>
              </a:solidFill>
              <a:prstDash val="solid"/>
              <a:round/>
              <a:headEnd len="med" w="med" type="none"/>
              <a:tailEnd len="med" w="med" type="none"/>
            </a:ln>
          </p:spPr>
        </p:cxnSp>
        <p:cxnSp>
          <p:nvCxnSpPr>
            <p:cNvPr id="8669" name="Google Shape;8669;p126"/>
            <p:cNvCxnSpPr/>
            <p:nvPr/>
          </p:nvCxnSpPr>
          <p:spPr>
            <a:xfrm flipH="1" rot="10800000">
              <a:off x="1790701" y="5160959"/>
              <a:ext cx="401638" cy="209549"/>
            </a:xfrm>
            <a:prstGeom prst="straightConnector1">
              <a:avLst/>
            </a:prstGeom>
            <a:noFill/>
            <a:ln cap="flat" cmpd="sng" w="9525">
              <a:solidFill>
                <a:schemeClr val="dk1"/>
              </a:solidFill>
              <a:prstDash val="solid"/>
              <a:round/>
              <a:headEnd len="med" w="med" type="none"/>
              <a:tailEnd len="med" w="med" type="none"/>
            </a:ln>
          </p:spPr>
        </p:cxnSp>
        <p:cxnSp>
          <p:nvCxnSpPr>
            <p:cNvPr id="8670" name="Google Shape;8670;p126"/>
            <p:cNvCxnSpPr/>
            <p:nvPr/>
          </p:nvCxnSpPr>
          <p:spPr>
            <a:xfrm flipH="1" rot="10800000">
              <a:off x="1179514" y="4467220"/>
              <a:ext cx="227012" cy="282574"/>
            </a:xfrm>
            <a:prstGeom prst="straightConnector1">
              <a:avLst/>
            </a:prstGeom>
            <a:noFill/>
            <a:ln cap="flat" cmpd="sng" w="9525">
              <a:solidFill>
                <a:schemeClr val="dk1"/>
              </a:solidFill>
              <a:prstDash val="solid"/>
              <a:round/>
              <a:headEnd len="med" w="med" type="none"/>
              <a:tailEnd len="med" w="med" type="none"/>
            </a:ln>
          </p:spPr>
        </p:cxnSp>
        <p:cxnSp>
          <p:nvCxnSpPr>
            <p:cNvPr id="8671" name="Google Shape;8671;p126"/>
            <p:cNvCxnSpPr>
              <a:endCxn id="8656" idx="5"/>
            </p:cNvCxnSpPr>
            <p:nvPr/>
          </p:nvCxnSpPr>
          <p:spPr>
            <a:xfrm flipH="1" rot="10800000">
              <a:off x="1156034" y="4369514"/>
              <a:ext cx="203100" cy="7800"/>
            </a:xfrm>
            <a:prstGeom prst="straightConnector1">
              <a:avLst/>
            </a:prstGeom>
            <a:noFill/>
            <a:ln cap="flat" cmpd="sng" w="9525">
              <a:solidFill>
                <a:schemeClr val="dk1"/>
              </a:solidFill>
              <a:prstDash val="solid"/>
              <a:round/>
              <a:headEnd len="med" w="med" type="none"/>
              <a:tailEnd len="med" w="med" type="none"/>
            </a:ln>
          </p:spPr>
        </p:cxnSp>
        <p:sp>
          <p:nvSpPr>
            <p:cNvPr id="8672" name="Google Shape;8672;p126"/>
            <p:cNvSpPr/>
            <p:nvPr/>
          </p:nvSpPr>
          <p:spPr>
            <a:xfrm>
              <a:off x="5677594" y="2896840"/>
              <a:ext cx="528046" cy="304770"/>
            </a:xfrm>
            <a:prstGeom prst="ellipse">
              <a:avLst/>
            </a:prstGeom>
            <a:solidFill>
              <a:srgbClr val="000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8673" name="Google Shape;8673;p126"/>
            <p:cNvCxnSpPr/>
            <p:nvPr/>
          </p:nvCxnSpPr>
          <p:spPr>
            <a:xfrm>
              <a:off x="4713288" y="3051287"/>
              <a:ext cx="964306" cy="26892"/>
            </a:xfrm>
            <a:prstGeom prst="straightConnector1">
              <a:avLst/>
            </a:prstGeom>
            <a:noFill/>
            <a:ln cap="flat" cmpd="sng" w="12700">
              <a:solidFill>
                <a:srgbClr val="CC0000"/>
              </a:solidFill>
              <a:prstDash val="solid"/>
              <a:round/>
              <a:headEnd len="med" w="med" type="none"/>
              <a:tailEnd len="med" w="med" type="none"/>
            </a:ln>
          </p:spPr>
        </p:cxnSp>
        <p:cxnSp>
          <p:nvCxnSpPr>
            <p:cNvPr id="8674" name="Google Shape;8674;p126"/>
            <p:cNvCxnSpPr/>
            <p:nvPr/>
          </p:nvCxnSpPr>
          <p:spPr>
            <a:xfrm>
              <a:off x="6139457" y="3169610"/>
              <a:ext cx="691556" cy="784846"/>
            </a:xfrm>
            <a:prstGeom prst="straightConnector1">
              <a:avLst/>
            </a:prstGeom>
            <a:noFill/>
            <a:ln cap="flat" cmpd="sng" w="12700">
              <a:solidFill>
                <a:srgbClr val="CC0000"/>
              </a:solidFill>
              <a:prstDash val="solid"/>
              <a:round/>
              <a:headEnd len="med" w="med" type="none"/>
              <a:tailEnd len="med" w="med" type="none"/>
            </a:ln>
          </p:spPr>
        </p:cxnSp>
        <p:cxnSp>
          <p:nvCxnSpPr>
            <p:cNvPr id="8675" name="Google Shape;8675;p126"/>
            <p:cNvCxnSpPr>
              <a:stCxn id="8621" idx="0"/>
            </p:cNvCxnSpPr>
            <p:nvPr/>
          </p:nvCxnSpPr>
          <p:spPr>
            <a:xfrm flipH="1" rot="10800000">
              <a:off x="3833272" y="4233214"/>
              <a:ext cx="190500" cy="141300"/>
            </a:xfrm>
            <a:prstGeom prst="straightConnector1">
              <a:avLst/>
            </a:prstGeom>
            <a:noFill/>
            <a:ln cap="flat" cmpd="sng" w="12700">
              <a:solidFill>
                <a:srgbClr val="CC0000"/>
              </a:solidFill>
              <a:prstDash val="solid"/>
              <a:round/>
              <a:headEnd len="med" w="med" type="none"/>
              <a:tailEnd len="med" w="med" type="none"/>
            </a:ln>
          </p:spPr>
        </p:cxnSp>
        <p:sp>
          <p:nvSpPr>
            <p:cNvPr id="8676" name="Google Shape;8676;p126"/>
            <p:cNvSpPr/>
            <p:nvPr/>
          </p:nvSpPr>
          <p:spPr>
            <a:xfrm>
              <a:off x="3932543" y="3959555"/>
              <a:ext cx="528230" cy="305050"/>
            </a:xfrm>
            <a:prstGeom prst="ellipse">
              <a:avLst/>
            </a:prstGeom>
            <a:solidFill>
              <a:srgbClr val="000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a:t>
              </a:r>
              <a:endParaRPr/>
            </a:p>
          </p:txBody>
        </p:sp>
        <p:cxnSp>
          <p:nvCxnSpPr>
            <p:cNvPr id="8677" name="Google Shape;8677;p126"/>
            <p:cNvCxnSpPr>
              <a:stCxn id="8676" idx="6"/>
              <a:endCxn id="8415" idx="1"/>
            </p:cNvCxnSpPr>
            <p:nvPr/>
          </p:nvCxnSpPr>
          <p:spPr>
            <a:xfrm flipH="1" rot="10800000">
              <a:off x="4460773" y="3953980"/>
              <a:ext cx="770100" cy="158100"/>
            </a:xfrm>
            <a:prstGeom prst="straightConnector1">
              <a:avLst/>
            </a:prstGeom>
            <a:noFill/>
            <a:ln cap="flat" cmpd="sng" w="12700">
              <a:solidFill>
                <a:srgbClr val="CC0000"/>
              </a:solidFill>
              <a:prstDash val="solid"/>
              <a:round/>
              <a:headEnd len="med" w="med" type="none"/>
              <a:tailEnd len="med" w="med" type="none"/>
            </a:ln>
          </p:spPr>
        </p:cxnSp>
        <p:cxnSp>
          <p:nvCxnSpPr>
            <p:cNvPr id="8678" name="Google Shape;8678;p126"/>
            <p:cNvCxnSpPr/>
            <p:nvPr/>
          </p:nvCxnSpPr>
          <p:spPr>
            <a:xfrm>
              <a:off x="3692525" y="3789358"/>
              <a:ext cx="342828" cy="205015"/>
            </a:xfrm>
            <a:prstGeom prst="straightConnector1">
              <a:avLst/>
            </a:prstGeom>
            <a:noFill/>
            <a:ln cap="flat" cmpd="sng" w="12700">
              <a:solidFill>
                <a:srgbClr val="CC0000"/>
              </a:solidFill>
              <a:prstDash val="solid"/>
              <a:round/>
              <a:headEnd len="med" w="med" type="none"/>
              <a:tailEnd len="med" w="med" type="none"/>
            </a:ln>
          </p:spPr>
        </p:cxnSp>
        <p:cxnSp>
          <p:nvCxnSpPr>
            <p:cNvPr id="8679" name="Google Shape;8679;p126"/>
            <p:cNvCxnSpPr>
              <a:stCxn id="8546" idx="5"/>
              <a:endCxn id="8411" idx="1"/>
            </p:cNvCxnSpPr>
            <p:nvPr/>
          </p:nvCxnSpPr>
          <p:spPr>
            <a:xfrm>
              <a:off x="4876256" y="3633038"/>
              <a:ext cx="431700" cy="222600"/>
            </a:xfrm>
            <a:prstGeom prst="straightConnector1">
              <a:avLst/>
            </a:prstGeom>
            <a:noFill/>
            <a:ln cap="flat" cmpd="sng" w="12700">
              <a:solidFill>
                <a:srgbClr val="CC0000"/>
              </a:solidFill>
              <a:prstDash val="solid"/>
              <a:round/>
              <a:headEnd len="med" w="med" type="none"/>
              <a:tailEnd len="med" w="med" type="none"/>
            </a:ln>
          </p:spPr>
        </p:cxnSp>
        <p:cxnSp>
          <p:nvCxnSpPr>
            <p:cNvPr id="8680" name="Google Shape;8680;p126"/>
            <p:cNvCxnSpPr>
              <a:endCxn id="8576" idx="0"/>
            </p:cNvCxnSpPr>
            <p:nvPr/>
          </p:nvCxnSpPr>
          <p:spPr>
            <a:xfrm flipH="1">
              <a:off x="2407288" y="3753300"/>
              <a:ext cx="282600" cy="511200"/>
            </a:xfrm>
            <a:prstGeom prst="straightConnector1">
              <a:avLst/>
            </a:prstGeom>
            <a:noFill/>
            <a:ln cap="flat" cmpd="sng" w="12700">
              <a:solidFill>
                <a:srgbClr val="CC0000"/>
              </a:solidFill>
              <a:prstDash val="solid"/>
              <a:round/>
              <a:headEnd len="med" w="med" type="none"/>
              <a:tailEnd len="med" w="med" type="none"/>
            </a:ln>
          </p:spPr>
        </p:cxnSp>
        <p:cxnSp>
          <p:nvCxnSpPr>
            <p:cNvPr id="8681" name="Google Shape;8681;p126"/>
            <p:cNvCxnSpPr>
              <a:stCxn id="8635" idx="0"/>
            </p:cNvCxnSpPr>
            <p:nvPr/>
          </p:nvCxnSpPr>
          <p:spPr>
            <a:xfrm flipH="1" rot="10800000">
              <a:off x="4307762" y="4626568"/>
              <a:ext cx="843900" cy="304200"/>
            </a:xfrm>
            <a:prstGeom prst="straightConnector1">
              <a:avLst/>
            </a:prstGeom>
            <a:noFill/>
            <a:ln cap="flat" cmpd="sng" w="12700">
              <a:solidFill>
                <a:srgbClr val="CC0000"/>
              </a:solidFill>
              <a:prstDash val="solid"/>
              <a:round/>
              <a:headEnd len="med" w="med" type="none"/>
              <a:tailEnd len="med" w="med" type="none"/>
            </a:ln>
          </p:spPr>
        </p:cxnSp>
        <p:sp>
          <p:nvSpPr>
            <p:cNvPr id="8666" name="Google Shape;8666;p126"/>
            <p:cNvSpPr/>
            <p:nvPr/>
          </p:nvSpPr>
          <p:spPr>
            <a:xfrm>
              <a:off x="3340101" y="5359394"/>
              <a:ext cx="2044700" cy="380999"/>
            </a:xfrm>
            <a:prstGeom prst="ellipse">
              <a:avLst/>
            </a:prstGeom>
            <a:solidFill>
              <a:srgbClr val="CC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656" name="Google Shape;8656;p126"/>
            <p:cNvSpPr/>
            <p:nvPr/>
          </p:nvSpPr>
          <p:spPr>
            <a:xfrm rot="5400000">
              <a:off x="867570" y="3736176"/>
              <a:ext cx="1252535" cy="381000"/>
            </a:xfrm>
            <a:prstGeom prst="ellipse">
              <a:avLst/>
            </a:prstGeom>
            <a:solidFill>
              <a:srgbClr val="CC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8682" name="Google Shape;8682;p126"/>
            <p:cNvCxnSpPr>
              <a:stCxn id="8656" idx="0"/>
              <a:endCxn id="8570" idx="0"/>
            </p:cNvCxnSpPr>
            <p:nvPr/>
          </p:nvCxnSpPr>
          <p:spPr>
            <a:xfrm flipH="1" rot="10800000">
              <a:off x="1684338" y="3653676"/>
              <a:ext cx="758700" cy="273000"/>
            </a:xfrm>
            <a:prstGeom prst="straightConnector1">
              <a:avLst/>
            </a:prstGeom>
            <a:noFill/>
            <a:ln cap="flat" cmpd="sng" w="9525">
              <a:solidFill>
                <a:schemeClr val="dk1"/>
              </a:solidFill>
              <a:prstDash val="solid"/>
              <a:round/>
              <a:headEnd len="med" w="med" type="none"/>
              <a:tailEnd len="med" w="med" type="none"/>
            </a:ln>
          </p:spPr>
        </p:cxnSp>
        <p:cxnSp>
          <p:nvCxnSpPr>
            <p:cNvPr id="8683" name="Google Shape;8683;p126"/>
            <p:cNvCxnSpPr>
              <a:endCxn id="8580" idx="1"/>
            </p:cNvCxnSpPr>
            <p:nvPr/>
          </p:nvCxnSpPr>
          <p:spPr>
            <a:xfrm>
              <a:off x="1685925" y="4111625"/>
              <a:ext cx="466800" cy="270000"/>
            </a:xfrm>
            <a:prstGeom prst="straightConnector1">
              <a:avLst/>
            </a:prstGeom>
            <a:noFill/>
            <a:ln cap="flat" cmpd="sng" w="9525">
              <a:solidFill>
                <a:schemeClr val="dk1"/>
              </a:solidFill>
              <a:prstDash val="solid"/>
              <a:round/>
              <a:headEnd len="med" w="med" type="none"/>
              <a:tailEnd len="med" w="med" type="none"/>
            </a:ln>
          </p:spPr>
        </p:cxnSp>
      </p:grpSp>
      <p:cxnSp>
        <p:nvCxnSpPr>
          <p:cNvPr id="8684" name="Google Shape;8684;p126"/>
          <p:cNvCxnSpPr/>
          <p:nvPr/>
        </p:nvCxnSpPr>
        <p:spPr>
          <a:xfrm flipH="1" rot="10800000">
            <a:off x="2686051" y="5276851"/>
            <a:ext cx="144463" cy="3175"/>
          </a:xfrm>
          <a:prstGeom prst="straightConnector1">
            <a:avLst/>
          </a:prstGeom>
          <a:noFill/>
          <a:ln cap="flat" cmpd="sng" w="9525">
            <a:solidFill>
              <a:schemeClr val="dk1"/>
            </a:solidFill>
            <a:prstDash val="solid"/>
            <a:round/>
            <a:headEnd len="med" w="med" type="none"/>
            <a:tailEnd len="med" w="med" type="none"/>
          </a:ln>
        </p:spPr>
      </p:cxnSp>
      <p:grpSp>
        <p:nvGrpSpPr>
          <p:cNvPr id="8685" name="Google Shape;8685;p126"/>
          <p:cNvGrpSpPr/>
          <p:nvPr/>
        </p:nvGrpSpPr>
        <p:grpSpPr>
          <a:xfrm>
            <a:off x="1963739" y="3552826"/>
            <a:ext cx="8258175" cy="2900363"/>
            <a:chOff x="439215" y="3555216"/>
            <a:chExt cx="8258951" cy="2901368"/>
          </a:xfrm>
        </p:grpSpPr>
        <p:grpSp>
          <p:nvGrpSpPr>
            <p:cNvPr id="8686" name="Google Shape;8686;p126"/>
            <p:cNvGrpSpPr/>
            <p:nvPr/>
          </p:nvGrpSpPr>
          <p:grpSpPr>
            <a:xfrm>
              <a:off x="1678362" y="3855145"/>
              <a:ext cx="347753" cy="680208"/>
              <a:chOff x="7923189" y="2486663"/>
              <a:chExt cx="360362" cy="884586"/>
            </a:xfrm>
          </p:grpSpPr>
          <p:pic>
            <p:nvPicPr>
              <p:cNvPr id="8687" name="Google Shape;8687;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8688" name="Google Shape;8688;p126"/>
              <p:cNvGrpSpPr/>
              <p:nvPr/>
            </p:nvGrpSpPr>
            <p:grpSpPr>
              <a:xfrm>
                <a:off x="7923189" y="2890236"/>
                <a:ext cx="227012" cy="481013"/>
                <a:chOff x="4140" y="429"/>
                <a:chExt cx="1425" cy="2396"/>
              </a:xfrm>
            </p:grpSpPr>
            <p:sp>
              <p:nvSpPr>
                <p:cNvPr id="8689" name="Google Shape;8689;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90" name="Google Shape;8690;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691" name="Google Shape;8691;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92" name="Google Shape;8692;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93" name="Google Shape;8693;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694" name="Google Shape;8694;p126"/>
                <p:cNvGrpSpPr/>
                <p:nvPr/>
              </p:nvGrpSpPr>
              <p:grpSpPr>
                <a:xfrm>
                  <a:off x="4748" y="666"/>
                  <a:ext cx="578" cy="150"/>
                  <a:chOff x="613" y="2566"/>
                  <a:chExt cx="721" cy="144"/>
                </a:xfrm>
              </p:grpSpPr>
              <p:sp>
                <p:nvSpPr>
                  <p:cNvPr id="8695" name="Google Shape;8695;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696" name="Google Shape;8696;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697" name="Google Shape;8697;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698" name="Google Shape;8698;p126"/>
                <p:cNvGrpSpPr/>
                <p:nvPr/>
              </p:nvGrpSpPr>
              <p:grpSpPr>
                <a:xfrm>
                  <a:off x="4748" y="990"/>
                  <a:ext cx="578" cy="134"/>
                  <a:chOff x="615" y="2564"/>
                  <a:chExt cx="721" cy="139"/>
                </a:xfrm>
              </p:grpSpPr>
              <p:sp>
                <p:nvSpPr>
                  <p:cNvPr id="8699" name="Google Shape;8699;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00" name="Google Shape;8700;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01" name="Google Shape;8701;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02" name="Google Shape;8702;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703" name="Google Shape;8703;p126"/>
                <p:cNvGrpSpPr/>
                <p:nvPr/>
              </p:nvGrpSpPr>
              <p:grpSpPr>
                <a:xfrm>
                  <a:off x="4738" y="1647"/>
                  <a:ext cx="578" cy="135"/>
                  <a:chOff x="618" y="2586"/>
                  <a:chExt cx="720" cy="124"/>
                </a:xfrm>
              </p:grpSpPr>
              <p:sp>
                <p:nvSpPr>
                  <p:cNvPr id="8704" name="Google Shape;8704;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05" name="Google Shape;8705;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06" name="Google Shape;8706;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707" name="Google Shape;8707;p126"/>
                <p:cNvGrpSpPr/>
                <p:nvPr/>
              </p:nvGrpSpPr>
              <p:grpSpPr>
                <a:xfrm>
                  <a:off x="4738" y="1330"/>
                  <a:ext cx="588" cy="134"/>
                  <a:chOff x="613" y="2571"/>
                  <a:chExt cx="732" cy="134"/>
                </a:xfrm>
              </p:grpSpPr>
              <p:sp>
                <p:nvSpPr>
                  <p:cNvPr id="8708" name="Google Shape;8708;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09" name="Google Shape;8709;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10" name="Google Shape;8710;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11" name="Google Shape;8711;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12" name="Google Shape;8712;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13" name="Google Shape;8713;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14" name="Google Shape;8714;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15" name="Google Shape;8715;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16" name="Google Shape;8716;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17" name="Google Shape;8717;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18" name="Google Shape;8718;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719" name="Google Shape;8719;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20" name="Google Shape;8720;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721" name="Google Shape;8721;p126"/>
            <p:cNvGrpSpPr/>
            <p:nvPr/>
          </p:nvGrpSpPr>
          <p:grpSpPr>
            <a:xfrm>
              <a:off x="3221830" y="5776376"/>
              <a:ext cx="347753" cy="680208"/>
              <a:chOff x="7923189" y="2486663"/>
              <a:chExt cx="360362" cy="884586"/>
            </a:xfrm>
          </p:grpSpPr>
          <p:pic>
            <p:nvPicPr>
              <p:cNvPr id="8722" name="Google Shape;8722;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8723" name="Google Shape;8723;p126"/>
              <p:cNvGrpSpPr/>
              <p:nvPr/>
            </p:nvGrpSpPr>
            <p:grpSpPr>
              <a:xfrm>
                <a:off x="7923189" y="2890236"/>
                <a:ext cx="227012" cy="481013"/>
                <a:chOff x="4140" y="429"/>
                <a:chExt cx="1425" cy="2396"/>
              </a:xfrm>
            </p:grpSpPr>
            <p:sp>
              <p:nvSpPr>
                <p:cNvPr id="8724" name="Google Shape;8724;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25" name="Google Shape;8725;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26" name="Google Shape;8726;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27" name="Google Shape;8727;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28" name="Google Shape;8728;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729" name="Google Shape;8729;p126"/>
                <p:cNvGrpSpPr/>
                <p:nvPr/>
              </p:nvGrpSpPr>
              <p:grpSpPr>
                <a:xfrm>
                  <a:off x="4748" y="666"/>
                  <a:ext cx="578" cy="150"/>
                  <a:chOff x="613" y="2566"/>
                  <a:chExt cx="721" cy="144"/>
                </a:xfrm>
              </p:grpSpPr>
              <p:sp>
                <p:nvSpPr>
                  <p:cNvPr id="8730" name="Google Shape;8730;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31" name="Google Shape;8731;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32" name="Google Shape;8732;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733" name="Google Shape;8733;p126"/>
                <p:cNvGrpSpPr/>
                <p:nvPr/>
              </p:nvGrpSpPr>
              <p:grpSpPr>
                <a:xfrm>
                  <a:off x="4748" y="990"/>
                  <a:ext cx="578" cy="134"/>
                  <a:chOff x="615" y="2564"/>
                  <a:chExt cx="721" cy="139"/>
                </a:xfrm>
              </p:grpSpPr>
              <p:sp>
                <p:nvSpPr>
                  <p:cNvPr id="8734" name="Google Shape;8734;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35" name="Google Shape;8735;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36" name="Google Shape;8736;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37" name="Google Shape;8737;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738" name="Google Shape;8738;p126"/>
                <p:cNvGrpSpPr/>
                <p:nvPr/>
              </p:nvGrpSpPr>
              <p:grpSpPr>
                <a:xfrm>
                  <a:off x="4738" y="1647"/>
                  <a:ext cx="578" cy="135"/>
                  <a:chOff x="618" y="2586"/>
                  <a:chExt cx="720" cy="124"/>
                </a:xfrm>
              </p:grpSpPr>
              <p:sp>
                <p:nvSpPr>
                  <p:cNvPr id="8739" name="Google Shape;8739;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40" name="Google Shape;8740;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41" name="Google Shape;8741;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742" name="Google Shape;8742;p126"/>
                <p:cNvGrpSpPr/>
                <p:nvPr/>
              </p:nvGrpSpPr>
              <p:grpSpPr>
                <a:xfrm>
                  <a:off x="4738" y="1330"/>
                  <a:ext cx="588" cy="134"/>
                  <a:chOff x="613" y="2571"/>
                  <a:chExt cx="732" cy="134"/>
                </a:xfrm>
              </p:grpSpPr>
              <p:sp>
                <p:nvSpPr>
                  <p:cNvPr id="8743" name="Google Shape;8743;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44" name="Google Shape;8744;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45" name="Google Shape;8745;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46" name="Google Shape;8746;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47" name="Google Shape;8747;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48" name="Google Shape;8748;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49" name="Google Shape;8749;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50" name="Google Shape;8750;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51" name="Google Shape;8751;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52" name="Google Shape;8752;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53" name="Google Shape;8753;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754" name="Google Shape;8754;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55" name="Google Shape;8755;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756" name="Google Shape;8756;p126"/>
            <p:cNvGrpSpPr/>
            <p:nvPr/>
          </p:nvGrpSpPr>
          <p:grpSpPr>
            <a:xfrm>
              <a:off x="4387291" y="3555216"/>
              <a:ext cx="347753" cy="680208"/>
              <a:chOff x="7923189" y="2486663"/>
              <a:chExt cx="360362" cy="884586"/>
            </a:xfrm>
          </p:grpSpPr>
          <p:pic>
            <p:nvPicPr>
              <p:cNvPr id="8757" name="Google Shape;8757;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8758" name="Google Shape;8758;p126"/>
              <p:cNvGrpSpPr/>
              <p:nvPr/>
            </p:nvGrpSpPr>
            <p:grpSpPr>
              <a:xfrm>
                <a:off x="7923189" y="2890236"/>
                <a:ext cx="227012" cy="481013"/>
                <a:chOff x="4140" y="429"/>
                <a:chExt cx="1425" cy="2396"/>
              </a:xfrm>
            </p:grpSpPr>
            <p:sp>
              <p:nvSpPr>
                <p:cNvPr id="8759" name="Google Shape;8759;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60" name="Google Shape;8760;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61" name="Google Shape;8761;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62" name="Google Shape;8762;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63" name="Google Shape;8763;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764" name="Google Shape;8764;p126"/>
                <p:cNvGrpSpPr/>
                <p:nvPr/>
              </p:nvGrpSpPr>
              <p:grpSpPr>
                <a:xfrm>
                  <a:off x="4748" y="666"/>
                  <a:ext cx="578" cy="150"/>
                  <a:chOff x="613" y="2566"/>
                  <a:chExt cx="721" cy="144"/>
                </a:xfrm>
              </p:grpSpPr>
              <p:sp>
                <p:nvSpPr>
                  <p:cNvPr id="8765" name="Google Shape;8765;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66" name="Google Shape;8766;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67" name="Google Shape;8767;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768" name="Google Shape;8768;p126"/>
                <p:cNvGrpSpPr/>
                <p:nvPr/>
              </p:nvGrpSpPr>
              <p:grpSpPr>
                <a:xfrm>
                  <a:off x="4748" y="990"/>
                  <a:ext cx="578" cy="134"/>
                  <a:chOff x="615" y="2564"/>
                  <a:chExt cx="721" cy="139"/>
                </a:xfrm>
              </p:grpSpPr>
              <p:sp>
                <p:nvSpPr>
                  <p:cNvPr id="8769" name="Google Shape;8769;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70" name="Google Shape;8770;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71" name="Google Shape;8771;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72" name="Google Shape;8772;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773" name="Google Shape;8773;p126"/>
                <p:cNvGrpSpPr/>
                <p:nvPr/>
              </p:nvGrpSpPr>
              <p:grpSpPr>
                <a:xfrm>
                  <a:off x="4738" y="1647"/>
                  <a:ext cx="578" cy="135"/>
                  <a:chOff x="618" y="2586"/>
                  <a:chExt cx="720" cy="124"/>
                </a:xfrm>
              </p:grpSpPr>
              <p:sp>
                <p:nvSpPr>
                  <p:cNvPr id="8774" name="Google Shape;8774;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75" name="Google Shape;8775;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76" name="Google Shape;8776;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777" name="Google Shape;8777;p126"/>
                <p:cNvGrpSpPr/>
                <p:nvPr/>
              </p:nvGrpSpPr>
              <p:grpSpPr>
                <a:xfrm>
                  <a:off x="4738" y="1330"/>
                  <a:ext cx="588" cy="134"/>
                  <a:chOff x="613" y="2571"/>
                  <a:chExt cx="732" cy="134"/>
                </a:xfrm>
              </p:grpSpPr>
              <p:sp>
                <p:nvSpPr>
                  <p:cNvPr id="8778" name="Google Shape;8778;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79" name="Google Shape;8779;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780" name="Google Shape;8780;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81" name="Google Shape;8781;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82" name="Google Shape;8782;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83" name="Google Shape;8783;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84" name="Google Shape;8784;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85" name="Google Shape;8785;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86" name="Google Shape;8786;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87" name="Google Shape;8787;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88" name="Google Shape;8788;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789" name="Google Shape;8789;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90" name="Google Shape;8790;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791" name="Google Shape;8791;p126"/>
            <p:cNvGrpSpPr/>
            <p:nvPr/>
          </p:nvGrpSpPr>
          <p:grpSpPr>
            <a:xfrm>
              <a:off x="5084012" y="5612511"/>
              <a:ext cx="347767" cy="680207"/>
              <a:chOff x="7923189" y="2486664"/>
              <a:chExt cx="360377" cy="884585"/>
            </a:xfrm>
          </p:grpSpPr>
          <p:pic>
            <p:nvPicPr>
              <p:cNvPr id="8792" name="Google Shape;8792;p126"/>
              <p:cNvPicPr preferRelativeResize="0"/>
              <p:nvPr/>
            </p:nvPicPr>
            <p:blipFill rotWithShape="1">
              <a:blip r:embed="rId3">
                <a:alphaModFix/>
              </a:blip>
              <a:srcRect b="0" l="0" r="0" t="0"/>
              <a:stretch/>
            </p:blipFill>
            <p:spPr>
              <a:xfrm>
                <a:off x="8043998" y="2486664"/>
                <a:ext cx="239568" cy="536525"/>
              </a:xfrm>
              <a:prstGeom prst="rect">
                <a:avLst/>
              </a:prstGeom>
              <a:noFill/>
              <a:ln>
                <a:noFill/>
              </a:ln>
            </p:spPr>
          </p:pic>
          <p:grpSp>
            <p:nvGrpSpPr>
              <p:cNvPr id="8793" name="Google Shape;8793;p126"/>
              <p:cNvGrpSpPr/>
              <p:nvPr/>
            </p:nvGrpSpPr>
            <p:grpSpPr>
              <a:xfrm>
                <a:off x="7923189" y="2890236"/>
                <a:ext cx="227012" cy="481013"/>
                <a:chOff x="4140" y="429"/>
                <a:chExt cx="1425" cy="2396"/>
              </a:xfrm>
            </p:grpSpPr>
            <p:sp>
              <p:nvSpPr>
                <p:cNvPr id="8794" name="Google Shape;8794;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95" name="Google Shape;8795;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96" name="Google Shape;8796;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97" name="Google Shape;8797;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98" name="Google Shape;8798;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799" name="Google Shape;8799;p126"/>
                <p:cNvGrpSpPr/>
                <p:nvPr/>
              </p:nvGrpSpPr>
              <p:grpSpPr>
                <a:xfrm>
                  <a:off x="4748" y="666"/>
                  <a:ext cx="578" cy="150"/>
                  <a:chOff x="613" y="2566"/>
                  <a:chExt cx="721" cy="144"/>
                </a:xfrm>
              </p:grpSpPr>
              <p:sp>
                <p:nvSpPr>
                  <p:cNvPr id="8800" name="Google Shape;8800;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01" name="Google Shape;8801;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02" name="Google Shape;8802;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803" name="Google Shape;8803;p126"/>
                <p:cNvGrpSpPr/>
                <p:nvPr/>
              </p:nvGrpSpPr>
              <p:grpSpPr>
                <a:xfrm>
                  <a:off x="4748" y="990"/>
                  <a:ext cx="578" cy="134"/>
                  <a:chOff x="615" y="2564"/>
                  <a:chExt cx="721" cy="139"/>
                </a:xfrm>
              </p:grpSpPr>
              <p:sp>
                <p:nvSpPr>
                  <p:cNvPr id="8804" name="Google Shape;8804;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05" name="Google Shape;8805;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06" name="Google Shape;8806;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07" name="Google Shape;8807;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808" name="Google Shape;8808;p126"/>
                <p:cNvGrpSpPr/>
                <p:nvPr/>
              </p:nvGrpSpPr>
              <p:grpSpPr>
                <a:xfrm>
                  <a:off x="4738" y="1647"/>
                  <a:ext cx="578" cy="135"/>
                  <a:chOff x="618" y="2586"/>
                  <a:chExt cx="720" cy="124"/>
                </a:xfrm>
              </p:grpSpPr>
              <p:sp>
                <p:nvSpPr>
                  <p:cNvPr id="8809" name="Google Shape;8809;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10" name="Google Shape;8810;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11" name="Google Shape;8811;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812" name="Google Shape;8812;p126"/>
                <p:cNvGrpSpPr/>
                <p:nvPr/>
              </p:nvGrpSpPr>
              <p:grpSpPr>
                <a:xfrm>
                  <a:off x="4738" y="1330"/>
                  <a:ext cx="588" cy="134"/>
                  <a:chOff x="613" y="2571"/>
                  <a:chExt cx="732" cy="134"/>
                </a:xfrm>
              </p:grpSpPr>
              <p:sp>
                <p:nvSpPr>
                  <p:cNvPr id="8813" name="Google Shape;8813;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14" name="Google Shape;8814;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15" name="Google Shape;8815;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16" name="Google Shape;8816;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17" name="Google Shape;8817;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18" name="Google Shape;8818;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19" name="Google Shape;8819;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20" name="Google Shape;8820;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21" name="Google Shape;8821;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22" name="Google Shape;8822;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23" name="Google Shape;8823;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824" name="Google Shape;8824;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25" name="Google Shape;8825;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826" name="Google Shape;8826;p126"/>
            <p:cNvGrpSpPr/>
            <p:nvPr/>
          </p:nvGrpSpPr>
          <p:grpSpPr>
            <a:xfrm>
              <a:off x="6068038" y="3829780"/>
              <a:ext cx="347753" cy="680208"/>
              <a:chOff x="7923189" y="2486663"/>
              <a:chExt cx="360362" cy="884586"/>
            </a:xfrm>
          </p:grpSpPr>
          <p:pic>
            <p:nvPicPr>
              <p:cNvPr id="8827" name="Google Shape;8827;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8828" name="Google Shape;8828;p126"/>
              <p:cNvGrpSpPr/>
              <p:nvPr/>
            </p:nvGrpSpPr>
            <p:grpSpPr>
              <a:xfrm>
                <a:off x="7923189" y="2890236"/>
                <a:ext cx="227012" cy="481013"/>
                <a:chOff x="4140" y="429"/>
                <a:chExt cx="1425" cy="2396"/>
              </a:xfrm>
            </p:grpSpPr>
            <p:sp>
              <p:nvSpPr>
                <p:cNvPr id="8829" name="Google Shape;8829;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30" name="Google Shape;8830;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31" name="Google Shape;8831;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32" name="Google Shape;8832;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33" name="Google Shape;8833;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834" name="Google Shape;8834;p126"/>
                <p:cNvGrpSpPr/>
                <p:nvPr/>
              </p:nvGrpSpPr>
              <p:grpSpPr>
                <a:xfrm>
                  <a:off x="4748" y="666"/>
                  <a:ext cx="578" cy="150"/>
                  <a:chOff x="613" y="2566"/>
                  <a:chExt cx="721" cy="144"/>
                </a:xfrm>
              </p:grpSpPr>
              <p:sp>
                <p:nvSpPr>
                  <p:cNvPr id="8835" name="Google Shape;8835;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36" name="Google Shape;8836;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37" name="Google Shape;8837;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838" name="Google Shape;8838;p126"/>
                <p:cNvGrpSpPr/>
                <p:nvPr/>
              </p:nvGrpSpPr>
              <p:grpSpPr>
                <a:xfrm>
                  <a:off x="4748" y="990"/>
                  <a:ext cx="578" cy="134"/>
                  <a:chOff x="615" y="2564"/>
                  <a:chExt cx="721" cy="139"/>
                </a:xfrm>
              </p:grpSpPr>
              <p:sp>
                <p:nvSpPr>
                  <p:cNvPr id="8839" name="Google Shape;8839;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40" name="Google Shape;8840;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41" name="Google Shape;8841;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42" name="Google Shape;8842;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843" name="Google Shape;8843;p126"/>
                <p:cNvGrpSpPr/>
                <p:nvPr/>
              </p:nvGrpSpPr>
              <p:grpSpPr>
                <a:xfrm>
                  <a:off x="4738" y="1647"/>
                  <a:ext cx="578" cy="135"/>
                  <a:chOff x="618" y="2586"/>
                  <a:chExt cx="720" cy="124"/>
                </a:xfrm>
              </p:grpSpPr>
              <p:sp>
                <p:nvSpPr>
                  <p:cNvPr id="8844" name="Google Shape;8844;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45" name="Google Shape;8845;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46" name="Google Shape;8846;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847" name="Google Shape;8847;p126"/>
                <p:cNvGrpSpPr/>
                <p:nvPr/>
              </p:nvGrpSpPr>
              <p:grpSpPr>
                <a:xfrm>
                  <a:off x="4738" y="1330"/>
                  <a:ext cx="588" cy="134"/>
                  <a:chOff x="613" y="2571"/>
                  <a:chExt cx="732" cy="134"/>
                </a:xfrm>
              </p:grpSpPr>
              <p:sp>
                <p:nvSpPr>
                  <p:cNvPr id="8848" name="Google Shape;8848;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49" name="Google Shape;8849;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50" name="Google Shape;8850;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51" name="Google Shape;8851;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52" name="Google Shape;8852;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53" name="Google Shape;8853;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54" name="Google Shape;8854;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55" name="Google Shape;8855;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56" name="Google Shape;8856;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57" name="Google Shape;8857;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58" name="Google Shape;8858;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859" name="Google Shape;8859;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60" name="Google Shape;8860;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861" name="Google Shape;8861;p126"/>
            <p:cNvGrpSpPr/>
            <p:nvPr/>
          </p:nvGrpSpPr>
          <p:grpSpPr>
            <a:xfrm>
              <a:off x="2122838" y="5630065"/>
              <a:ext cx="347753" cy="680208"/>
              <a:chOff x="7923189" y="2486663"/>
              <a:chExt cx="360362" cy="884586"/>
            </a:xfrm>
          </p:grpSpPr>
          <p:pic>
            <p:nvPicPr>
              <p:cNvPr id="8862" name="Google Shape;8862;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8863" name="Google Shape;8863;p126"/>
              <p:cNvGrpSpPr/>
              <p:nvPr/>
            </p:nvGrpSpPr>
            <p:grpSpPr>
              <a:xfrm>
                <a:off x="7923189" y="2890236"/>
                <a:ext cx="227012" cy="481013"/>
                <a:chOff x="4140" y="429"/>
                <a:chExt cx="1425" cy="2396"/>
              </a:xfrm>
            </p:grpSpPr>
            <p:sp>
              <p:nvSpPr>
                <p:cNvPr id="8864" name="Google Shape;8864;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65" name="Google Shape;8865;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66" name="Google Shape;8866;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67" name="Google Shape;8867;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68" name="Google Shape;8868;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869" name="Google Shape;8869;p126"/>
                <p:cNvGrpSpPr/>
                <p:nvPr/>
              </p:nvGrpSpPr>
              <p:grpSpPr>
                <a:xfrm>
                  <a:off x="4748" y="666"/>
                  <a:ext cx="578" cy="150"/>
                  <a:chOff x="613" y="2566"/>
                  <a:chExt cx="721" cy="144"/>
                </a:xfrm>
              </p:grpSpPr>
              <p:sp>
                <p:nvSpPr>
                  <p:cNvPr id="8870" name="Google Shape;8870;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71" name="Google Shape;8871;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72" name="Google Shape;8872;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873" name="Google Shape;8873;p126"/>
                <p:cNvGrpSpPr/>
                <p:nvPr/>
              </p:nvGrpSpPr>
              <p:grpSpPr>
                <a:xfrm>
                  <a:off x="4748" y="990"/>
                  <a:ext cx="578" cy="134"/>
                  <a:chOff x="615" y="2564"/>
                  <a:chExt cx="721" cy="139"/>
                </a:xfrm>
              </p:grpSpPr>
              <p:sp>
                <p:nvSpPr>
                  <p:cNvPr id="8874" name="Google Shape;8874;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75" name="Google Shape;8875;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76" name="Google Shape;8876;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77" name="Google Shape;8877;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8878" name="Google Shape;8878;p126"/>
                <p:cNvGrpSpPr/>
                <p:nvPr/>
              </p:nvGrpSpPr>
              <p:grpSpPr>
                <a:xfrm>
                  <a:off x="4738" y="1647"/>
                  <a:ext cx="578" cy="135"/>
                  <a:chOff x="618" y="2586"/>
                  <a:chExt cx="720" cy="124"/>
                </a:xfrm>
              </p:grpSpPr>
              <p:sp>
                <p:nvSpPr>
                  <p:cNvPr id="8879" name="Google Shape;8879;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80" name="Google Shape;8880;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81" name="Google Shape;8881;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882" name="Google Shape;8882;p126"/>
                <p:cNvGrpSpPr/>
                <p:nvPr/>
              </p:nvGrpSpPr>
              <p:grpSpPr>
                <a:xfrm>
                  <a:off x="4738" y="1330"/>
                  <a:ext cx="588" cy="134"/>
                  <a:chOff x="613" y="2571"/>
                  <a:chExt cx="732" cy="134"/>
                </a:xfrm>
              </p:grpSpPr>
              <p:sp>
                <p:nvSpPr>
                  <p:cNvPr id="8883" name="Google Shape;8883;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84" name="Google Shape;8884;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885" name="Google Shape;8885;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86" name="Google Shape;8886;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87" name="Google Shape;8887;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88" name="Google Shape;8888;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89" name="Google Shape;8889;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90" name="Google Shape;8890;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91" name="Google Shape;8891;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92" name="Google Shape;8892;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93" name="Google Shape;8893;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8894" name="Google Shape;8894;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95" name="Google Shape;8895;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8896" name="Google Shape;8896;p126"/>
            <p:cNvGrpSpPr/>
            <p:nvPr/>
          </p:nvGrpSpPr>
          <p:grpSpPr>
            <a:xfrm>
              <a:off x="7707456" y="4365068"/>
              <a:ext cx="990710" cy="735459"/>
              <a:chOff x="7707456" y="4365068"/>
              <a:chExt cx="990710" cy="735459"/>
            </a:xfrm>
          </p:grpSpPr>
          <p:pic>
            <p:nvPicPr>
              <p:cNvPr id="8897" name="Google Shape;8897;p126"/>
              <p:cNvPicPr preferRelativeResize="0"/>
              <p:nvPr/>
            </p:nvPicPr>
            <p:blipFill rotWithShape="1">
              <a:blip r:embed="rId4">
                <a:alphaModFix/>
              </a:blip>
              <a:srcRect b="0" l="0" r="0" t="0"/>
              <a:stretch/>
            </p:blipFill>
            <p:spPr>
              <a:xfrm>
                <a:off x="7771833" y="4640202"/>
                <a:ext cx="822008" cy="460325"/>
              </a:xfrm>
              <a:prstGeom prst="rect">
                <a:avLst/>
              </a:prstGeom>
              <a:noFill/>
              <a:ln>
                <a:noFill/>
              </a:ln>
            </p:spPr>
          </p:pic>
          <p:grpSp>
            <p:nvGrpSpPr>
              <p:cNvPr id="8898" name="Google Shape;8898;p126"/>
              <p:cNvGrpSpPr/>
              <p:nvPr/>
            </p:nvGrpSpPr>
            <p:grpSpPr>
              <a:xfrm flipH="1">
                <a:off x="7707456" y="4368231"/>
                <a:ext cx="225477" cy="394743"/>
                <a:chOff x="4144" y="425"/>
                <a:chExt cx="1422" cy="2389"/>
              </a:xfrm>
            </p:grpSpPr>
            <p:sp>
              <p:nvSpPr>
                <p:cNvPr id="8899" name="Google Shape;8899;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00" name="Google Shape;8900;p126"/>
                <p:cNvSpPr/>
                <p:nvPr/>
              </p:nvSpPr>
              <p:spPr>
                <a:xfrm>
                  <a:off x="4204" y="425"/>
                  <a:ext cx="1051" cy="2259"/>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01" name="Google Shape;8901;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02" name="Google Shape;8902;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03" name="Google Shape;8903;p126"/>
                <p:cNvSpPr/>
                <p:nvPr/>
              </p:nvSpPr>
              <p:spPr>
                <a:xfrm>
                  <a:off x="4214" y="685"/>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904" name="Google Shape;8904;p126"/>
                <p:cNvGrpSpPr/>
                <p:nvPr/>
              </p:nvGrpSpPr>
              <p:grpSpPr>
                <a:xfrm>
                  <a:off x="4775" y="666"/>
                  <a:ext cx="581" cy="144"/>
                  <a:chOff x="646" y="2566"/>
                  <a:chExt cx="725" cy="138"/>
                </a:xfrm>
              </p:grpSpPr>
              <p:sp>
                <p:nvSpPr>
                  <p:cNvPr id="8905" name="Google Shape;8905;p126"/>
                  <p:cNvSpPr/>
                  <p:nvPr/>
                </p:nvSpPr>
                <p:spPr>
                  <a:xfrm>
                    <a:off x="646" y="2566"/>
                    <a:ext cx="725"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06" name="Google Shape;8906;p126"/>
                  <p:cNvSpPr/>
                  <p:nvPr/>
                </p:nvSpPr>
                <p:spPr>
                  <a:xfrm>
                    <a:off x="659" y="2584"/>
                    <a:ext cx="700"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07" name="Google Shape;8907;p126"/>
                <p:cNvSpPr/>
                <p:nvPr/>
              </p:nvSpPr>
              <p:spPr>
                <a:xfrm>
                  <a:off x="4224" y="1012"/>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908" name="Google Shape;8908;p126"/>
                <p:cNvGrpSpPr/>
                <p:nvPr/>
              </p:nvGrpSpPr>
              <p:grpSpPr>
                <a:xfrm>
                  <a:off x="4745" y="992"/>
                  <a:ext cx="581" cy="135"/>
                  <a:chOff x="611" y="2566"/>
                  <a:chExt cx="725" cy="140"/>
                </a:xfrm>
              </p:grpSpPr>
              <p:sp>
                <p:nvSpPr>
                  <p:cNvPr id="8909" name="Google Shape;8909;p126"/>
                  <p:cNvSpPr/>
                  <p:nvPr/>
                </p:nvSpPr>
                <p:spPr>
                  <a:xfrm>
                    <a:off x="611" y="2566"/>
                    <a:ext cx="725"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10" name="Google Shape;8910;p126"/>
                  <p:cNvSpPr/>
                  <p:nvPr/>
                </p:nvSpPr>
                <p:spPr>
                  <a:xfrm>
                    <a:off x="624" y="2586"/>
                    <a:ext cx="687"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11" name="Google Shape;8911;p126"/>
                <p:cNvSpPr/>
                <p:nvPr/>
              </p:nvSpPr>
              <p:spPr>
                <a:xfrm>
                  <a:off x="4224" y="1358"/>
                  <a:ext cx="591" cy="2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12" name="Google Shape;8912;p126"/>
                <p:cNvSpPr/>
                <p:nvPr/>
              </p:nvSpPr>
              <p:spPr>
                <a:xfrm>
                  <a:off x="4234" y="1627"/>
                  <a:ext cx="59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913" name="Google Shape;8913;p126"/>
                <p:cNvGrpSpPr/>
                <p:nvPr/>
              </p:nvGrpSpPr>
              <p:grpSpPr>
                <a:xfrm>
                  <a:off x="4735" y="1627"/>
                  <a:ext cx="571" cy="125"/>
                  <a:chOff x="614" y="2568"/>
                  <a:chExt cx="711" cy="115"/>
                </a:xfrm>
              </p:grpSpPr>
              <p:sp>
                <p:nvSpPr>
                  <p:cNvPr id="8914" name="Google Shape;8914;p126"/>
                  <p:cNvSpPr/>
                  <p:nvPr/>
                </p:nvSpPr>
                <p:spPr>
                  <a:xfrm>
                    <a:off x="614" y="2568"/>
                    <a:ext cx="711" cy="11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15" name="Google Shape;8915;p126"/>
                  <p:cNvSpPr/>
                  <p:nvPr/>
                </p:nvSpPr>
                <p:spPr>
                  <a:xfrm>
                    <a:off x="626" y="2585"/>
                    <a:ext cx="674" cy="8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16" name="Google Shape;8916;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917" name="Google Shape;8917;p126"/>
                <p:cNvGrpSpPr/>
                <p:nvPr/>
              </p:nvGrpSpPr>
              <p:grpSpPr>
                <a:xfrm>
                  <a:off x="4765" y="1300"/>
                  <a:ext cx="560" cy="163"/>
                  <a:chOff x="646" y="2541"/>
                  <a:chExt cx="698" cy="163"/>
                </a:xfrm>
              </p:grpSpPr>
              <p:sp>
                <p:nvSpPr>
                  <p:cNvPr id="8918" name="Google Shape;8918;p126"/>
                  <p:cNvSpPr/>
                  <p:nvPr/>
                </p:nvSpPr>
                <p:spPr>
                  <a:xfrm>
                    <a:off x="646" y="2541"/>
                    <a:ext cx="698" cy="16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19" name="Google Shape;8919;p126"/>
                  <p:cNvSpPr/>
                  <p:nvPr/>
                </p:nvSpPr>
                <p:spPr>
                  <a:xfrm>
                    <a:off x="659" y="2560"/>
                    <a:ext cx="661" cy="13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20" name="Google Shape;8920;p126"/>
                <p:cNvSpPr/>
                <p:nvPr/>
              </p:nvSpPr>
              <p:spPr>
                <a:xfrm>
                  <a:off x="5256" y="425"/>
                  <a:ext cx="60" cy="2268"/>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21" name="Google Shape;8921;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22" name="Google Shape;8922;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23" name="Google Shape;8923;p126"/>
                <p:cNvSpPr/>
                <p:nvPr/>
              </p:nvSpPr>
              <p:spPr>
                <a:xfrm>
                  <a:off x="5516" y="2588"/>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24" name="Google Shape;8924;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25" name="Google Shape;8925;p126"/>
                <p:cNvSpPr/>
                <p:nvPr/>
              </p:nvSpPr>
              <p:spPr>
                <a:xfrm>
                  <a:off x="4144" y="2655"/>
                  <a:ext cx="1202"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26" name="Google Shape;8926;p126"/>
                <p:cNvSpPr/>
                <p:nvPr/>
              </p:nvSpPr>
              <p:spPr>
                <a:xfrm>
                  <a:off x="4204" y="2684"/>
                  <a:ext cx="1071"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27" name="Google Shape;8927;p126"/>
                <p:cNvSpPr/>
                <p:nvPr/>
              </p:nvSpPr>
              <p:spPr>
                <a:xfrm>
                  <a:off x="4314" y="2357"/>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28" name="Google Shape;8928;p126"/>
                <p:cNvSpPr/>
                <p:nvPr/>
              </p:nvSpPr>
              <p:spPr>
                <a:xfrm>
                  <a:off x="4485" y="2357"/>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0000"/>
                    </a:solidFill>
                    <a:latin typeface="Arial"/>
                    <a:ea typeface="Arial"/>
                    <a:cs typeface="Arial"/>
                    <a:sym typeface="Arial"/>
                  </a:endParaRPr>
                </a:p>
              </p:txBody>
            </p:sp>
            <p:sp>
              <p:nvSpPr>
                <p:cNvPr id="8929" name="Google Shape;8929;p126"/>
                <p:cNvSpPr/>
                <p:nvPr/>
              </p:nvSpPr>
              <p:spPr>
                <a:xfrm>
                  <a:off x="4665" y="2357"/>
                  <a:ext cx="160" cy="13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30" name="Google Shape;8930;p126"/>
                <p:cNvSpPr/>
                <p:nvPr/>
              </p:nvSpPr>
              <p:spPr>
                <a:xfrm>
                  <a:off x="5065" y="1809"/>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nvGrpSpPr>
              <p:cNvPr id="8931" name="Google Shape;8931;p126"/>
              <p:cNvGrpSpPr/>
              <p:nvPr/>
            </p:nvGrpSpPr>
            <p:grpSpPr>
              <a:xfrm flipH="1">
                <a:off x="7939232" y="4365068"/>
                <a:ext cx="227063" cy="400196"/>
                <a:chOff x="4137" y="404"/>
                <a:chExt cx="1432" cy="2422"/>
              </a:xfrm>
            </p:grpSpPr>
            <p:sp>
              <p:nvSpPr>
                <p:cNvPr id="8932" name="Google Shape;8932;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33" name="Google Shape;8933;p126"/>
                <p:cNvSpPr/>
                <p:nvPr/>
              </p:nvSpPr>
              <p:spPr>
                <a:xfrm>
                  <a:off x="4207" y="404"/>
                  <a:ext cx="1051" cy="2307"/>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34" name="Google Shape;8934;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35" name="Google Shape;8935;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36" name="Google Shape;8936;p126"/>
                <p:cNvSpPr/>
                <p:nvPr/>
              </p:nvSpPr>
              <p:spPr>
                <a:xfrm>
                  <a:off x="4207" y="693"/>
                  <a:ext cx="60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937" name="Google Shape;8937;p126"/>
                <p:cNvGrpSpPr/>
                <p:nvPr/>
              </p:nvGrpSpPr>
              <p:grpSpPr>
                <a:xfrm>
                  <a:off x="4747" y="664"/>
                  <a:ext cx="581" cy="125"/>
                  <a:chOff x="612" y="2564"/>
                  <a:chExt cx="725" cy="120"/>
                </a:xfrm>
              </p:grpSpPr>
              <p:sp>
                <p:nvSpPr>
                  <p:cNvPr id="8938" name="Google Shape;8938;p126"/>
                  <p:cNvSpPr/>
                  <p:nvPr/>
                </p:nvSpPr>
                <p:spPr>
                  <a:xfrm>
                    <a:off x="612" y="2564"/>
                    <a:ext cx="725" cy="12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39" name="Google Shape;8939;p126"/>
                  <p:cNvSpPr/>
                  <p:nvPr/>
                </p:nvSpPr>
                <p:spPr>
                  <a:xfrm>
                    <a:off x="625" y="2582"/>
                    <a:ext cx="700" cy="8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40" name="Google Shape;8940;p126"/>
                <p:cNvSpPr/>
                <p:nvPr/>
              </p:nvSpPr>
              <p:spPr>
                <a:xfrm>
                  <a:off x="4227" y="1019"/>
                  <a:ext cx="59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941" name="Google Shape;8941;p126"/>
                <p:cNvGrpSpPr/>
                <p:nvPr/>
              </p:nvGrpSpPr>
              <p:grpSpPr>
                <a:xfrm>
                  <a:off x="4748" y="990"/>
                  <a:ext cx="581" cy="135"/>
                  <a:chOff x="615" y="2564"/>
                  <a:chExt cx="725" cy="140"/>
                </a:xfrm>
              </p:grpSpPr>
              <p:sp>
                <p:nvSpPr>
                  <p:cNvPr id="8942" name="Google Shape;8942;p126"/>
                  <p:cNvSpPr/>
                  <p:nvPr/>
                </p:nvSpPr>
                <p:spPr>
                  <a:xfrm>
                    <a:off x="615" y="2564"/>
                    <a:ext cx="725"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43" name="Google Shape;8943;p126"/>
                  <p:cNvSpPr/>
                  <p:nvPr/>
                </p:nvSpPr>
                <p:spPr>
                  <a:xfrm>
                    <a:off x="627" y="2584"/>
                    <a:ext cx="687"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44" name="Google Shape;8944;p126"/>
                <p:cNvSpPr/>
                <p:nvPr/>
              </p:nvSpPr>
              <p:spPr>
                <a:xfrm>
                  <a:off x="4217" y="1356"/>
                  <a:ext cx="59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45" name="Google Shape;8945;p126"/>
                <p:cNvSpPr/>
                <p:nvPr/>
              </p:nvSpPr>
              <p:spPr>
                <a:xfrm>
                  <a:off x="4227" y="1654"/>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946" name="Google Shape;8946;p126"/>
                <p:cNvGrpSpPr/>
                <p:nvPr/>
              </p:nvGrpSpPr>
              <p:grpSpPr>
                <a:xfrm>
                  <a:off x="4737" y="1625"/>
                  <a:ext cx="571" cy="154"/>
                  <a:chOff x="617" y="2566"/>
                  <a:chExt cx="711" cy="142"/>
                </a:xfrm>
              </p:grpSpPr>
              <p:sp>
                <p:nvSpPr>
                  <p:cNvPr id="8947" name="Google Shape;8947;p126"/>
                  <p:cNvSpPr/>
                  <p:nvPr/>
                </p:nvSpPr>
                <p:spPr>
                  <a:xfrm>
                    <a:off x="617" y="2566"/>
                    <a:ext cx="711" cy="14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48" name="Google Shape;8948;p126"/>
                  <p:cNvSpPr/>
                  <p:nvPr/>
                </p:nvSpPr>
                <p:spPr>
                  <a:xfrm>
                    <a:off x="630" y="2584"/>
                    <a:ext cx="67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49" name="Google Shape;8949;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950" name="Google Shape;8950;p126"/>
                <p:cNvGrpSpPr/>
                <p:nvPr/>
              </p:nvGrpSpPr>
              <p:grpSpPr>
                <a:xfrm>
                  <a:off x="4737" y="1327"/>
                  <a:ext cx="611" cy="135"/>
                  <a:chOff x="612" y="2568"/>
                  <a:chExt cx="761" cy="135"/>
                </a:xfrm>
              </p:grpSpPr>
              <p:sp>
                <p:nvSpPr>
                  <p:cNvPr id="8951" name="Google Shape;8951;p126"/>
                  <p:cNvSpPr/>
                  <p:nvPr/>
                </p:nvSpPr>
                <p:spPr>
                  <a:xfrm>
                    <a:off x="612" y="2568"/>
                    <a:ext cx="761" cy="13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52" name="Google Shape;8952;p126"/>
                  <p:cNvSpPr/>
                  <p:nvPr/>
                </p:nvSpPr>
                <p:spPr>
                  <a:xfrm>
                    <a:off x="625" y="2587"/>
                    <a:ext cx="72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53" name="Google Shape;8953;p126"/>
                <p:cNvSpPr/>
                <p:nvPr/>
              </p:nvSpPr>
              <p:spPr>
                <a:xfrm>
                  <a:off x="5248" y="404"/>
                  <a:ext cx="70" cy="2316"/>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54" name="Google Shape;8954;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55" name="Google Shape;8955;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56" name="Google Shape;8956;p126"/>
                <p:cNvSpPr/>
                <p:nvPr/>
              </p:nvSpPr>
              <p:spPr>
                <a:xfrm>
                  <a:off x="5519" y="2615"/>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57" name="Google Shape;8957;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58" name="Google Shape;8958;p126"/>
                <p:cNvSpPr/>
                <p:nvPr/>
              </p:nvSpPr>
              <p:spPr>
                <a:xfrm>
                  <a:off x="4137" y="2682"/>
                  <a:ext cx="1202"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59" name="Google Shape;8959;p126"/>
                <p:cNvSpPr/>
                <p:nvPr/>
              </p:nvSpPr>
              <p:spPr>
                <a:xfrm>
                  <a:off x="4207" y="2711"/>
                  <a:ext cx="1071" cy="87"/>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60" name="Google Shape;8960;p126"/>
                <p:cNvSpPr/>
                <p:nvPr/>
              </p:nvSpPr>
              <p:spPr>
                <a:xfrm>
                  <a:off x="4307" y="2384"/>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61" name="Google Shape;8961;p126"/>
                <p:cNvSpPr/>
                <p:nvPr/>
              </p:nvSpPr>
              <p:spPr>
                <a:xfrm>
                  <a:off x="4487" y="2384"/>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0000"/>
                    </a:solidFill>
                    <a:latin typeface="Arial"/>
                    <a:ea typeface="Arial"/>
                    <a:cs typeface="Arial"/>
                    <a:sym typeface="Arial"/>
                  </a:endParaRPr>
                </a:p>
              </p:txBody>
            </p:sp>
            <p:sp>
              <p:nvSpPr>
                <p:cNvPr id="8962" name="Google Shape;8962;p126"/>
                <p:cNvSpPr/>
                <p:nvPr/>
              </p:nvSpPr>
              <p:spPr>
                <a:xfrm>
                  <a:off x="4658" y="2384"/>
                  <a:ext cx="160" cy="13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63" name="Google Shape;8963;p126"/>
                <p:cNvSpPr/>
                <p:nvPr/>
              </p:nvSpPr>
              <p:spPr>
                <a:xfrm>
                  <a:off x="5068" y="1836"/>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nvGrpSpPr>
              <p:cNvPr id="8964" name="Google Shape;8964;p126"/>
              <p:cNvGrpSpPr/>
              <p:nvPr/>
            </p:nvGrpSpPr>
            <p:grpSpPr>
              <a:xfrm flipH="1">
                <a:off x="8472689" y="4384243"/>
                <a:ext cx="225477" cy="395404"/>
                <a:chOff x="4140" y="428"/>
                <a:chExt cx="1422" cy="2393"/>
              </a:xfrm>
            </p:grpSpPr>
            <p:sp>
              <p:nvSpPr>
                <p:cNvPr id="8965" name="Google Shape;8965;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66" name="Google Shape;8966;p126"/>
                <p:cNvSpPr/>
                <p:nvPr/>
              </p:nvSpPr>
              <p:spPr>
                <a:xfrm>
                  <a:off x="4200" y="428"/>
                  <a:ext cx="1051" cy="2278"/>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67" name="Google Shape;8967;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68" name="Google Shape;8968;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69" name="Google Shape;8969;p126"/>
                <p:cNvSpPr/>
                <p:nvPr/>
              </p:nvSpPr>
              <p:spPr>
                <a:xfrm>
                  <a:off x="4210" y="687"/>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970" name="Google Shape;8970;p126"/>
                <p:cNvGrpSpPr/>
                <p:nvPr/>
              </p:nvGrpSpPr>
              <p:grpSpPr>
                <a:xfrm>
                  <a:off x="4751" y="668"/>
                  <a:ext cx="581" cy="144"/>
                  <a:chOff x="616" y="2568"/>
                  <a:chExt cx="725" cy="138"/>
                </a:xfrm>
              </p:grpSpPr>
              <p:sp>
                <p:nvSpPr>
                  <p:cNvPr id="8971" name="Google Shape;8971;p126"/>
                  <p:cNvSpPr/>
                  <p:nvPr/>
                </p:nvSpPr>
                <p:spPr>
                  <a:xfrm>
                    <a:off x="616" y="2568"/>
                    <a:ext cx="725"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72" name="Google Shape;8972;p126"/>
                  <p:cNvSpPr/>
                  <p:nvPr/>
                </p:nvSpPr>
                <p:spPr>
                  <a:xfrm>
                    <a:off x="629" y="2586"/>
                    <a:ext cx="700"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73" name="Google Shape;8973;p126"/>
                <p:cNvSpPr/>
                <p:nvPr/>
              </p:nvSpPr>
              <p:spPr>
                <a:xfrm>
                  <a:off x="4220" y="1014"/>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974" name="Google Shape;8974;p126"/>
                <p:cNvGrpSpPr/>
                <p:nvPr/>
              </p:nvGrpSpPr>
              <p:grpSpPr>
                <a:xfrm>
                  <a:off x="4721" y="995"/>
                  <a:ext cx="581" cy="135"/>
                  <a:chOff x="581" y="2569"/>
                  <a:chExt cx="725" cy="140"/>
                </a:xfrm>
              </p:grpSpPr>
              <p:sp>
                <p:nvSpPr>
                  <p:cNvPr id="8975" name="Google Shape;8975;p126"/>
                  <p:cNvSpPr/>
                  <p:nvPr/>
                </p:nvSpPr>
                <p:spPr>
                  <a:xfrm>
                    <a:off x="581" y="2569"/>
                    <a:ext cx="725"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76" name="Google Shape;8976;p126"/>
                  <p:cNvSpPr/>
                  <p:nvPr/>
                </p:nvSpPr>
                <p:spPr>
                  <a:xfrm>
                    <a:off x="594" y="2589"/>
                    <a:ext cx="687"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77" name="Google Shape;8977;p126"/>
                <p:cNvSpPr/>
                <p:nvPr/>
              </p:nvSpPr>
              <p:spPr>
                <a:xfrm>
                  <a:off x="4220" y="1360"/>
                  <a:ext cx="59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78" name="Google Shape;8978;p126"/>
                <p:cNvSpPr/>
                <p:nvPr/>
              </p:nvSpPr>
              <p:spPr>
                <a:xfrm>
                  <a:off x="4230" y="1648"/>
                  <a:ext cx="59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8979" name="Google Shape;8979;p126"/>
                <p:cNvGrpSpPr/>
                <p:nvPr/>
              </p:nvGrpSpPr>
              <p:grpSpPr>
                <a:xfrm>
                  <a:off x="4731" y="1629"/>
                  <a:ext cx="551" cy="144"/>
                  <a:chOff x="609" y="2570"/>
                  <a:chExt cx="686" cy="133"/>
                </a:xfrm>
              </p:grpSpPr>
              <p:sp>
                <p:nvSpPr>
                  <p:cNvPr id="8980" name="Google Shape;8980;p126"/>
                  <p:cNvSpPr/>
                  <p:nvPr/>
                </p:nvSpPr>
                <p:spPr>
                  <a:xfrm>
                    <a:off x="609" y="2570"/>
                    <a:ext cx="686" cy="13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81" name="Google Shape;8981;p126"/>
                  <p:cNvSpPr/>
                  <p:nvPr/>
                </p:nvSpPr>
                <p:spPr>
                  <a:xfrm>
                    <a:off x="621" y="2588"/>
                    <a:ext cx="649"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82" name="Google Shape;8982;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983" name="Google Shape;8983;p126"/>
                <p:cNvGrpSpPr/>
                <p:nvPr/>
              </p:nvGrpSpPr>
              <p:grpSpPr>
                <a:xfrm>
                  <a:off x="4741" y="1302"/>
                  <a:ext cx="580" cy="163"/>
                  <a:chOff x="616" y="2543"/>
                  <a:chExt cx="723" cy="163"/>
                </a:xfrm>
              </p:grpSpPr>
              <p:sp>
                <p:nvSpPr>
                  <p:cNvPr id="8984" name="Google Shape;8984;p126"/>
                  <p:cNvSpPr/>
                  <p:nvPr/>
                </p:nvSpPr>
                <p:spPr>
                  <a:xfrm>
                    <a:off x="616" y="2543"/>
                    <a:ext cx="723" cy="16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85" name="Google Shape;8985;p126"/>
                  <p:cNvSpPr/>
                  <p:nvPr/>
                </p:nvSpPr>
                <p:spPr>
                  <a:xfrm>
                    <a:off x="629" y="2582"/>
                    <a:ext cx="686" cy="11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8986" name="Google Shape;8986;p126"/>
                <p:cNvSpPr/>
                <p:nvPr/>
              </p:nvSpPr>
              <p:spPr>
                <a:xfrm>
                  <a:off x="5251" y="428"/>
                  <a:ext cx="60" cy="2287"/>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87" name="Google Shape;8987;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88" name="Google Shape;8988;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89" name="Google Shape;8989;p126"/>
                <p:cNvSpPr/>
                <p:nvPr/>
              </p:nvSpPr>
              <p:spPr>
                <a:xfrm>
                  <a:off x="5512" y="2609"/>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90" name="Google Shape;8990;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91" name="Google Shape;8991;p126"/>
                <p:cNvSpPr/>
                <p:nvPr/>
              </p:nvSpPr>
              <p:spPr>
                <a:xfrm>
                  <a:off x="4140" y="2677"/>
                  <a:ext cx="1202"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92" name="Google Shape;8992;p126"/>
                <p:cNvSpPr/>
                <p:nvPr/>
              </p:nvSpPr>
              <p:spPr>
                <a:xfrm>
                  <a:off x="4200" y="2705"/>
                  <a:ext cx="1071" cy="77"/>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93" name="Google Shape;8993;p126"/>
                <p:cNvSpPr/>
                <p:nvPr/>
              </p:nvSpPr>
              <p:spPr>
                <a:xfrm>
                  <a:off x="4310" y="2379"/>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94" name="Google Shape;8994;p126"/>
                <p:cNvSpPr/>
                <p:nvPr/>
              </p:nvSpPr>
              <p:spPr>
                <a:xfrm>
                  <a:off x="4480" y="2379"/>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0000"/>
                    </a:solidFill>
                    <a:latin typeface="Arial"/>
                    <a:ea typeface="Arial"/>
                    <a:cs typeface="Arial"/>
                    <a:sym typeface="Arial"/>
                  </a:endParaRPr>
                </a:p>
              </p:txBody>
            </p:sp>
            <p:sp>
              <p:nvSpPr>
                <p:cNvPr id="8995" name="Google Shape;8995;p126"/>
                <p:cNvSpPr/>
                <p:nvPr/>
              </p:nvSpPr>
              <p:spPr>
                <a:xfrm>
                  <a:off x="4661" y="2379"/>
                  <a:ext cx="160" cy="13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8996" name="Google Shape;8996;p126"/>
                <p:cNvSpPr/>
                <p:nvPr/>
              </p:nvSpPr>
              <p:spPr>
                <a:xfrm>
                  <a:off x="5061" y="1831"/>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grpSp>
          <p:nvGrpSpPr>
            <p:cNvPr id="8997" name="Google Shape;8997;p126"/>
            <p:cNvGrpSpPr/>
            <p:nvPr/>
          </p:nvGrpSpPr>
          <p:grpSpPr>
            <a:xfrm>
              <a:off x="7186941" y="5734675"/>
              <a:ext cx="347753" cy="680208"/>
              <a:chOff x="7923189" y="2486663"/>
              <a:chExt cx="360362" cy="884586"/>
            </a:xfrm>
          </p:grpSpPr>
          <p:pic>
            <p:nvPicPr>
              <p:cNvPr id="8998" name="Google Shape;8998;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8999" name="Google Shape;8999;p126"/>
              <p:cNvGrpSpPr/>
              <p:nvPr/>
            </p:nvGrpSpPr>
            <p:grpSpPr>
              <a:xfrm>
                <a:off x="7923189" y="2890236"/>
                <a:ext cx="227012" cy="481013"/>
                <a:chOff x="4140" y="429"/>
                <a:chExt cx="1425" cy="2396"/>
              </a:xfrm>
            </p:grpSpPr>
            <p:sp>
              <p:nvSpPr>
                <p:cNvPr id="9000" name="Google Shape;9000;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01" name="Google Shape;9001;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02" name="Google Shape;9002;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03" name="Google Shape;9003;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04" name="Google Shape;9004;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005" name="Google Shape;9005;p126"/>
                <p:cNvGrpSpPr/>
                <p:nvPr/>
              </p:nvGrpSpPr>
              <p:grpSpPr>
                <a:xfrm>
                  <a:off x="4748" y="666"/>
                  <a:ext cx="578" cy="150"/>
                  <a:chOff x="613" y="2566"/>
                  <a:chExt cx="721" cy="144"/>
                </a:xfrm>
              </p:grpSpPr>
              <p:sp>
                <p:nvSpPr>
                  <p:cNvPr id="9006" name="Google Shape;9006;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07" name="Google Shape;9007;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08" name="Google Shape;9008;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009" name="Google Shape;9009;p126"/>
                <p:cNvGrpSpPr/>
                <p:nvPr/>
              </p:nvGrpSpPr>
              <p:grpSpPr>
                <a:xfrm>
                  <a:off x="4748" y="990"/>
                  <a:ext cx="578" cy="134"/>
                  <a:chOff x="615" y="2564"/>
                  <a:chExt cx="721" cy="139"/>
                </a:xfrm>
              </p:grpSpPr>
              <p:sp>
                <p:nvSpPr>
                  <p:cNvPr id="9010" name="Google Shape;9010;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11" name="Google Shape;9011;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12" name="Google Shape;9012;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13" name="Google Shape;9013;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014" name="Google Shape;9014;p126"/>
                <p:cNvGrpSpPr/>
                <p:nvPr/>
              </p:nvGrpSpPr>
              <p:grpSpPr>
                <a:xfrm>
                  <a:off x="4738" y="1647"/>
                  <a:ext cx="578" cy="135"/>
                  <a:chOff x="618" y="2586"/>
                  <a:chExt cx="720" cy="124"/>
                </a:xfrm>
              </p:grpSpPr>
              <p:sp>
                <p:nvSpPr>
                  <p:cNvPr id="9015" name="Google Shape;9015;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16" name="Google Shape;9016;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17" name="Google Shape;9017;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018" name="Google Shape;9018;p126"/>
                <p:cNvGrpSpPr/>
                <p:nvPr/>
              </p:nvGrpSpPr>
              <p:grpSpPr>
                <a:xfrm>
                  <a:off x="4738" y="1330"/>
                  <a:ext cx="588" cy="134"/>
                  <a:chOff x="613" y="2571"/>
                  <a:chExt cx="732" cy="134"/>
                </a:xfrm>
              </p:grpSpPr>
              <p:sp>
                <p:nvSpPr>
                  <p:cNvPr id="9019" name="Google Shape;9019;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20" name="Google Shape;9020;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21" name="Google Shape;9021;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22" name="Google Shape;9022;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23" name="Google Shape;9023;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24" name="Google Shape;9024;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25" name="Google Shape;9025;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26" name="Google Shape;9026;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27" name="Google Shape;9027;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28" name="Google Shape;9028;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29" name="Google Shape;9029;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9030" name="Google Shape;9030;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31" name="Google Shape;9031;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9032" name="Google Shape;9032;p126"/>
            <p:cNvGrpSpPr/>
            <p:nvPr/>
          </p:nvGrpSpPr>
          <p:grpSpPr>
            <a:xfrm>
              <a:off x="439215" y="4827099"/>
              <a:ext cx="871949" cy="506826"/>
              <a:chOff x="439215" y="4827099"/>
              <a:chExt cx="871949" cy="506826"/>
            </a:xfrm>
          </p:grpSpPr>
          <p:grpSp>
            <p:nvGrpSpPr>
              <p:cNvPr id="9033" name="Google Shape;9033;p126"/>
              <p:cNvGrpSpPr/>
              <p:nvPr/>
            </p:nvGrpSpPr>
            <p:grpSpPr>
              <a:xfrm>
                <a:off x="439215" y="4827099"/>
                <a:ext cx="871949" cy="506826"/>
                <a:chOff x="2889" y="1631"/>
                <a:chExt cx="976" cy="743"/>
              </a:xfrm>
            </p:grpSpPr>
            <p:sp>
              <p:nvSpPr>
                <p:cNvPr id="9034" name="Google Shape;9034;p126"/>
                <p:cNvSpPr/>
                <p:nvPr/>
              </p:nvSpPr>
              <p:spPr>
                <a:xfrm>
                  <a:off x="3046" y="1841"/>
                  <a:ext cx="663" cy="53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35" name="Google Shape;9035;p126"/>
                <p:cNvSpPr/>
                <p:nvPr/>
              </p:nvSpPr>
              <p:spPr>
                <a:xfrm>
                  <a:off x="2889" y="1631"/>
                  <a:ext cx="976" cy="254"/>
                </a:xfrm>
                <a:prstGeom prst="triangl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00CCFF"/>
                    </a:solidFill>
                    <a:latin typeface="Arial"/>
                    <a:ea typeface="Arial"/>
                    <a:cs typeface="Arial"/>
                    <a:sym typeface="Arial"/>
                  </a:endParaRPr>
                </a:p>
              </p:txBody>
            </p:sp>
          </p:grpSp>
          <p:pic>
            <p:nvPicPr>
              <p:cNvPr id="9036" name="Google Shape;9036;p126"/>
              <p:cNvPicPr preferRelativeResize="0"/>
              <p:nvPr/>
            </p:nvPicPr>
            <p:blipFill rotWithShape="1">
              <a:blip r:embed="rId5">
                <a:alphaModFix/>
              </a:blip>
              <a:srcRect b="0" l="0" r="0" t="0"/>
              <a:stretch/>
            </p:blipFill>
            <p:spPr>
              <a:xfrm>
                <a:off x="683109" y="5014480"/>
                <a:ext cx="405029" cy="290834"/>
              </a:xfrm>
              <a:prstGeom prst="rect">
                <a:avLst/>
              </a:prstGeom>
              <a:noFill/>
              <a:ln>
                <a:noFill/>
              </a:ln>
            </p:spPr>
          </p:pic>
        </p:grpSp>
      </p:grpSp>
      <p:grpSp>
        <p:nvGrpSpPr>
          <p:cNvPr id="9037" name="Google Shape;9037;p126"/>
          <p:cNvGrpSpPr/>
          <p:nvPr/>
        </p:nvGrpSpPr>
        <p:grpSpPr>
          <a:xfrm>
            <a:off x="1949451" y="1181101"/>
            <a:ext cx="8258175" cy="5427663"/>
            <a:chOff x="425291" y="1016574"/>
            <a:chExt cx="8258951" cy="5427438"/>
          </a:xfrm>
        </p:grpSpPr>
        <p:grpSp>
          <p:nvGrpSpPr>
            <p:cNvPr id="9038" name="Google Shape;9038;p126"/>
            <p:cNvGrpSpPr/>
            <p:nvPr/>
          </p:nvGrpSpPr>
          <p:grpSpPr>
            <a:xfrm>
              <a:off x="861989" y="1488950"/>
              <a:ext cx="7326475" cy="4955062"/>
              <a:chOff x="861989" y="1488950"/>
              <a:chExt cx="7326475" cy="4955062"/>
            </a:xfrm>
          </p:grpSpPr>
          <p:cxnSp>
            <p:nvCxnSpPr>
              <p:cNvPr id="9039" name="Google Shape;9039;p126"/>
              <p:cNvCxnSpPr>
                <a:stCxn id="9036" idx="2"/>
              </p:cNvCxnSpPr>
              <p:nvPr/>
            </p:nvCxnSpPr>
            <p:spPr>
              <a:xfrm rot="10800000">
                <a:off x="861989" y="2767320"/>
                <a:ext cx="24000" cy="2370300"/>
              </a:xfrm>
              <a:prstGeom prst="straightConnector1">
                <a:avLst/>
              </a:prstGeom>
              <a:noFill/>
              <a:ln cap="flat" cmpd="sng" w="9525">
                <a:solidFill>
                  <a:schemeClr val="dk1"/>
                </a:solidFill>
                <a:prstDash val="solid"/>
                <a:round/>
                <a:headEnd len="med" w="med" type="none"/>
                <a:tailEnd len="med" w="med" type="none"/>
              </a:ln>
            </p:spPr>
          </p:cxnSp>
          <p:cxnSp>
            <p:nvCxnSpPr>
              <p:cNvPr id="9040" name="Google Shape;9040;p126"/>
              <p:cNvCxnSpPr>
                <a:stCxn id="8690" idx="2"/>
              </p:cNvCxnSpPr>
              <p:nvPr/>
            </p:nvCxnSpPr>
            <p:spPr>
              <a:xfrm flipH="1" rot="10800000">
                <a:off x="1769891" y="1937029"/>
                <a:ext cx="300" cy="2413800"/>
              </a:xfrm>
              <a:prstGeom prst="straightConnector1">
                <a:avLst/>
              </a:prstGeom>
              <a:noFill/>
              <a:ln cap="flat" cmpd="sng" w="9525">
                <a:solidFill>
                  <a:schemeClr val="dk1"/>
                </a:solidFill>
                <a:prstDash val="solid"/>
                <a:round/>
                <a:headEnd len="med" w="med" type="none"/>
                <a:tailEnd len="med" w="med" type="none"/>
              </a:ln>
            </p:spPr>
          </p:cxnSp>
          <p:cxnSp>
            <p:nvCxnSpPr>
              <p:cNvPr id="9041" name="Google Shape;9041;p126"/>
              <p:cNvCxnSpPr/>
              <p:nvPr/>
            </p:nvCxnSpPr>
            <p:spPr>
              <a:xfrm rot="10800000">
                <a:off x="2209958" y="3252851"/>
                <a:ext cx="0" cy="2539860"/>
              </a:xfrm>
              <a:prstGeom prst="straightConnector1">
                <a:avLst/>
              </a:prstGeom>
              <a:noFill/>
              <a:ln cap="flat" cmpd="sng" w="9525">
                <a:solidFill>
                  <a:schemeClr val="dk1"/>
                </a:solidFill>
                <a:prstDash val="solid"/>
                <a:round/>
                <a:headEnd len="med" w="med" type="none"/>
                <a:tailEnd len="med" w="med" type="none"/>
              </a:ln>
            </p:spPr>
          </p:cxnSp>
          <p:cxnSp>
            <p:nvCxnSpPr>
              <p:cNvPr id="9042" name="Google Shape;9042;p126"/>
              <p:cNvCxnSpPr/>
              <p:nvPr/>
            </p:nvCxnSpPr>
            <p:spPr>
              <a:xfrm rot="10800000">
                <a:off x="3314938" y="3904152"/>
                <a:ext cx="0" cy="2539860"/>
              </a:xfrm>
              <a:prstGeom prst="straightConnector1">
                <a:avLst/>
              </a:prstGeom>
              <a:noFill/>
              <a:ln cap="flat" cmpd="sng" w="9525">
                <a:solidFill>
                  <a:schemeClr val="dk1"/>
                </a:solidFill>
                <a:prstDash val="solid"/>
                <a:round/>
                <a:headEnd len="med" w="med" type="none"/>
                <a:tailEnd len="med" w="med" type="none"/>
              </a:ln>
            </p:spPr>
          </p:cxnSp>
          <p:cxnSp>
            <p:nvCxnSpPr>
              <p:cNvPr id="9043" name="Google Shape;9043;p126"/>
              <p:cNvCxnSpPr/>
              <p:nvPr/>
            </p:nvCxnSpPr>
            <p:spPr>
              <a:xfrm rot="10800000">
                <a:off x="4465279" y="1488950"/>
                <a:ext cx="0" cy="2539860"/>
              </a:xfrm>
              <a:prstGeom prst="straightConnector1">
                <a:avLst/>
              </a:prstGeom>
              <a:noFill/>
              <a:ln cap="flat" cmpd="sng" w="9525">
                <a:solidFill>
                  <a:schemeClr val="dk1"/>
                </a:solidFill>
                <a:prstDash val="solid"/>
                <a:round/>
                <a:headEnd len="med" w="med" type="none"/>
                <a:tailEnd len="med" w="med" type="none"/>
              </a:ln>
            </p:spPr>
          </p:cxnSp>
          <p:cxnSp>
            <p:nvCxnSpPr>
              <p:cNvPr id="9044" name="Google Shape;9044;p126"/>
              <p:cNvCxnSpPr/>
              <p:nvPr/>
            </p:nvCxnSpPr>
            <p:spPr>
              <a:xfrm rot="10800000">
                <a:off x="5162011" y="3561357"/>
                <a:ext cx="0" cy="2539860"/>
              </a:xfrm>
              <a:prstGeom prst="straightConnector1">
                <a:avLst/>
              </a:prstGeom>
              <a:noFill/>
              <a:ln cap="flat" cmpd="sng" w="9525">
                <a:solidFill>
                  <a:schemeClr val="dk1"/>
                </a:solidFill>
                <a:prstDash val="solid"/>
                <a:round/>
                <a:headEnd len="med" w="med" type="none"/>
                <a:tailEnd len="med" w="med" type="none"/>
              </a:ln>
            </p:spPr>
          </p:cxnSp>
          <p:cxnSp>
            <p:nvCxnSpPr>
              <p:cNvPr id="9045" name="Google Shape;9045;p126"/>
              <p:cNvCxnSpPr/>
              <p:nvPr/>
            </p:nvCxnSpPr>
            <p:spPr>
              <a:xfrm rot="10800000">
                <a:off x="6130907" y="1778447"/>
                <a:ext cx="0" cy="2539860"/>
              </a:xfrm>
              <a:prstGeom prst="straightConnector1">
                <a:avLst/>
              </a:prstGeom>
              <a:noFill/>
              <a:ln cap="flat" cmpd="sng" w="9525">
                <a:solidFill>
                  <a:schemeClr val="dk1"/>
                </a:solidFill>
                <a:prstDash val="solid"/>
                <a:round/>
                <a:headEnd len="med" w="med" type="none"/>
                <a:tailEnd len="med" w="med" type="none"/>
              </a:ln>
            </p:spPr>
          </p:cxnSp>
          <p:cxnSp>
            <p:nvCxnSpPr>
              <p:cNvPr id="9046" name="Google Shape;9046;p126"/>
              <p:cNvCxnSpPr/>
              <p:nvPr/>
            </p:nvCxnSpPr>
            <p:spPr>
              <a:xfrm rot="10800000">
                <a:off x="8188464" y="2384037"/>
                <a:ext cx="0" cy="2539860"/>
              </a:xfrm>
              <a:prstGeom prst="straightConnector1">
                <a:avLst/>
              </a:prstGeom>
              <a:noFill/>
              <a:ln cap="flat" cmpd="sng" w="9525">
                <a:solidFill>
                  <a:schemeClr val="dk1"/>
                </a:solidFill>
                <a:prstDash val="solid"/>
                <a:round/>
                <a:headEnd len="med" w="med" type="none"/>
                <a:tailEnd len="med" w="med" type="none"/>
              </a:ln>
            </p:spPr>
          </p:cxnSp>
          <p:cxnSp>
            <p:nvCxnSpPr>
              <p:cNvPr id="9047" name="Google Shape;9047;p126"/>
              <p:cNvCxnSpPr/>
              <p:nvPr/>
            </p:nvCxnSpPr>
            <p:spPr>
              <a:xfrm rot="10800000">
                <a:off x="7267323" y="3880001"/>
                <a:ext cx="0" cy="2539860"/>
              </a:xfrm>
              <a:prstGeom prst="straightConnector1">
                <a:avLst/>
              </a:prstGeom>
              <a:noFill/>
              <a:ln cap="flat" cmpd="sng" w="9525">
                <a:solidFill>
                  <a:schemeClr val="dk1"/>
                </a:solidFill>
                <a:prstDash val="solid"/>
                <a:round/>
                <a:headEnd len="med" w="med" type="none"/>
                <a:tailEnd len="med" w="med" type="none"/>
              </a:ln>
            </p:spPr>
          </p:cxnSp>
        </p:grpSp>
        <p:grpSp>
          <p:nvGrpSpPr>
            <p:cNvPr id="9048" name="Google Shape;9048;p126"/>
            <p:cNvGrpSpPr/>
            <p:nvPr/>
          </p:nvGrpSpPr>
          <p:grpSpPr>
            <a:xfrm>
              <a:off x="425291" y="1016574"/>
              <a:ext cx="8258951" cy="2901368"/>
              <a:chOff x="439215" y="3555216"/>
              <a:chExt cx="8258951" cy="2901368"/>
            </a:xfrm>
          </p:grpSpPr>
          <p:grpSp>
            <p:nvGrpSpPr>
              <p:cNvPr id="9049" name="Google Shape;9049;p126"/>
              <p:cNvGrpSpPr/>
              <p:nvPr/>
            </p:nvGrpSpPr>
            <p:grpSpPr>
              <a:xfrm>
                <a:off x="1678362" y="3855145"/>
                <a:ext cx="347753" cy="680208"/>
                <a:chOff x="7923189" y="2486663"/>
                <a:chExt cx="360362" cy="884586"/>
              </a:xfrm>
            </p:grpSpPr>
            <p:pic>
              <p:nvPicPr>
                <p:cNvPr id="9050" name="Google Shape;9050;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9051" name="Google Shape;9051;p126"/>
                <p:cNvGrpSpPr/>
                <p:nvPr/>
              </p:nvGrpSpPr>
              <p:grpSpPr>
                <a:xfrm>
                  <a:off x="7923189" y="2890236"/>
                  <a:ext cx="227012" cy="481013"/>
                  <a:chOff x="4140" y="429"/>
                  <a:chExt cx="1425" cy="2396"/>
                </a:xfrm>
              </p:grpSpPr>
              <p:sp>
                <p:nvSpPr>
                  <p:cNvPr id="9052" name="Google Shape;9052;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53" name="Google Shape;9053;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54" name="Google Shape;9054;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55" name="Google Shape;9055;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56" name="Google Shape;9056;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057" name="Google Shape;9057;p126"/>
                  <p:cNvGrpSpPr/>
                  <p:nvPr/>
                </p:nvGrpSpPr>
                <p:grpSpPr>
                  <a:xfrm>
                    <a:off x="4748" y="666"/>
                    <a:ext cx="578" cy="150"/>
                    <a:chOff x="613" y="2566"/>
                    <a:chExt cx="721" cy="144"/>
                  </a:xfrm>
                </p:grpSpPr>
                <p:sp>
                  <p:nvSpPr>
                    <p:cNvPr id="9058" name="Google Shape;9058;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59" name="Google Shape;9059;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60" name="Google Shape;9060;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061" name="Google Shape;9061;p126"/>
                  <p:cNvGrpSpPr/>
                  <p:nvPr/>
                </p:nvGrpSpPr>
                <p:grpSpPr>
                  <a:xfrm>
                    <a:off x="4748" y="990"/>
                    <a:ext cx="578" cy="134"/>
                    <a:chOff x="615" y="2564"/>
                    <a:chExt cx="721" cy="139"/>
                  </a:xfrm>
                </p:grpSpPr>
                <p:sp>
                  <p:nvSpPr>
                    <p:cNvPr id="9062" name="Google Shape;9062;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63" name="Google Shape;9063;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64" name="Google Shape;9064;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65" name="Google Shape;9065;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066" name="Google Shape;9066;p126"/>
                  <p:cNvGrpSpPr/>
                  <p:nvPr/>
                </p:nvGrpSpPr>
                <p:grpSpPr>
                  <a:xfrm>
                    <a:off x="4738" y="1647"/>
                    <a:ext cx="578" cy="135"/>
                    <a:chOff x="618" y="2586"/>
                    <a:chExt cx="720" cy="124"/>
                  </a:xfrm>
                </p:grpSpPr>
                <p:sp>
                  <p:nvSpPr>
                    <p:cNvPr id="9067" name="Google Shape;9067;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68" name="Google Shape;9068;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69" name="Google Shape;9069;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070" name="Google Shape;9070;p126"/>
                  <p:cNvGrpSpPr/>
                  <p:nvPr/>
                </p:nvGrpSpPr>
                <p:grpSpPr>
                  <a:xfrm>
                    <a:off x="4738" y="1330"/>
                    <a:ext cx="588" cy="134"/>
                    <a:chOff x="613" y="2571"/>
                    <a:chExt cx="732" cy="134"/>
                  </a:xfrm>
                </p:grpSpPr>
                <p:sp>
                  <p:nvSpPr>
                    <p:cNvPr id="9071" name="Google Shape;9071;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72" name="Google Shape;9072;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73" name="Google Shape;9073;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74" name="Google Shape;9074;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75" name="Google Shape;9075;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76" name="Google Shape;9076;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77" name="Google Shape;9077;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78" name="Google Shape;9078;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79" name="Google Shape;9079;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80" name="Google Shape;9080;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81" name="Google Shape;9081;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9082" name="Google Shape;9082;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83" name="Google Shape;9083;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9084" name="Google Shape;9084;p126"/>
              <p:cNvGrpSpPr/>
              <p:nvPr/>
            </p:nvGrpSpPr>
            <p:grpSpPr>
              <a:xfrm>
                <a:off x="3221830" y="5776376"/>
                <a:ext cx="347753" cy="680208"/>
                <a:chOff x="7923189" y="2486663"/>
                <a:chExt cx="360362" cy="884586"/>
              </a:xfrm>
            </p:grpSpPr>
            <p:pic>
              <p:nvPicPr>
                <p:cNvPr id="9085" name="Google Shape;9085;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9086" name="Google Shape;9086;p126"/>
                <p:cNvGrpSpPr/>
                <p:nvPr/>
              </p:nvGrpSpPr>
              <p:grpSpPr>
                <a:xfrm>
                  <a:off x="7923189" y="2890236"/>
                  <a:ext cx="227012" cy="481013"/>
                  <a:chOff x="4140" y="429"/>
                  <a:chExt cx="1425" cy="2396"/>
                </a:xfrm>
              </p:grpSpPr>
              <p:sp>
                <p:nvSpPr>
                  <p:cNvPr id="9087" name="Google Shape;9087;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88" name="Google Shape;9088;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89" name="Google Shape;9089;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90" name="Google Shape;9090;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91" name="Google Shape;9091;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092" name="Google Shape;9092;p126"/>
                  <p:cNvGrpSpPr/>
                  <p:nvPr/>
                </p:nvGrpSpPr>
                <p:grpSpPr>
                  <a:xfrm>
                    <a:off x="4748" y="666"/>
                    <a:ext cx="578" cy="150"/>
                    <a:chOff x="613" y="2566"/>
                    <a:chExt cx="721" cy="144"/>
                  </a:xfrm>
                </p:grpSpPr>
                <p:sp>
                  <p:nvSpPr>
                    <p:cNvPr id="9093" name="Google Shape;9093;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94" name="Google Shape;9094;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95" name="Google Shape;9095;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096" name="Google Shape;9096;p126"/>
                  <p:cNvGrpSpPr/>
                  <p:nvPr/>
                </p:nvGrpSpPr>
                <p:grpSpPr>
                  <a:xfrm>
                    <a:off x="4748" y="990"/>
                    <a:ext cx="578" cy="134"/>
                    <a:chOff x="615" y="2564"/>
                    <a:chExt cx="721" cy="139"/>
                  </a:xfrm>
                </p:grpSpPr>
                <p:sp>
                  <p:nvSpPr>
                    <p:cNvPr id="9097" name="Google Shape;9097;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98" name="Google Shape;9098;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099" name="Google Shape;9099;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00" name="Google Shape;9100;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101" name="Google Shape;9101;p126"/>
                  <p:cNvGrpSpPr/>
                  <p:nvPr/>
                </p:nvGrpSpPr>
                <p:grpSpPr>
                  <a:xfrm>
                    <a:off x="4738" y="1647"/>
                    <a:ext cx="578" cy="135"/>
                    <a:chOff x="618" y="2586"/>
                    <a:chExt cx="720" cy="124"/>
                  </a:xfrm>
                </p:grpSpPr>
                <p:sp>
                  <p:nvSpPr>
                    <p:cNvPr id="9102" name="Google Shape;9102;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03" name="Google Shape;9103;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04" name="Google Shape;9104;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105" name="Google Shape;9105;p126"/>
                  <p:cNvGrpSpPr/>
                  <p:nvPr/>
                </p:nvGrpSpPr>
                <p:grpSpPr>
                  <a:xfrm>
                    <a:off x="4738" y="1330"/>
                    <a:ext cx="588" cy="134"/>
                    <a:chOff x="613" y="2571"/>
                    <a:chExt cx="732" cy="134"/>
                  </a:xfrm>
                </p:grpSpPr>
                <p:sp>
                  <p:nvSpPr>
                    <p:cNvPr id="9106" name="Google Shape;9106;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07" name="Google Shape;9107;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08" name="Google Shape;9108;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09" name="Google Shape;9109;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10" name="Google Shape;9110;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11" name="Google Shape;9111;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12" name="Google Shape;9112;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13" name="Google Shape;9113;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14" name="Google Shape;9114;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15" name="Google Shape;9115;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16" name="Google Shape;9116;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9117" name="Google Shape;9117;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18" name="Google Shape;9118;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9119" name="Google Shape;9119;p126"/>
              <p:cNvGrpSpPr/>
              <p:nvPr/>
            </p:nvGrpSpPr>
            <p:grpSpPr>
              <a:xfrm>
                <a:off x="4387291" y="3555216"/>
                <a:ext cx="347753" cy="680208"/>
                <a:chOff x="7923189" y="2486663"/>
                <a:chExt cx="360362" cy="884586"/>
              </a:xfrm>
            </p:grpSpPr>
            <p:pic>
              <p:nvPicPr>
                <p:cNvPr id="9120" name="Google Shape;9120;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9121" name="Google Shape;9121;p126"/>
                <p:cNvGrpSpPr/>
                <p:nvPr/>
              </p:nvGrpSpPr>
              <p:grpSpPr>
                <a:xfrm>
                  <a:off x="7923189" y="2890236"/>
                  <a:ext cx="227012" cy="481013"/>
                  <a:chOff x="4140" y="429"/>
                  <a:chExt cx="1425" cy="2396"/>
                </a:xfrm>
              </p:grpSpPr>
              <p:sp>
                <p:nvSpPr>
                  <p:cNvPr id="9122" name="Google Shape;9122;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23" name="Google Shape;9123;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24" name="Google Shape;9124;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25" name="Google Shape;9125;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26" name="Google Shape;9126;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127" name="Google Shape;9127;p126"/>
                  <p:cNvGrpSpPr/>
                  <p:nvPr/>
                </p:nvGrpSpPr>
                <p:grpSpPr>
                  <a:xfrm>
                    <a:off x="4748" y="666"/>
                    <a:ext cx="578" cy="150"/>
                    <a:chOff x="613" y="2566"/>
                    <a:chExt cx="721" cy="144"/>
                  </a:xfrm>
                </p:grpSpPr>
                <p:sp>
                  <p:nvSpPr>
                    <p:cNvPr id="9128" name="Google Shape;9128;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29" name="Google Shape;9129;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30" name="Google Shape;9130;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131" name="Google Shape;9131;p126"/>
                  <p:cNvGrpSpPr/>
                  <p:nvPr/>
                </p:nvGrpSpPr>
                <p:grpSpPr>
                  <a:xfrm>
                    <a:off x="4748" y="990"/>
                    <a:ext cx="578" cy="134"/>
                    <a:chOff x="615" y="2564"/>
                    <a:chExt cx="721" cy="139"/>
                  </a:xfrm>
                </p:grpSpPr>
                <p:sp>
                  <p:nvSpPr>
                    <p:cNvPr id="9132" name="Google Shape;9132;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33" name="Google Shape;9133;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34" name="Google Shape;9134;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35" name="Google Shape;9135;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136" name="Google Shape;9136;p126"/>
                  <p:cNvGrpSpPr/>
                  <p:nvPr/>
                </p:nvGrpSpPr>
                <p:grpSpPr>
                  <a:xfrm>
                    <a:off x="4738" y="1647"/>
                    <a:ext cx="578" cy="135"/>
                    <a:chOff x="618" y="2586"/>
                    <a:chExt cx="720" cy="124"/>
                  </a:xfrm>
                </p:grpSpPr>
                <p:sp>
                  <p:nvSpPr>
                    <p:cNvPr id="9137" name="Google Shape;9137;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38" name="Google Shape;9138;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39" name="Google Shape;9139;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140" name="Google Shape;9140;p126"/>
                  <p:cNvGrpSpPr/>
                  <p:nvPr/>
                </p:nvGrpSpPr>
                <p:grpSpPr>
                  <a:xfrm>
                    <a:off x="4738" y="1330"/>
                    <a:ext cx="588" cy="134"/>
                    <a:chOff x="613" y="2571"/>
                    <a:chExt cx="732" cy="134"/>
                  </a:xfrm>
                </p:grpSpPr>
                <p:sp>
                  <p:nvSpPr>
                    <p:cNvPr id="9141" name="Google Shape;9141;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42" name="Google Shape;9142;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43" name="Google Shape;9143;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44" name="Google Shape;9144;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45" name="Google Shape;9145;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46" name="Google Shape;9146;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47" name="Google Shape;9147;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48" name="Google Shape;9148;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49" name="Google Shape;9149;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50" name="Google Shape;9150;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51" name="Google Shape;9151;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9152" name="Google Shape;9152;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53" name="Google Shape;9153;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9154" name="Google Shape;9154;p126"/>
              <p:cNvGrpSpPr/>
              <p:nvPr/>
            </p:nvGrpSpPr>
            <p:grpSpPr>
              <a:xfrm>
                <a:off x="5084012" y="5612511"/>
                <a:ext cx="347767" cy="680207"/>
                <a:chOff x="7923189" y="2486664"/>
                <a:chExt cx="360377" cy="884585"/>
              </a:xfrm>
            </p:grpSpPr>
            <p:pic>
              <p:nvPicPr>
                <p:cNvPr id="9155" name="Google Shape;9155;p126"/>
                <p:cNvPicPr preferRelativeResize="0"/>
                <p:nvPr/>
              </p:nvPicPr>
              <p:blipFill rotWithShape="1">
                <a:blip r:embed="rId3">
                  <a:alphaModFix/>
                </a:blip>
                <a:srcRect b="0" l="0" r="0" t="0"/>
                <a:stretch/>
              </p:blipFill>
              <p:spPr>
                <a:xfrm>
                  <a:off x="8043998" y="2486664"/>
                  <a:ext cx="239568" cy="536525"/>
                </a:xfrm>
                <a:prstGeom prst="rect">
                  <a:avLst/>
                </a:prstGeom>
                <a:noFill/>
                <a:ln>
                  <a:noFill/>
                </a:ln>
              </p:spPr>
            </p:pic>
            <p:grpSp>
              <p:nvGrpSpPr>
                <p:cNvPr id="9156" name="Google Shape;9156;p126"/>
                <p:cNvGrpSpPr/>
                <p:nvPr/>
              </p:nvGrpSpPr>
              <p:grpSpPr>
                <a:xfrm>
                  <a:off x="7923189" y="2890236"/>
                  <a:ext cx="227012" cy="481013"/>
                  <a:chOff x="4140" y="429"/>
                  <a:chExt cx="1425" cy="2396"/>
                </a:xfrm>
              </p:grpSpPr>
              <p:sp>
                <p:nvSpPr>
                  <p:cNvPr id="9157" name="Google Shape;9157;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58" name="Google Shape;9158;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59" name="Google Shape;9159;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60" name="Google Shape;9160;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61" name="Google Shape;9161;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162" name="Google Shape;9162;p126"/>
                  <p:cNvGrpSpPr/>
                  <p:nvPr/>
                </p:nvGrpSpPr>
                <p:grpSpPr>
                  <a:xfrm>
                    <a:off x="4748" y="666"/>
                    <a:ext cx="578" cy="150"/>
                    <a:chOff x="613" y="2566"/>
                    <a:chExt cx="721" cy="144"/>
                  </a:xfrm>
                </p:grpSpPr>
                <p:sp>
                  <p:nvSpPr>
                    <p:cNvPr id="9163" name="Google Shape;9163;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64" name="Google Shape;9164;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65" name="Google Shape;9165;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166" name="Google Shape;9166;p126"/>
                  <p:cNvGrpSpPr/>
                  <p:nvPr/>
                </p:nvGrpSpPr>
                <p:grpSpPr>
                  <a:xfrm>
                    <a:off x="4748" y="990"/>
                    <a:ext cx="578" cy="134"/>
                    <a:chOff x="615" y="2564"/>
                    <a:chExt cx="721" cy="139"/>
                  </a:xfrm>
                </p:grpSpPr>
                <p:sp>
                  <p:nvSpPr>
                    <p:cNvPr id="9167" name="Google Shape;9167;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68" name="Google Shape;9168;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69" name="Google Shape;9169;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70" name="Google Shape;9170;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171" name="Google Shape;9171;p126"/>
                  <p:cNvGrpSpPr/>
                  <p:nvPr/>
                </p:nvGrpSpPr>
                <p:grpSpPr>
                  <a:xfrm>
                    <a:off x="4738" y="1647"/>
                    <a:ext cx="578" cy="135"/>
                    <a:chOff x="618" y="2586"/>
                    <a:chExt cx="720" cy="124"/>
                  </a:xfrm>
                </p:grpSpPr>
                <p:sp>
                  <p:nvSpPr>
                    <p:cNvPr id="9172" name="Google Shape;9172;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73" name="Google Shape;9173;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74" name="Google Shape;9174;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175" name="Google Shape;9175;p126"/>
                  <p:cNvGrpSpPr/>
                  <p:nvPr/>
                </p:nvGrpSpPr>
                <p:grpSpPr>
                  <a:xfrm>
                    <a:off x="4738" y="1330"/>
                    <a:ext cx="588" cy="134"/>
                    <a:chOff x="613" y="2571"/>
                    <a:chExt cx="732" cy="134"/>
                  </a:xfrm>
                </p:grpSpPr>
                <p:sp>
                  <p:nvSpPr>
                    <p:cNvPr id="9176" name="Google Shape;9176;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77" name="Google Shape;9177;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178" name="Google Shape;9178;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79" name="Google Shape;9179;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80" name="Google Shape;9180;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81" name="Google Shape;9181;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82" name="Google Shape;9182;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83" name="Google Shape;9183;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84" name="Google Shape;9184;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85" name="Google Shape;9185;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86" name="Google Shape;9186;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9187" name="Google Shape;9187;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88" name="Google Shape;9188;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9189" name="Google Shape;9189;p126"/>
              <p:cNvGrpSpPr/>
              <p:nvPr/>
            </p:nvGrpSpPr>
            <p:grpSpPr>
              <a:xfrm>
                <a:off x="6068038" y="3829780"/>
                <a:ext cx="347753" cy="680208"/>
                <a:chOff x="7923189" y="2486663"/>
                <a:chExt cx="360362" cy="884586"/>
              </a:xfrm>
            </p:grpSpPr>
            <p:pic>
              <p:nvPicPr>
                <p:cNvPr id="9190" name="Google Shape;9190;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9191" name="Google Shape;9191;p126"/>
                <p:cNvGrpSpPr/>
                <p:nvPr/>
              </p:nvGrpSpPr>
              <p:grpSpPr>
                <a:xfrm>
                  <a:off x="7923189" y="2890236"/>
                  <a:ext cx="227012" cy="481013"/>
                  <a:chOff x="4140" y="429"/>
                  <a:chExt cx="1425" cy="2396"/>
                </a:xfrm>
              </p:grpSpPr>
              <p:sp>
                <p:nvSpPr>
                  <p:cNvPr id="9192" name="Google Shape;9192;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93" name="Google Shape;9193;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94" name="Google Shape;9194;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95" name="Google Shape;9195;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96" name="Google Shape;9196;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197" name="Google Shape;9197;p126"/>
                  <p:cNvGrpSpPr/>
                  <p:nvPr/>
                </p:nvGrpSpPr>
                <p:grpSpPr>
                  <a:xfrm>
                    <a:off x="4748" y="666"/>
                    <a:ext cx="578" cy="150"/>
                    <a:chOff x="613" y="2566"/>
                    <a:chExt cx="721" cy="144"/>
                  </a:xfrm>
                </p:grpSpPr>
                <p:sp>
                  <p:nvSpPr>
                    <p:cNvPr id="9198" name="Google Shape;9198;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99" name="Google Shape;9199;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200" name="Google Shape;9200;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201" name="Google Shape;9201;p126"/>
                  <p:cNvGrpSpPr/>
                  <p:nvPr/>
                </p:nvGrpSpPr>
                <p:grpSpPr>
                  <a:xfrm>
                    <a:off x="4748" y="990"/>
                    <a:ext cx="578" cy="134"/>
                    <a:chOff x="615" y="2564"/>
                    <a:chExt cx="721" cy="139"/>
                  </a:xfrm>
                </p:grpSpPr>
                <p:sp>
                  <p:nvSpPr>
                    <p:cNvPr id="9202" name="Google Shape;9202;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03" name="Google Shape;9203;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204" name="Google Shape;9204;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05" name="Google Shape;9205;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206" name="Google Shape;9206;p126"/>
                  <p:cNvGrpSpPr/>
                  <p:nvPr/>
                </p:nvGrpSpPr>
                <p:grpSpPr>
                  <a:xfrm>
                    <a:off x="4738" y="1647"/>
                    <a:ext cx="578" cy="135"/>
                    <a:chOff x="618" y="2586"/>
                    <a:chExt cx="720" cy="124"/>
                  </a:xfrm>
                </p:grpSpPr>
                <p:sp>
                  <p:nvSpPr>
                    <p:cNvPr id="9207" name="Google Shape;9207;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08" name="Google Shape;9208;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209" name="Google Shape;9209;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210" name="Google Shape;9210;p126"/>
                  <p:cNvGrpSpPr/>
                  <p:nvPr/>
                </p:nvGrpSpPr>
                <p:grpSpPr>
                  <a:xfrm>
                    <a:off x="4738" y="1330"/>
                    <a:ext cx="588" cy="134"/>
                    <a:chOff x="613" y="2571"/>
                    <a:chExt cx="732" cy="134"/>
                  </a:xfrm>
                </p:grpSpPr>
                <p:sp>
                  <p:nvSpPr>
                    <p:cNvPr id="9211" name="Google Shape;9211;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12" name="Google Shape;9212;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213" name="Google Shape;9213;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14" name="Google Shape;9214;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15" name="Google Shape;9215;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16" name="Google Shape;9216;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17" name="Google Shape;9217;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18" name="Google Shape;9218;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19" name="Google Shape;9219;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20" name="Google Shape;9220;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21" name="Google Shape;9221;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9222" name="Google Shape;9222;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23" name="Google Shape;9223;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9224" name="Google Shape;9224;p126"/>
              <p:cNvGrpSpPr/>
              <p:nvPr/>
            </p:nvGrpSpPr>
            <p:grpSpPr>
              <a:xfrm>
                <a:off x="2122838" y="5630065"/>
                <a:ext cx="347753" cy="680208"/>
                <a:chOff x="7923189" y="2486663"/>
                <a:chExt cx="360362" cy="884586"/>
              </a:xfrm>
            </p:grpSpPr>
            <p:pic>
              <p:nvPicPr>
                <p:cNvPr id="9225" name="Google Shape;9225;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9226" name="Google Shape;9226;p126"/>
                <p:cNvGrpSpPr/>
                <p:nvPr/>
              </p:nvGrpSpPr>
              <p:grpSpPr>
                <a:xfrm>
                  <a:off x="7923189" y="2890236"/>
                  <a:ext cx="227012" cy="481013"/>
                  <a:chOff x="4140" y="429"/>
                  <a:chExt cx="1425" cy="2396"/>
                </a:xfrm>
              </p:grpSpPr>
              <p:sp>
                <p:nvSpPr>
                  <p:cNvPr id="9227" name="Google Shape;9227;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28" name="Google Shape;9228;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29" name="Google Shape;9229;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30" name="Google Shape;9230;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31" name="Google Shape;9231;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232" name="Google Shape;9232;p126"/>
                  <p:cNvGrpSpPr/>
                  <p:nvPr/>
                </p:nvGrpSpPr>
                <p:grpSpPr>
                  <a:xfrm>
                    <a:off x="4748" y="666"/>
                    <a:ext cx="578" cy="150"/>
                    <a:chOff x="613" y="2566"/>
                    <a:chExt cx="721" cy="144"/>
                  </a:xfrm>
                </p:grpSpPr>
                <p:sp>
                  <p:nvSpPr>
                    <p:cNvPr id="9233" name="Google Shape;9233;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34" name="Google Shape;9234;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235" name="Google Shape;9235;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236" name="Google Shape;9236;p126"/>
                  <p:cNvGrpSpPr/>
                  <p:nvPr/>
                </p:nvGrpSpPr>
                <p:grpSpPr>
                  <a:xfrm>
                    <a:off x="4748" y="990"/>
                    <a:ext cx="578" cy="134"/>
                    <a:chOff x="615" y="2564"/>
                    <a:chExt cx="721" cy="139"/>
                  </a:xfrm>
                </p:grpSpPr>
                <p:sp>
                  <p:nvSpPr>
                    <p:cNvPr id="9237" name="Google Shape;9237;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38" name="Google Shape;9238;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239" name="Google Shape;9239;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40" name="Google Shape;9240;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241" name="Google Shape;9241;p126"/>
                  <p:cNvGrpSpPr/>
                  <p:nvPr/>
                </p:nvGrpSpPr>
                <p:grpSpPr>
                  <a:xfrm>
                    <a:off x="4738" y="1647"/>
                    <a:ext cx="578" cy="135"/>
                    <a:chOff x="618" y="2586"/>
                    <a:chExt cx="720" cy="124"/>
                  </a:xfrm>
                </p:grpSpPr>
                <p:sp>
                  <p:nvSpPr>
                    <p:cNvPr id="9242" name="Google Shape;9242;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43" name="Google Shape;9243;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244" name="Google Shape;9244;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245" name="Google Shape;9245;p126"/>
                  <p:cNvGrpSpPr/>
                  <p:nvPr/>
                </p:nvGrpSpPr>
                <p:grpSpPr>
                  <a:xfrm>
                    <a:off x="4738" y="1330"/>
                    <a:ext cx="588" cy="134"/>
                    <a:chOff x="613" y="2571"/>
                    <a:chExt cx="732" cy="134"/>
                  </a:xfrm>
                </p:grpSpPr>
                <p:sp>
                  <p:nvSpPr>
                    <p:cNvPr id="9246" name="Google Shape;9246;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47" name="Google Shape;9247;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248" name="Google Shape;9248;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49" name="Google Shape;9249;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50" name="Google Shape;9250;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51" name="Google Shape;9251;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52" name="Google Shape;9252;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53" name="Google Shape;9253;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54" name="Google Shape;9254;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55" name="Google Shape;9255;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56" name="Google Shape;9256;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9257" name="Google Shape;9257;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58" name="Google Shape;9258;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9259" name="Google Shape;9259;p126"/>
              <p:cNvGrpSpPr/>
              <p:nvPr/>
            </p:nvGrpSpPr>
            <p:grpSpPr>
              <a:xfrm>
                <a:off x="7707456" y="4369529"/>
                <a:ext cx="990710" cy="730998"/>
                <a:chOff x="7707456" y="4369529"/>
                <a:chExt cx="990710" cy="730998"/>
              </a:xfrm>
            </p:grpSpPr>
            <p:pic>
              <p:nvPicPr>
                <p:cNvPr id="9260" name="Google Shape;9260;p126"/>
                <p:cNvPicPr preferRelativeResize="0"/>
                <p:nvPr/>
              </p:nvPicPr>
              <p:blipFill rotWithShape="1">
                <a:blip r:embed="rId4">
                  <a:alphaModFix/>
                </a:blip>
                <a:srcRect b="0" l="0" r="0" t="0"/>
                <a:stretch/>
              </p:blipFill>
              <p:spPr>
                <a:xfrm>
                  <a:off x="7771833" y="4640202"/>
                  <a:ext cx="822008" cy="460325"/>
                </a:xfrm>
                <a:prstGeom prst="rect">
                  <a:avLst/>
                </a:prstGeom>
                <a:noFill/>
                <a:ln>
                  <a:noFill/>
                </a:ln>
              </p:spPr>
            </p:pic>
            <p:grpSp>
              <p:nvGrpSpPr>
                <p:cNvPr id="9261" name="Google Shape;9261;p126"/>
                <p:cNvGrpSpPr/>
                <p:nvPr/>
              </p:nvGrpSpPr>
              <p:grpSpPr>
                <a:xfrm flipH="1">
                  <a:off x="7707456" y="4369553"/>
                  <a:ext cx="225477" cy="395239"/>
                  <a:chOff x="4144" y="433"/>
                  <a:chExt cx="1422" cy="2392"/>
                </a:xfrm>
              </p:grpSpPr>
              <p:sp>
                <p:nvSpPr>
                  <p:cNvPr id="9262" name="Google Shape;9262;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63" name="Google Shape;9263;p126"/>
                  <p:cNvSpPr/>
                  <p:nvPr/>
                </p:nvSpPr>
                <p:spPr>
                  <a:xfrm>
                    <a:off x="4204" y="433"/>
                    <a:ext cx="1051" cy="2277"/>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64" name="Google Shape;9264;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65" name="Google Shape;9265;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66" name="Google Shape;9266;p126"/>
                  <p:cNvSpPr/>
                  <p:nvPr/>
                </p:nvSpPr>
                <p:spPr>
                  <a:xfrm>
                    <a:off x="4214" y="692"/>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9267" name="Google Shape;9267;p126"/>
                  <p:cNvGrpSpPr/>
                  <p:nvPr/>
                </p:nvGrpSpPr>
                <p:grpSpPr>
                  <a:xfrm>
                    <a:off x="4775" y="692"/>
                    <a:ext cx="581" cy="125"/>
                    <a:chOff x="646" y="2591"/>
                    <a:chExt cx="725" cy="120"/>
                  </a:xfrm>
                </p:grpSpPr>
                <p:sp>
                  <p:nvSpPr>
                    <p:cNvPr id="9268" name="Google Shape;9268;p126"/>
                    <p:cNvSpPr/>
                    <p:nvPr/>
                  </p:nvSpPr>
                  <p:spPr>
                    <a:xfrm>
                      <a:off x="646" y="2591"/>
                      <a:ext cx="725" cy="12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69" name="Google Shape;9269;p126"/>
                    <p:cNvSpPr/>
                    <p:nvPr/>
                  </p:nvSpPr>
                  <p:spPr>
                    <a:xfrm>
                      <a:off x="659" y="2591"/>
                      <a:ext cx="700"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270" name="Google Shape;9270;p126"/>
                  <p:cNvSpPr/>
                  <p:nvPr/>
                </p:nvSpPr>
                <p:spPr>
                  <a:xfrm>
                    <a:off x="4224" y="1019"/>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9271" name="Google Shape;9271;p126"/>
                  <p:cNvGrpSpPr/>
                  <p:nvPr/>
                </p:nvGrpSpPr>
                <p:grpSpPr>
                  <a:xfrm>
                    <a:off x="4745" y="1019"/>
                    <a:ext cx="581" cy="135"/>
                    <a:chOff x="611" y="2594"/>
                    <a:chExt cx="725" cy="140"/>
                  </a:xfrm>
                </p:grpSpPr>
                <p:sp>
                  <p:nvSpPr>
                    <p:cNvPr id="9272" name="Google Shape;9272;p126"/>
                    <p:cNvSpPr/>
                    <p:nvPr/>
                  </p:nvSpPr>
                  <p:spPr>
                    <a:xfrm>
                      <a:off x="611" y="2594"/>
                      <a:ext cx="725"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73" name="Google Shape;9273;p126"/>
                    <p:cNvSpPr/>
                    <p:nvPr/>
                  </p:nvSpPr>
                  <p:spPr>
                    <a:xfrm>
                      <a:off x="624" y="2614"/>
                      <a:ext cx="687"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274" name="Google Shape;9274;p126"/>
                  <p:cNvSpPr/>
                  <p:nvPr/>
                </p:nvSpPr>
                <p:spPr>
                  <a:xfrm>
                    <a:off x="4224" y="1365"/>
                    <a:ext cx="59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75" name="Google Shape;9275;p126"/>
                  <p:cNvSpPr/>
                  <p:nvPr/>
                </p:nvSpPr>
                <p:spPr>
                  <a:xfrm>
                    <a:off x="4234" y="1653"/>
                    <a:ext cx="59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9276" name="Google Shape;9276;p126"/>
                  <p:cNvGrpSpPr/>
                  <p:nvPr/>
                </p:nvGrpSpPr>
                <p:grpSpPr>
                  <a:xfrm>
                    <a:off x="4735" y="1653"/>
                    <a:ext cx="571" cy="125"/>
                    <a:chOff x="614" y="2592"/>
                    <a:chExt cx="711" cy="115"/>
                  </a:xfrm>
                </p:grpSpPr>
                <p:sp>
                  <p:nvSpPr>
                    <p:cNvPr id="9277" name="Google Shape;9277;p126"/>
                    <p:cNvSpPr/>
                    <p:nvPr/>
                  </p:nvSpPr>
                  <p:spPr>
                    <a:xfrm>
                      <a:off x="614" y="2592"/>
                      <a:ext cx="711" cy="11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78" name="Google Shape;9278;p126"/>
                    <p:cNvSpPr/>
                    <p:nvPr/>
                  </p:nvSpPr>
                  <p:spPr>
                    <a:xfrm>
                      <a:off x="626" y="2610"/>
                      <a:ext cx="674" cy="8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279" name="Google Shape;9279;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280" name="Google Shape;9280;p126"/>
                  <p:cNvGrpSpPr/>
                  <p:nvPr/>
                </p:nvGrpSpPr>
                <p:grpSpPr>
                  <a:xfrm>
                    <a:off x="4765" y="1327"/>
                    <a:ext cx="560" cy="163"/>
                    <a:chOff x="646" y="2568"/>
                    <a:chExt cx="698" cy="163"/>
                  </a:xfrm>
                </p:grpSpPr>
                <p:sp>
                  <p:nvSpPr>
                    <p:cNvPr id="9281" name="Google Shape;9281;p126"/>
                    <p:cNvSpPr/>
                    <p:nvPr/>
                  </p:nvSpPr>
                  <p:spPr>
                    <a:xfrm>
                      <a:off x="646" y="2568"/>
                      <a:ext cx="698" cy="16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82" name="Google Shape;9282;p126"/>
                    <p:cNvSpPr/>
                    <p:nvPr/>
                  </p:nvSpPr>
                  <p:spPr>
                    <a:xfrm>
                      <a:off x="659" y="2587"/>
                      <a:ext cx="661" cy="11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283" name="Google Shape;9283;p126"/>
                  <p:cNvSpPr/>
                  <p:nvPr/>
                </p:nvSpPr>
                <p:spPr>
                  <a:xfrm>
                    <a:off x="5255" y="433"/>
                    <a:ext cx="60" cy="2287"/>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84" name="Google Shape;9284;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85" name="Google Shape;9285;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86" name="Google Shape;9286;p126"/>
                  <p:cNvSpPr/>
                  <p:nvPr/>
                </p:nvSpPr>
                <p:spPr>
                  <a:xfrm>
                    <a:off x="5516" y="2614"/>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87" name="Google Shape;9287;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88" name="Google Shape;9288;p126"/>
                  <p:cNvSpPr/>
                  <p:nvPr/>
                </p:nvSpPr>
                <p:spPr>
                  <a:xfrm>
                    <a:off x="4144" y="2681"/>
                    <a:ext cx="1202"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89" name="Google Shape;9289;p126"/>
                  <p:cNvSpPr/>
                  <p:nvPr/>
                </p:nvSpPr>
                <p:spPr>
                  <a:xfrm>
                    <a:off x="4204" y="2710"/>
                    <a:ext cx="1071"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90" name="Google Shape;9290;p126"/>
                  <p:cNvSpPr/>
                  <p:nvPr/>
                </p:nvSpPr>
                <p:spPr>
                  <a:xfrm>
                    <a:off x="4314" y="2383"/>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91" name="Google Shape;9291;p126"/>
                  <p:cNvSpPr/>
                  <p:nvPr/>
                </p:nvSpPr>
                <p:spPr>
                  <a:xfrm>
                    <a:off x="4485" y="2383"/>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0000"/>
                      </a:solidFill>
                      <a:latin typeface="Arial"/>
                      <a:ea typeface="Arial"/>
                      <a:cs typeface="Arial"/>
                      <a:sym typeface="Arial"/>
                    </a:endParaRPr>
                  </a:p>
                </p:txBody>
              </p:sp>
              <p:sp>
                <p:nvSpPr>
                  <p:cNvPr id="9292" name="Google Shape;9292;p126"/>
                  <p:cNvSpPr/>
                  <p:nvPr/>
                </p:nvSpPr>
                <p:spPr>
                  <a:xfrm>
                    <a:off x="4665" y="2383"/>
                    <a:ext cx="160" cy="13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93" name="Google Shape;9293;p126"/>
                  <p:cNvSpPr/>
                  <p:nvPr/>
                </p:nvSpPr>
                <p:spPr>
                  <a:xfrm>
                    <a:off x="5065" y="1836"/>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nvGrpSpPr>
                <p:cNvPr id="9294" name="Google Shape;9294;p126"/>
                <p:cNvGrpSpPr/>
                <p:nvPr/>
              </p:nvGrpSpPr>
              <p:grpSpPr>
                <a:xfrm flipH="1">
                  <a:off x="7939232" y="4369529"/>
                  <a:ext cx="227063" cy="400031"/>
                  <a:chOff x="4137" y="431"/>
                  <a:chExt cx="1432" cy="2421"/>
                </a:xfrm>
              </p:grpSpPr>
              <p:sp>
                <p:nvSpPr>
                  <p:cNvPr id="9295" name="Google Shape;9295;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96" name="Google Shape;9296;p126"/>
                  <p:cNvSpPr/>
                  <p:nvPr/>
                </p:nvSpPr>
                <p:spPr>
                  <a:xfrm>
                    <a:off x="4207" y="431"/>
                    <a:ext cx="1051" cy="230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297" name="Google Shape;9297;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98" name="Google Shape;9298;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99" name="Google Shape;9299;p126"/>
                  <p:cNvSpPr/>
                  <p:nvPr/>
                </p:nvSpPr>
                <p:spPr>
                  <a:xfrm>
                    <a:off x="4207" y="700"/>
                    <a:ext cx="60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9300" name="Google Shape;9300;p126"/>
                  <p:cNvGrpSpPr/>
                  <p:nvPr/>
                </p:nvGrpSpPr>
                <p:grpSpPr>
                  <a:xfrm>
                    <a:off x="4747" y="671"/>
                    <a:ext cx="581" cy="144"/>
                    <a:chOff x="612" y="2571"/>
                    <a:chExt cx="725" cy="138"/>
                  </a:xfrm>
                </p:grpSpPr>
                <p:sp>
                  <p:nvSpPr>
                    <p:cNvPr id="9301" name="Google Shape;9301;p126"/>
                    <p:cNvSpPr/>
                    <p:nvPr/>
                  </p:nvSpPr>
                  <p:spPr>
                    <a:xfrm>
                      <a:off x="612" y="2571"/>
                      <a:ext cx="725"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02" name="Google Shape;9302;p126"/>
                    <p:cNvSpPr/>
                    <p:nvPr/>
                  </p:nvSpPr>
                  <p:spPr>
                    <a:xfrm>
                      <a:off x="625" y="2590"/>
                      <a:ext cx="700"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303" name="Google Shape;9303;p126"/>
                  <p:cNvSpPr/>
                  <p:nvPr/>
                </p:nvSpPr>
                <p:spPr>
                  <a:xfrm>
                    <a:off x="4227" y="1027"/>
                    <a:ext cx="59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9304" name="Google Shape;9304;p126"/>
                  <p:cNvGrpSpPr/>
                  <p:nvPr/>
                </p:nvGrpSpPr>
                <p:grpSpPr>
                  <a:xfrm>
                    <a:off x="4748" y="998"/>
                    <a:ext cx="581" cy="144"/>
                    <a:chOff x="615" y="2572"/>
                    <a:chExt cx="725" cy="149"/>
                  </a:xfrm>
                </p:grpSpPr>
                <p:sp>
                  <p:nvSpPr>
                    <p:cNvPr id="9305" name="Google Shape;9305;p126"/>
                    <p:cNvSpPr/>
                    <p:nvPr/>
                  </p:nvSpPr>
                  <p:spPr>
                    <a:xfrm>
                      <a:off x="615" y="2572"/>
                      <a:ext cx="725" cy="14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06" name="Google Shape;9306;p126"/>
                    <p:cNvSpPr/>
                    <p:nvPr/>
                  </p:nvSpPr>
                  <p:spPr>
                    <a:xfrm>
                      <a:off x="627" y="2592"/>
                      <a:ext cx="687"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307" name="Google Shape;9307;p126"/>
                  <p:cNvSpPr/>
                  <p:nvPr/>
                </p:nvSpPr>
                <p:spPr>
                  <a:xfrm>
                    <a:off x="4217" y="1363"/>
                    <a:ext cx="59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08" name="Google Shape;9308;p126"/>
                  <p:cNvSpPr/>
                  <p:nvPr/>
                </p:nvSpPr>
                <p:spPr>
                  <a:xfrm>
                    <a:off x="4227" y="1680"/>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9309" name="Google Shape;9309;p126"/>
                  <p:cNvGrpSpPr/>
                  <p:nvPr/>
                </p:nvGrpSpPr>
                <p:grpSpPr>
                  <a:xfrm>
                    <a:off x="4737" y="1651"/>
                    <a:ext cx="571" cy="154"/>
                    <a:chOff x="617" y="2590"/>
                    <a:chExt cx="711" cy="142"/>
                  </a:xfrm>
                </p:grpSpPr>
                <p:sp>
                  <p:nvSpPr>
                    <p:cNvPr id="9310" name="Google Shape;9310;p126"/>
                    <p:cNvSpPr/>
                    <p:nvPr/>
                  </p:nvSpPr>
                  <p:spPr>
                    <a:xfrm>
                      <a:off x="617" y="2590"/>
                      <a:ext cx="711" cy="14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11" name="Google Shape;9311;p126"/>
                    <p:cNvSpPr/>
                    <p:nvPr/>
                  </p:nvSpPr>
                  <p:spPr>
                    <a:xfrm>
                      <a:off x="630" y="2608"/>
                      <a:ext cx="67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312" name="Google Shape;9312;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313" name="Google Shape;9313;p126"/>
                  <p:cNvGrpSpPr/>
                  <p:nvPr/>
                </p:nvGrpSpPr>
                <p:grpSpPr>
                  <a:xfrm>
                    <a:off x="4737" y="1354"/>
                    <a:ext cx="611" cy="115"/>
                    <a:chOff x="612" y="2595"/>
                    <a:chExt cx="761" cy="115"/>
                  </a:xfrm>
                </p:grpSpPr>
                <p:sp>
                  <p:nvSpPr>
                    <p:cNvPr id="9314" name="Google Shape;9314;p126"/>
                    <p:cNvSpPr/>
                    <p:nvPr/>
                  </p:nvSpPr>
                  <p:spPr>
                    <a:xfrm>
                      <a:off x="612" y="2595"/>
                      <a:ext cx="761" cy="11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15" name="Google Shape;9315;p126"/>
                    <p:cNvSpPr/>
                    <p:nvPr/>
                  </p:nvSpPr>
                  <p:spPr>
                    <a:xfrm>
                      <a:off x="625" y="2614"/>
                      <a:ext cx="723" cy="8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316" name="Google Shape;9316;p126"/>
                  <p:cNvSpPr/>
                  <p:nvPr/>
                </p:nvSpPr>
                <p:spPr>
                  <a:xfrm>
                    <a:off x="5248" y="431"/>
                    <a:ext cx="70" cy="231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17" name="Google Shape;9317;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18" name="Google Shape;9318;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19" name="Google Shape;9319;p126"/>
                  <p:cNvSpPr/>
                  <p:nvPr/>
                </p:nvSpPr>
                <p:spPr>
                  <a:xfrm>
                    <a:off x="5519" y="2641"/>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20" name="Google Shape;9320;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21" name="Google Shape;9321;p126"/>
                  <p:cNvSpPr/>
                  <p:nvPr/>
                </p:nvSpPr>
                <p:spPr>
                  <a:xfrm>
                    <a:off x="4137" y="2708"/>
                    <a:ext cx="1202"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22" name="Google Shape;9322;p126"/>
                  <p:cNvSpPr/>
                  <p:nvPr/>
                </p:nvSpPr>
                <p:spPr>
                  <a:xfrm>
                    <a:off x="4207" y="2737"/>
                    <a:ext cx="1071"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23" name="Google Shape;9323;p126"/>
                  <p:cNvSpPr/>
                  <p:nvPr/>
                </p:nvSpPr>
                <p:spPr>
                  <a:xfrm>
                    <a:off x="4307" y="2410"/>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24" name="Google Shape;9324;p126"/>
                  <p:cNvSpPr/>
                  <p:nvPr/>
                </p:nvSpPr>
                <p:spPr>
                  <a:xfrm>
                    <a:off x="4487" y="2410"/>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0000"/>
                      </a:solidFill>
                      <a:latin typeface="Arial"/>
                      <a:ea typeface="Arial"/>
                      <a:cs typeface="Arial"/>
                      <a:sym typeface="Arial"/>
                    </a:endParaRPr>
                  </a:p>
                </p:txBody>
              </p:sp>
              <p:sp>
                <p:nvSpPr>
                  <p:cNvPr id="9325" name="Google Shape;9325;p126"/>
                  <p:cNvSpPr/>
                  <p:nvPr/>
                </p:nvSpPr>
                <p:spPr>
                  <a:xfrm>
                    <a:off x="4658" y="2410"/>
                    <a:ext cx="160" cy="13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26" name="Google Shape;9326;p126"/>
                  <p:cNvSpPr/>
                  <p:nvPr/>
                </p:nvSpPr>
                <p:spPr>
                  <a:xfrm>
                    <a:off x="5068" y="1863"/>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nvGrpSpPr>
                <p:cNvPr id="9327" name="Google Shape;9327;p126"/>
                <p:cNvGrpSpPr/>
                <p:nvPr/>
              </p:nvGrpSpPr>
              <p:grpSpPr>
                <a:xfrm flipH="1">
                  <a:off x="8472689" y="4385069"/>
                  <a:ext cx="225477" cy="395570"/>
                  <a:chOff x="4140" y="433"/>
                  <a:chExt cx="1422" cy="2394"/>
                </a:xfrm>
              </p:grpSpPr>
              <p:sp>
                <p:nvSpPr>
                  <p:cNvPr id="9328" name="Google Shape;9328;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29" name="Google Shape;9329;p126"/>
                  <p:cNvSpPr/>
                  <p:nvPr/>
                </p:nvSpPr>
                <p:spPr>
                  <a:xfrm>
                    <a:off x="4200" y="454"/>
                    <a:ext cx="1051" cy="2258"/>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30" name="Google Shape;9330;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31" name="Google Shape;9331;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32" name="Google Shape;9332;p126"/>
                  <p:cNvSpPr/>
                  <p:nvPr/>
                </p:nvSpPr>
                <p:spPr>
                  <a:xfrm>
                    <a:off x="4210" y="714"/>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9333" name="Google Shape;9333;p126"/>
                  <p:cNvGrpSpPr/>
                  <p:nvPr/>
                </p:nvGrpSpPr>
                <p:grpSpPr>
                  <a:xfrm>
                    <a:off x="4751" y="695"/>
                    <a:ext cx="581" cy="144"/>
                    <a:chOff x="616" y="2594"/>
                    <a:chExt cx="725" cy="138"/>
                  </a:xfrm>
                </p:grpSpPr>
                <p:sp>
                  <p:nvSpPr>
                    <p:cNvPr id="9334" name="Google Shape;9334;p126"/>
                    <p:cNvSpPr/>
                    <p:nvPr/>
                  </p:nvSpPr>
                  <p:spPr>
                    <a:xfrm>
                      <a:off x="616" y="2594"/>
                      <a:ext cx="725"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35" name="Google Shape;9335;p126"/>
                    <p:cNvSpPr/>
                    <p:nvPr/>
                  </p:nvSpPr>
                  <p:spPr>
                    <a:xfrm>
                      <a:off x="629" y="2612"/>
                      <a:ext cx="700"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336" name="Google Shape;9336;p126"/>
                  <p:cNvSpPr/>
                  <p:nvPr/>
                </p:nvSpPr>
                <p:spPr>
                  <a:xfrm>
                    <a:off x="4220" y="1041"/>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9337" name="Google Shape;9337;p126"/>
                  <p:cNvGrpSpPr/>
                  <p:nvPr/>
                </p:nvGrpSpPr>
                <p:grpSpPr>
                  <a:xfrm>
                    <a:off x="4721" y="1021"/>
                    <a:ext cx="581" cy="135"/>
                    <a:chOff x="581" y="2596"/>
                    <a:chExt cx="725" cy="140"/>
                  </a:xfrm>
                </p:grpSpPr>
                <p:sp>
                  <p:nvSpPr>
                    <p:cNvPr id="9338" name="Google Shape;9338;p126"/>
                    <p:cNvSpPr/>
                    <p:nvPr/>
                  </p:nvSpPr>
                  <p:spPr>
                    <a:xfrm>
                      <a:off x="581" y="2596"/>
                      <a:ext cx="725"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39" name="Google Shape;9339;p126"/>
                    <p:cNvSpPr/>
                    <p:nvPr/>
                  </p:nvSpPr>
                  <p:spPr>
                    <a:xfrm>
                      <a:off x="594" y="2616"/>
                      <a:ext cx="687"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340" name="Google Shape;9340;p126"/>
                  <p:cNvSpPr/>
                  <p:nvPr/>
                </p:nvSpPr>
                <p:spPr>
                  <a:xfrm>
                    <a:off x="4220" y="1367"/>
                    <a:ext cx="591" cy="3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41" name="Google Shape;9341;p126"/>
                  <p:cNvSpPr/>
                  <p:nvPr/>
                </p:nvSpPr>
                <p:spPr>
                  <a:xfrm>
                    <a:off x="4230" y="1655"/>
                    <a:ext cx="59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9342" name="Google Shape;9342;p126"/>
                  <p:cNvGrpSpPr/>
                  <p:nvPr/>
                </p:nvGrpSpPr>
                <p:grpSpPr>
                  <a:xfrm>
                    <a:off x="4731" y="1655"/>
                    <a:ext cx="551" cy="125"/>
                    <a:chOff x="609" y="2594"/>
                    <a:chExt cx="686" cy="115"/>
                  </a:xfrm>
                </p:grpSpPr>
                <p:sp>
                  <p:nvSpPr>
                    <p:cNvPr id="9343" name="Google Shape;9343;p126"/>
                    <p:cNvSpPr/>
                    <p:nvPr/>
                  </p:nvSpPr>
                  <p:spPr>
                    <a:xfrm>
                      <a:off x="609" y="2594"/>
                      <a:ext cx="686" cy="11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44" name="Google Shape;9344;p126"/>
                    <p:cNvSpPr/>
                    <p:nvPr/>
                  </p:nvSpPr>
                  <p:spPr>
                    <a:xfrm>
                      <a:off x="621" y="2612"/>
                      <a:ext cx="649" cy="8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345" name="Google Shape;9345;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346" name="Google Shape;9346;p126"/>
                  <p:cNvGrpSpPr/>
                  <p:nvPr/>
                </p:nvGrpSpPr>
                <p:grpSpPr>
                  <a:xfrm>
                    <a:off x="4741" y="1329"/>
                    <a:ext cx="580" cy="163"/>
                    <a:chOff x="616" y="2570"/>
                    <a:chExt cx="723" cy="163"/>
                  </a:xfrm>
                </p:grpSpPr>
                <p:sp>
                  <p:nvSpPr>
                    <p:cNvPr id="9347" name="Google Shape;9347;p126"/>
                    <p:cNvSpPr/>
                    <p:nvPr/>
                  </p:nvSpPr>
                  <p:spPr>
                    <a:xfrm>
                      <a:off x="616" y="2570"/>
                      <a:ext cx="723" cy="16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48" name="Google Shape;9348;p126"/>
                    <p:cNvSpPr/>
                    <p:nvPr/>
                  </p:nvSpPr>
                  <p:spPr>
                    <a:xfrm>
                      <a:off x="629" y="2589"/>
                      <a:ext cx="686" cy="13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9349" name="Google Shape;9349;p126"/>
                  <p:cNvSpPr/>
                  <p:nvPr/>
                </p:nvSpPr>
                <p:spPr>
                  <a:xfrm>
                    <a:off x="5251" y="454"/>
                    <a:ext cx="60" cy="2267"/>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50" name="Google Shape;9350;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51" name="Google Shape;9351;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52" name="Google Shape;9352;p126"/>
                  <p:cNvSpPr/>
                  <p:nvPr/>
                </p:nvSpPr>
                <p:spPr>
                  <a:xfrm>
                    <a:off x="5512" y="2616"/>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53" name="Google Shape;9353;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54" name="Google Shape;9354;p126"/>
                  <p:cNvSpPr/>
                  <p:nvPr/>
                </p:nvSpPr>
                <p:spPr>
                  <a:xfrm>
                    <a:off x="4140" y="2683"/>
                    <a:ext cx="1202"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55" name="Google Shape;9355;p126"/>
                  <p:cNvSpPr/>
                  <p:nvPr/>
                </p:nvSpPr>
                <p:spPr>
                  <a:xfrm>
                    <a:off x="4200" y="2712"/>
                    <a:ext cx="1071"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56" name="Google Shape;9356;p126"/>
                  <p:cNvSpPr/>
                  <p:nvPr/>
                </p:nvSpPr>
                <p:spPr>
                  <a:xfrm>
                    <a:off x="4310" y="2386"/>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57" name="Google Shape;9357;p126"/>
                  <p:cNvSpPr/>
                  <p:nvPr/>
                </p:nvSpPr>
                <p:spPr>
                  <a:xfrm>
                    <a:off x="4480" y="2386"/>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0000"/>
                      </a:solidFill>
                      <a:latin typeface="Arial"/>
                      <a:ea typeface="Arial"/>
                      <a:cs typeface="Arial"/>
                      <a:sym typeface="Arial"/>
                    </a:endParaRPr>
                  </a:p>
                </p:txBody>
              </p:sp>
              <p:sp>
                <p:nvSpPr>
                  <p:cNvPr id="9358" name="Google Shape;9358;p126"/>
                  <p:cNvSpPr/>
                  <p:nvPr/>
                </p:nvSpPr>
                <p:spPr>
                  <a:xfrm>
                    <a:off x="4661" y="2386"/>
                    <a:ext cx="160" cy="13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359" name="Google Shape;9359;p126"/>
                  <p:cNvSpPr/>
                  <p:nvPr/>
                </p:nvSpPr>
                <p:spPr>
                  <a:xfrm>
                    <a:off x="5061" y="1838"/>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grpSp>
            <p:nvGrpSpPr>
              <p:cNvPr id="9360" name="Google Shape;9360;p126"/>
              <p:cNvGrpSpPr/>
              <p:nvPr/>
            </p:nvGrpSpPr>
            <p:grpSpPr>
              <a:xfrm>
                <a:off x="7186941" y="5734675"/>
                <a:ext cx="347753" cy="680208"/>
                <a:chOff x="7923189" y="2486663"/>
                <a:chExt cx="360362" cy="884586"/>
              </a:xfrm>
            </p:grpSpPr>
            <p:pic>
              <p:nvPicPr>
                <p:cNvPr id="9361" name="Google Shape;9361;p126"/>
                <p:cNvPicPr preferRelativeResize="0"/>
                <p:nvPr/>
              </p:nvPicPr>
              <p:blipFill rotWithShape="1">
                <a:blip r:embed="rId3">
                  <a:alphaModFix/>
                </a:blip>
                <a:srcRect b="0" l="0" r="0" t="0"/>
                <a:stretch/>
              </p:blipFill>
              <p:spPr>
                <a:xfrm>
                  <a:off x="8043984" y="2486663"/>
                  <a:ext cx="239567" cy="536525"/>
                </a:xfrm>
                <a:prstGeom prst="rect">
                  <a:avLst/>
                </a:prstGeom>
                <a:noFill/>
                <a:ln>
                  <a:noFill/>
                </a:ln>
              </p:spPr>
            </p:pic>
            <p:grpSp>
              <p:nvGrpSpPr>
                <p:cNvPr id="9362" name="Google Shape;9362;p126"/>
                <p:cNvGrpSpPr/>
                <p:nvPr/>
              </p:nvGrpSpPr>
              <p:grpSpPr>
                <a:xfrm>
                  <a:off x="7923189" y="2890236"/>
                  <a:ext cx="227012" cy="481013"/>
                  <a:chOff x="4140" y="429"/>
                  <a:chExt cx="1425" cy="2396"/>
                </a:xfrm>
              </p:grpSpPr>
              <p:sp>
                <p:nvSpPr>
                  <p:cNvPr id="9363" name="Google Shape;9363;p12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64" name="Google Shape;9364;p12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65" name="Google Shape;9365;p12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66" name="Google Shape;9366;p12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67" name="Google Shape;9367;p12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368" name="Google Shape;9368;p126"/>
                  <p:cNvGrpSpPr/>
                  <p:nvPr/>
                </p:nvGrpSpPr>
                <p:grpSpPr>
                  <a:xfrm>
                    <a:off x="4748" y="666"/>
                    <a:ext cx="578" cy="150"/>
                    <a:chOff x="613" y="2566"/>
                    <a:chExt cx="721" cy="144"/>
                  </a:xfrm>
                </p:grpSpPr>
                <p:sp>
                  <p:nvSpPr>
                    <p:cNvPr id="9369" name="Google Shape;9369;p12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70" name="Google Shape;9370;p12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371" name="Google Shape;9371;p12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372" name="Google Shape;9372;p126"/>
                  <p:cNvGrpSpPr/>
                  <p:nvPr/>
                </p:nvGrpSpPr>
                <p:grpSpPr>
                  <a:xfrm>
                    <a:off x="4748" y="990"/>
                    <a:ext cx="578" cy="134"/>
                    <a:chOff x="615" y="2564"/>
                    <a:chExt cx="721" cy="139"/>
                  </a:xfrm>
                </p:grpSpPr>
                <p:sp>
                  <p:nvSpPr>
                    <p:cNvPr id="9373" name="Google Shape;9373;p12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74" name="Google Shape;9374;p12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375" name="Google Shape;9375;p12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76" name="Google Shape;9376;p12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377" name="Google Shape;9377;p126"/>
                  <p:cNvGrpSpPr/>
                  <p:nvPr/>
                </p:nvGrpSpPr>
                <p:grpSpPr>
                  <a:xfrm>
                    <a:off x="4738" y="1647"/>
                    <a:ext cx="578" cy="135"/>
                    <a:chOff x="618" y="2586"/>
                    <a:chExt cx="720" cy="124"/>
                  </a:xfrm>
                </p:grpSpPr>
                <p:sp>
                  <p:nvSpPr>
                    <p:cNvPr id="9378" name="Google Shape;9378;p12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79" name="Google Shape;9379;p12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380" name="Google Shape;9380;p12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381" name="Google Shape;9381;p126"/>
                  <p:cNvGrpSpPr/>
                  <p:nvPr/>
                </p:nvGrpSpPr>
                <p:grpSpPr>
                  <a:xfrm>
                    <a:off x="4738" y="1330"/>
                    <a:ext cx="588" cy="134"/>
                    <a:chOff x="613" y="2571"/>
                    <a:chExt cx="732" cy="134"/>
                  </a:xfrm>
                </p:grpSpPr>
                <p:sp>
                  <p:nvSpPr>
                    <p:cNvPr id="9382" name="Google Shape;9382;p12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83" name="Google Shape;9383;p12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9384" name="Google Shape;9384;p12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85" name="Google Shape;9385;p12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86" name="Google Shape;9386;p12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87" name="Google Shape;9387;p12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88" name="Google Shape;9388;p12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89" name="Google Shape;9389;p12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90" name="Google Shape;9390;p12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91" name="Google Shape;9391;p12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92" name="Google Shape;9392;p12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9393" name="Google Shape;9393;p12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94" name="Google Shape;9394;p12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9395" name="Google Shape;9395;p126"/>
              <p:cNvGrpSpPr/>
              <p:nvPr/>
            </p:nvGrpSpPr>
            <p:grpSpPr>
              <a:xfrm>
                <a:off x="439215" y="4826417"/>
                <a:ext cx="871949" cy="507508"/>
                <a:chOff x="439215" y="4826417"/>
                <a:chExt cx="871949" cy="507508"/>
              </a:xfrm>
            </p:grpSpPr>
            <p:grpSp>
              <p:nvGrpSpPr>
                <p:cNvPr id="9396" name="Google Shape;9396;p126"/>
                <p:cNvGrpSpPr/>
                <p:nvPr/>
              </p:nvGrpSpPr>
              <p:grpSpPr>
                <a:xfrm>
                  <a:off x="439215" y="4826417"/>
                  <a:ext cx="871949" cy="507508"/>
                  <a:chOff x="2889" y="1630"/>
                  <a:chExt cx="976" cy="744"/>
                </a:xfrm>
              </p:grpSpPr>
              <p:sp>
                <p:nvSpPr>
                  <p:cNvPr id="9397" name="Google Shape;9397;p126"/>
                  <p:cNvSpPr/>
                  <p:nvPr/>
                </p:nvSpPr>
                <p:spPr>
                  <a:xfrm>
                    <a:off x="3046" y="1841"/>
                    <a:ext cx="663" cy="53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98" name="Google Shape;9398;p126"/>
                  <p:cNvSpPr/>
                  <p:nvPr/>
                </p:nvSpPr>
                <p:spPr>
                  <a:xfrm>
                    <a:off x="2889" y="1630"/>
                    <a:ext cx="976" cy="254"/>
                  </a:xfrm>
                  <a:prstGeom prst="triangl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00CCFF"/>
                      </a:solidFill>
                      <a:latin typeface="Arial"/>
                      <a:ea typeface="Arial"/>
                      <a:cs typeface="Arial"/>
                      <a:sym typeface="Arial"/>
                    </a:endParaRPr>
                  </a:p>
                </p:txBody>
              </p:sp>
            </p:grpSp>
            <p:pic>
              <p:nvPicPr>
                <p:cNvPr id="9399" name="Google Shape;9399;p126"/>
                <p:cNvPicPr preferRelativeResize="0"/>
                <p:nvPr/>
              </p:nvPicPr>
              <p:blipFill rotWithShape="1">
                <a:blip r:embed="rId5">
                  <a:alphaModFix/>
                </a:blip>
                <a:srcRect b="0" l="0" r="0" t="0"/>
                <a:stretch/>
              </p:blipFill>
              <p:spPr>
                <a:xfrm>
                  <a:off x="683109" y="5014480"/>
                  <a:ext cx="405029" cy="290834"/>
                </a:xfrm>
                <a:prstGeom prst="rect">
                  <a:avLst/>
                </a:prstGeom>
                <a:noFill/>
                <a:ln>
                  <a:noFill/>
                </a:ln>
              </p:spPr>
            </p:pic>
          </p:grpSp>
        </p:grpSp>
      </p:grpSp>
      <p:sp>
        <p:nvSpPr>
          <p:cNvPr id="9400" name="Google Shape;9400;p126"/>
          <p:cNvSpPr/>
          <p:nvPr/>
        </p:nvSpPr>
        <p:spPr>
          <a:xfrm>
            <a:off x="1459847" y="4108856"/>
            <a:ext cx="9037638" cy="25034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9401" name="Google Shape;9401;p126"/>
          <p:cNvGrpSpPr/>
          <p:nvPr/>
        </p:nvGrpSpPr>
        <p:grpSpPr>
          <a:xfrm>
            <a:off x="1925639" y="4171941"/>
            <a:ext cx="8074025" cy="523220"/>
            <a:chOff x="379080" y="5456397"/>
            <a:chExt cx="8074239" cy="524687"/>
          </a:xfrm>
        </p:grpSpPr>
        <p:sp>
          <p:nvSpPr>
            <p:cNvPr id="9402" name="Google Shape;9402;p126"/>
            <p:cNvSpPr/>
            <p:nvPr/>
          </p:nvSpPr>
          <p:spPr>
            <a:xfrm>
              <a:off x="379080" y="5489828"/>
              <a:ext cx="8074239" cy="421866"/>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9403" name="Google Shape;9403;p126"/>
            <p:cNvSpPr txBox="1"/>
            <p:nvPr/>
          </p:nvSpPr>
          <p:spPr>
            <a:xfrm>
              <a:off x="1081801" y="5456397"/>
              <a:ext cx="6920219" cy="5246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Internet host-host communication as a service</a:t>
              </a:r>
              <a:endParaRPr/>
            </a:p>
          </p:txBody>
        </p:sp>
      </p:grpSp>
      <p:sp>
        <p:nvSpPr>
          <p:cNvPr id="9404" name="Google Shape;9404;p126"/>
          <p:cNvSpPr txBox="1"/>
          <p:nvPr>
            <p:ph idx="1" type="body"/>
          </p:nvPr>
        </p:nvSpPr>
        <p:spPr>
          <a:xfrm>
            <a:off x="925817" y="5070373"/>
            <a:ext cx="9700619" cy="13442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A8"/>
              </a:buClr>
              <a:buSzPts val="2800"/>
              <a:buNone/>
            </a:pPr>
            <a:r>
              <a:rPr i="1" lang="en-US">
                <a:solidFill>
                  <a:srgbClr val="CD0000"/>
                </a:solidFill>
                <a:latin typeface="Calibri"/>
                <a:ea typeface="Calibri"/>
                <a:cs typeface="Calibri"/>
                <a:sym typeface="Calibri"/>
              </a:rPr>
              <a:t>OTT challenges: </a:t>
            </a:r>
            <a:r>
              <a:rPr lang="en-US">
                <a:latin typeface="Calibri"/>
                <a:ea typeface="Calibri"/>
                <a:cs typeface="Calibri"/>
                <a:sym typeface="Calibri"/>
              </a:rPr>
              <a:t>coping with a congested Internet from the “edge”</a:t>
            </a:r>
            <a:endParaRPr/>
          </a:p>
          <a:p>
            <a:pPr indent="-233363" lvl="1" marL="466725" rtl="0" algn="l">
              <a:lnSpc>
                <a:spcPct val="90000"/>
              </a:lnSpc>
              <a:spcBef>
                <a:spcPts val="500"/>
              </a:spcBef>
              <a:spcAft>
                <a:spcPts val="0"/>
              </a:spcAft>
              <a:buSzPts val="2400"/>
              <a:buFont typeface="Noto Sans Symbols"/>
              <a:buChar char="▪"/>
            </a:pPr>
            <a:r>
              <a:rPr lang="en-US">
                <a:latin typeface="Calibri"/>
                <a:ea typeface="Calibri"/>
                <a:cs typeface="Calibri"/>
                <a:sym typeface="Calibri"/>
              </a:rPr>
              <a:t>what content to place in which CDN node?</a:t>
            </a:r>
            <a:endParaRPr/>
          </a:p>
          <a:p>
            <a:pPr indent="-233363" lvl="1" marL="466725" rtl="0" algn="l">
              <a:lnSpc>
                <a:spcPct val="90000"/>
              </a:lnSpc>
              <a:spcBef>
                <a:spcPts val="500"/>
              </a:spcBef>
              <a:spcAft>
                <a:spcPts val="0"/>
              </a:spcAft>
              <a:buSzPts val="2400"/>
              <a:buFont typeface="Noto Sans Symbols"/>
              <a:buChar char="▪"/>
            </a:pPr>
            <a:r>
              <a:rPr lang="en-US">
                <a:latin typeface="Calibri"/>
                <a:ea typeface="Calibri"/>
                <a:cs typeface="Calibri"/>
                <a:sym typeface="Calibri"/>
              </a:rPr>
              <a:t>from which CDN node to retrieve content? At which rate?</a:t>
            </a:r>
            <a:endParaRPr/>
          </a:p>
        </p:txBody>
      </p:sp>
      <p:sp>
        <p:nvSpPr>
          <p:cNvPr id="9405" name="Google Shape;9405;p126"/>
          <p:cNvSpPr txBox="1"/>
          <p:nvPr/>
        </p:nvSpPr>
        <p:spPr>
          <a:xfrm>
            <a:off x="3409501" y="2041781"/>
            <a:ext cx="457182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4400"/>
              <a:buFont typeface="Calibri"/>
              <a:buNone/>
            </a:pPr>
            <a:r>
              <a:rPr b="0" i="1" lang="en-US" sz="4400" u="none" cap="none" strike="noStrike">
                <a:solidFill>
                  <a:srgbClr val="000099"/>
                </a:solidFill>
                <a:latin typeface="Calibri"/>
                <a:ea typeface="Calibri"/>
                <a:cs typeface="Calibri"/>
                <a:sym typeface="Calibri"/>
              </a:rPr>
              <a:t>OTT: “over the top”</a:t>
            </a:r>
            <a:endParaRPr/>
          </a:p>
        </p:txBody>
      </p:sp>
      <p:sp>
        <p:nvSpPr>
          <p:cNvPr id="9406" name="Google Shape;9406;p126"/>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Content distribution </a:t>
            </a:r>
            <a:r>
              <a:rPr lang="en-US"/>
              <a:t>n</a:t>
            </a:r>
            <a:r>
              <a:rPr lang="en-US" sz="4400"/>
              <a:t>etworks (CDNs)</a:t>
            </a:r>
            <a:endParaRPr/>
          </a:p>
        </p:txBody>
      </p:sp>
      <p:sp>
        <p:nvSpPr>
          <p:cNvPr id="9407" name="Google Shape;9407;p12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405"/>
                                        </p:tgtEl>
                                      </p:cBhvr>
                                    </p:animEffect>
                                    <p:set>
                                      <p:cBhvr>
                                        <p:cTn dur="1" fill="hold">
                                          <p:stCondLst>
                                            <p:cond delay="500"/>
                                          </p:stCondLst>
                                        </p:cTn>
                                        <p:tgtEl>
                                          <p:spTgt spid="94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037"/>
                                        </p:tgtEl>
                                        <p:attrNameLst>
                                          <p:attrName>style.visibility</p:attrName>
                                        </p:attrNameLst>
                                      </p:cBhvr>
                                      <p:to>
                                        <p:strVal val="visible"/>
                                      </p:to>
                                    </p:set>
                                    <p:animEffect filter="fade" transition="in">
                                      <p:cBhvr>
                                        <p:cTn dur="2000"/>
                                        <p:tgtEl>
                                          <p:spTgt spid="9037"/>
                                        </p:tgtEl>
                                      </p:cBhvr>
                                    </p:animEffect>
                                  </p:childTnLst>
                                </p:cTn>
                              </p:par>
                              <p:par>
                                <p:cTn fill="hold" nodeType="withEffect" presetClass="exit" presetID="10" presetSubtype="0">
                                  <p:stCondLst>
                                    <p:cond delay="0"/>
                                  </p:stCondLst>
                                  <p:childTnLst>
                                    <p:animEffect filter="fade" transition="out">
                                      <p:cBhvr>
                                        <p:cTn dur="500"/>
                                        <p:tgtEl>
                                          <p:spTgt spid="8685"/>
                                        </p:tgtEl>
                                      </p:cBhvr>
                                    </p:animEffect>
                                    <p:set>
                                      <p:cBhvr>
                                        <p:cTn dur="1" fill="hold">
                                          <p:stCondLst>
                                            <p:cond delay="500"/>
                                          </p:stCondLst>
                                        </p:cTn>
                                        <p:tgtEl>
                                          <p:spTgt spid="86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0"/>
                                        </p:tgtEl>
                                        <p:attrNameLst>
                                          <p:attrName>style.visibility</p:attrName>
                                        </p:attrNameLst>
                                      </p:cBhvr>
                                      <p:to>
                                        <p:strVal val="visible"/>
                                      </p:to>
                                    </p:set>
                                    <p:animEffect filter="fade" transition="in">
                                      <p:cBhvr>
                                        <p:cTn dur="500"/>
                                        <p:tgtEl>
                                          <p:spTgt spid="9400"/>
                                        </p:tgtEl>
                                      </p:cBhvr>
                                    </p:animEffect>
                                  </p:childTnLst>
                                </p:cTn>
                              </p:par>
                              <p:par>
                                <p:cTn fill="hold" nodeType="withEffect" presetClass="entr" presetID="10" presetSubtype="0">
                                  <p:stCondLst>
                                    <p:cond delay="0"/>
                                  </p:stCondLst>
                                  <p:childTnLst>
                                    <p:set>
                                      <p:cBhvr>
                                        <p:cTn dur="1" fill="hold">
                                          <p:stCondLst>
                                            <p:cond delay="0"/>
                                          </p:stCondLst>
                                        </p:cTn>
                                        <p:tgtEl>
                                          <p:spTgt spid="9401"/>
                                        </p:tgtEl>
                                        <p:attrNameLst>
                                          <p:attrName>style.visibility</p:attrName>
                                        </p:attrNameLst>
                                      </p:cBhvr>
                                      <p:to>
                                        <p:strVal val="visible"/>
                                      </p:to>
                                    </p:set>
                                    <p:animEffect filter="fade" transition="in">
                                      <p:cBhvr>
                                        <p:cTn dur="2000"/>
                                        <p:tgtEl>
                                          <p:spTgt spid="9401"/>
                                        </p:tgtEl>
                                      </p:cBhvr>
                                    </p:animEffect>
                                  </p:childTnLst>
                                </p:cTn>
                              </p:par>
                              <p:par>
                                <p:cTn fill="hold" nodeType="withEffect" presetClass="exit" presetID="1" presetSubtype="0">
                                  <p:stCondLst>
                                    <p:cond delay="0"/>
                                  </p:stCondLst>
                                  <p:childTnLst>
                                    <p:set>
                                      <p:cBhvr>
                                        <p:cTn dur="1" fill="hold">
                                          <p:stCondLst>
                                            <p:cond delay="1"/>
                                          </p:stCondLst>
                                        </p:cTn>
                                        <p:tgtEl>
                                          <p:spTgt spid="83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4">
                                            <p:txEl>
                                              <p:pRg end="0" st="0"/>
                                            </p:txEl>
                                          </p:spTgt>
                                        </p:tgtEl>
                                        <p:attrNameLst>
                                          <p:attrName>style.visibility</p:attrName>
                                        </p:attrNameLst>
                                      </p:cBhvr>
                                      <p:to>
                                        <p:strVal val="visible"/>
                                      </p:to>
                                    </p:set>
                                    <p:animEffect filter="fade" transition="in">
                                      <p:cBhvr>
                                        <p:cTn dur="500"/>
                                        <p:tgtEl>
                                          <p:spTgt spid="94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4">
                                            <p:txEl>
                                              <p:pRg end="1" st="1"/>
                                            </p:txEl>
                                          </p:spTgt>
                                        </p:tgtEl>
                                        <p:attrNameLst>
                                          <p:attrName>style.visibility</p:attrName>
                                        </p:attrNameLst>
                                      </p:cBhvr>
                                      <p:to>
                                        <p:strVal val="visible"/>
                                      </p:to>
                                    </p:set>
                                    <p:animEffect filter="fade" transition="in">
                                      <p:cBhvr>
                                        <p:cTn dur="500"/>
                                        <p:tgtEl>
                                          <p:spTgt spid="94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4">
                                            <p:txEl>
                                              <p:pRg end="2" st="2"/>
                                            </p:txEl>
                                          </p:spTgt>
                                        </p:tgtEl>
                                        <p:attrNameLst>
                                          <p:attrName>style.visibility</p:attrName>
                                        </p:attrNameLst>
                                      </p:cBhvr>
                                      <p:to>
                                        <p:strVal val="visible"/>
                                      </p:to>
                                    </p:set>
                                    <p:animEffect filter="fade" transition="in">
                                      <p:cBhvr>
                                        <p:cTn dur="500"/>
                                        <p:tgtEl>
                                          <p:spTgt spid="94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2" name="Shape 9412"/>
        <p:cNvGrpSpPr/>
        <p:nvPr/>
      </p:nvGrpSpPr>
      <p:grpSpPr>
        <a:xfrm>
          <a:off x="0" y="0"/>
          <a:ext cx="0" cy="0"/>
          <a:chOff x="0" y="0"/>
          <a:chExt cx="0" cy="0"/>
        </a:xfrm>
      </p:grpSpPr>
      <p:sp>
        <p:nvSpPr>
          <p:cNvPr id="9413" name="Google Shape;9413;p127"/>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a:t>Application Layer: Overview</a:t>
            </a:r>
            <a:endParaRPr/>
          </a:p>
        </p:txBody>
      </p:sp>
      <p:sp>
        <p:nvSpPr>
          <p:cNvPr id="9414" name="Google Shape;9414;p127"/>
          <p:cNvSpPr txBox="1"/>
          <p:nvPr/>
        </p:nvSpPr>
        <p:spPr>
          <a:xfrm>
            <a:off x="809242" y="1870563"/>
            <a:ext cx="5309184" cy="4351338"/>
          </a:xfrm>
          <a:prstGeom prst="rect">
            <a:avLst/>
          </a:prstGeom>
          <a:noFill/>
          <a:ln>
            <a:noFill/>
          </a:ln>
        </p:spPr>
        <p:txBody>
          <a:bodyPr anchorCtr="0" anchor="t" bIns="45700" lIns="91425" spcFirstLastPara="1" rIns="91425" wrap="square" tIns="45700">
            <a:noAutofit/>
          </a:bodyPr>
          <a:lstStyle/>
          <a:p>
            <a:pPr indent="-401638" lvl="0" marL="401638" marR="0" rtl="0" algn="l">
              <a:lnSpc>
                <a:spcPct val="90000"/>
              </a:lnSpc>
              <a:spcBef>
                <a:spcPts val="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Principles of network applications</a:t>
            </a:r>
            <a:endParaRPr/>
          </a:p>
          <a:p>
            <a:pPr indent="-401638" lvl="0" marL="401638" marR="0" rtl="0" algn="l">
              <a:lnSpc>
                <a:spcPct val="90000"/>
              </a:lnSpc>
              <a:spcBef>
                <a:spcPts val="100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Web and HTTP</a:t>
            </a:r>
            <a:endParaRPr/>
          </a:p>
          <a:p>
            <a:pPr indent="-401638" lvl="0" marL="401638" marR="0" rtl="0" algn="l">
              <a:lnSpc>
                <a:spcPct val="90000"/>
              </a:lnSpc>
              <a:spcBef>
                <a:spcPts val="100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E-mail, SMTP, IMAP</a:t>
            </a:r>
            <a:endParaRPr/>
          </a:p>
          <a:p>
            <a:pPr indent="-401638" lvl="0" marL="401638" marR="0" rtl="0" algn="l">
              <a:lnSpc>
                <a:spcPct val="90000"/>
              </a:lnSpc>
              <a:spcBef>
                <a:spcPts val="100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The Domain Name System DNS</a:t>
            </a:r>
            <a:endParaRPr/>
          </a:p>
          <a:p>
            <a:pPr indent="-44450" lvl="0" marL="352425" marR="0" rtl="0" algn="l">
              <a:lnSpc>
                <a:spcPct val="90000"/>
              </a:lnSpc>
              <a:spcBef>
                <a:spcPts val="1000"/>
              </a:spcBef>
              <a:spcAft>
                <a:spcPts val="0"/>
              </a:spcAft>
              <a:buClr>
                <a:srgbClr val="0000A3"/>
              </a:buClr>
              <a:buSzPts val="2800"/>
              <a:buFont typeface="Noto Sans Symbols"/>
              <a:buNone/>
            </a:pPr>
            <a:r>
              <a:t/>
            </a:r>
            <a:endParaRPr sz="2800">
              <a:solidFill>
                <a:schemeClr val="dk1"/>
              </a:solidFill>
              <a:latin typeface="Calibri"/>
              <a:ea typeface="Calibri"/>
              <a:cs typeface="Calibri"/>
              <a:sym typeface="Calibri"/>
            </a:endParaRPr>
          </a:p>
        </p:txBody>
      </p:sp>
      <p:sp>
        <p:nvSpPr>
          <p:cNvPr id="9415" name="Google Shape;9415;p127"/>
          <p:cNvSpPr txBox="1"/>
          <p:nvPr/>
        </p:nvSpPr>
        <p:spPr>
          <a:xfrm>
            <a:off x="6557554" y="1422888"/>
            <a:ext cx="5405262" cy="4799013"/>
          </a:xfrm>
          <a:prstGeom prst="rect">
            <a:avLst/>
          </a:prstGeom>
          <a:noFill/>
          <a:ln>
            <a:noFill/>
          </a:ln>
        </p:spPr>
        <p:txBody>
          <a:bodyPr anchorCtr="0" anchor="t" bIns="45700" lIns="91425" spcFirstLastPara="1" rIns="91425" wrap="square" tIns="45700">
            <a:normAutofit/>
          </a:bodyPr>
          <a:lstStyle/>
          <a:p>
            <a:pPr indent="-349250" lvl="0" marL="349250" marR="0" rtl="0" algn="l">
              <a:lnSpc>
                <a:spcPct val="90000"/>
              </a:lnSpc>
              <a:spcBef>
                <a:spcPts val="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P2P applications</a:t>
            </a:r>
            <a:endParaRPr/>
          </a:p>
          <a:p>
            <a:pPr indent="-349250" lvl="0" marL="349250" marR="0" rtl="0" algn="l">
              <a:lnSpc>
                <a:spcPct val="90000"/>
              </a:lnSpc>
              <a:spcBef>
                <a:spcPts val="100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video streaming and content distribution networks</a:t>
            </a:r>
            <a:endParaRPr/>
          </a:p>
          <a:p>
            <a:pPr indent="-349250" lvl="0" marL="349250" marR="0" rtl="0" algn="l">
              <a:lnSpc>
                <a:spcPct val="90000"/>
              </a:lnSpc>
              <a:spcBef>
                <a:spcPts val="1000"/>
              </a:spcBef>
              <a:spcAft>
                <a:spcPts val="0"/>
              </a:spcAft>
              <a:buClr>
                <a:srgbClr val="0000A8"/>
              </a:buClr>
              <a:buSzPts val="3200"/>
              <a:buFont typeface="Noto Sans Symbols"/>
              <a:buChar char="▪"/>
            </a:pPr>
            <a:r>
              <a:rPr lang="en-US" sz="3200">
                <a:solidFill>
                  <a:schemeClr val="dk1"/>
                </a:solidFill>
                <a:latin typeface="Calibri"/>
                <a:ea typeface="Calibri"/>
                <a:cs typeface="Calibri"/>
                <a:sym typeface="Calibri"/>
              </a:rPr>
              <a:t>socket programming with UDP and TCP</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sz="2400">
              <a:solidFill>
                <a:schemeClr val="dk1"/>
              </a:solidFill>
              <a:latin typeface="Calibri"/>
              <a:ea typeface="Calibri"/>
              <a:cs typeface="Calibri"/>
              <a:sym typeface="Calibri"/>
            </a:endParaRPr>
          </a:p>
        </p:txBody>
      </p:sp>
      <p:sp>
        <p:nvSpPr>
          <p:cNvPr id="9416" name="Google Shape;9416;p12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pic>
        <p:nvPicPr>
          <p:cNvPr descr="Kurose&amp;Ross 8th edition photo" id="9417" name="Google Shape;9417;p127"/>
          <p:cNvPicPr preferRelativeResize="0"/>
          <p:nvPr/>
        </p:nvPicPr>
        <p:blipFill rotWithShape="1">
          <a:blip r:embed="rId3">
            <a:alphaModFix/>
          </a:blip>
          <a:srcRect b="0" l="0" r="0" t="0"/>
          <a:stretch/>
        </p:blipFill>
        <p:spPr>
          <a:xfrm>
            <a:off x="6957391" y="4125913"/>
            <a:ext cx="3087757" cy="2315818"/>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2" name="Shape 9422"/>
        <p:cNvGrpSpPr/>
        <p:nvPr/>
      </p:nvGrpSpPr>
      <p:grpSpPr>
        <a:xfrm>
          <a:off x="0" y="0"/>
          <a:ext cx="0" cy="0"/>
          <a:chOff x="0" y="0"/>
          <a:chExt cx="0" cy="0"/>
        </a:xfrm>
      </p:grpSpPr>
      <p:sp>
        <p:nvSpPr>
          <p:cNvPr id="9423" name="Google Shape;9423;p128"/>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Socket programming </a:t>
            </a:r>
            <a:endParaRPr/>
          </a:p>
        </p:txBody>
      </p:sp>
      <p:sp>
        <p:nvSpPr>
          <p:cNvPr id="9424" name="Google Shape;9424;p128"/>
          <p:cNvSpPr txBox="1"/>
          <p:nvPr/>
        </p:nvSpPr>
        <p:spPr>
          <a:xfrm>
            <a:off x="838200" y="1446842"/>
            <a:ext cx="11124616" cy="1533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3200"/>
              <a:buFont typeface="Noto Sans Symbols"/>
              <a:buNone/>
            </a:pPr>
            <a:r>
              <a:rPr b="0" i="1" lang="en-US" sz="3200" u="none" cap="none" strike="noStrike">
                <a:solidFill>
                  <a:srgbClr val="CC0000"/>
                </a:solidFill>
                <a:latin typeface="Calibri"/>
                <a:ea typeface="Calibri"/>
                <a:cs typeface="Calibri"/>
                <a:sym typeface="Calibri"/>
              </a:rPr>
              <a:t>goal:</a:t>
            </a:r>
            <a:r>
              <a:rPr b="0" i="0" lang="en-US" sz="3200" u="none" cap="none" strike="noStrike">
                <a:solidFill>
                  <a:srgbClr val="000000"/>
                </a:solidFill>
                <a:latin typeface="Calibri"/>
                <a:ea typeface="Calibri"/>
                <a:cs typeface="Calibri"/>
                <a:sym typeface="Calibri"/>
              </a:rPr>
              <a:t> learn how to build client/server applications that communicate using sockets</a:t>
            </a:r>
            <a:endParaRPr b="0" i="1" sz="3200" u="none" cap="none" strike="noStrike">
              <a:solidFill>
                <a:srgbClr val="CC0000"/>
              </a:solidFill>
              <a:latin typeface="Calibri"/>
              <a:ea typeface="Calibri"/>
              <a:cs typeface="Calibri"/>
              <a:sym typeface="Calibri"/>
            </a:endParaRPr>
          </a:p>
          <a:p>
            <a:pPr indent="-342900" lvl="0" marL="342900" marR="0" rtl="0" algn="l">
              <a:lnSpc>
                <a:spcPct val="85000"/>
              </a:lnSpc>
              <a:spcBef>
                <a:spcPts val="640"/>
              </a:spcBef>
              <a:spcAft>
                <a:spcPts val="0"/>
              </a:spcAft>
              <a:buClr>
                <a:srgbClr val="000099"/>
              </a:buClr>
              <a:buSzPts val="3200"/>
              <a:buFont typeface="Noto Sans Symbols"/>
              <a:buNone/>
            </a:pPr>
            <a:r>
              <a:rPr b="0" i="1" lang="en-US" sz="3200" u="none" cap="none" strike="noStrike">
                <a:solidFill>
                  <a:srgbClr val="CC0000"/>
                </a:solidFill>
                <a:latin typeface="Calibri"/>
                <a:ea typeface="Calibri"/>
                <a:cs typeface="Calibri"/>
                <a:sym typeface="Calibri"/>
              </a:rPr>
              <a:t>socket:</a:t>
            </a:r>
            <a:r>
              <a:rPr b="0" i="0" lang="en-US" sz="3200" u="none" cap="none" strike="noStrike">
                <a:solidFill>
                  <a:srgbClr val="000000"/>
                </a:solidFill>
                <a:latin typeface="Calibri"/>
                <a:ea typeface="Calibri"/>
                <a:cs typeface="Calibri"/>
                <a:sym typeface="Calibri"/>
              </a:rPr>
              <a:t> door between application process and end-end-transport protocol </a:t>
            </a:r>
            <a:endParaRPr/>
          </a:p>
        </p:txBody>
      </p:sp>
      <p:sp>
        <p:nvSpPr>
          <p:cNvPr id="9425" name="Google Shape;9425;p128"/>
          <p:cNvSpPr/>
          <p:nvPr/>
        </p:nvSpPr>
        <p:spPr>
          <a:xfrm>
            <a:off x="8379242" y="3598233"/>
            <a:ext cx="736600" cy="1998662"/>
          </a:xfrm>
          <a:custGeom>
            <a:rect b="b" l="l" r="r" t="t"/>
            <a:pathLst>
              <a:path extrusionOk="0" h="1259" w="464">
                <a:moveTo>
                  <a:pt x="464" y="1060"/>
                </a:moveTo>
                <a:lnTo>
                  <a:pt x="0" y="0"/>
                </a:lnTo>
                <a:lnTo>
                  <a:pt x="6" y="1258"/>
                </a:lnTo>
                <a:lnTo>
                  <a:pt x="382" y="1259"/>
                </a:lnTo>
                <a:lnTo>
                  <a:pt x="464" y="1060"/>
                </a:lnTo>
                <a:close/>
              </a:path>
            </a:pathLst>
          </a:custGeom>
          <a:gradFill>
            <a:gsLst>
              <a:gs pos="0">
                <a:srgbClr val="FFFFFF"/>
              </a:gs>
              <a:gs pos="100000">
                <a:srgbClr val="2F5496"/>
              </a:gs>
            </a:gsLst>
            <a:lin ang="1080000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426" name="Google Shape;9426;p128"/>
          <p:cNvSpPr/>
          <p:nvPr/>
        </p:nvSpPr>
        <p:spPr>
          <a:xfrm>
            <a:off x="5064542" y="4895220"/>
            <a:ext cx="1808162" cy="1031875"/>
          </a:xfrm>
          <a:custGeom>
            <a:rect b="b" l="l" r="r" t="t"/>
            <a:pathLst>
              <a:path extrusionOk="0" h="1662" w="2135">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427" name="Google Shape;9427;p128"/>
          <p:cNvSpPr txBox="1"/>
          <p:nvPr/>
        </p:nvSpPr>
        <p:spPr>
          <a:xfrm>
            <a:off x="5502692" y="5026983"/>
            <a:ext cx="874712"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Internet</a:t>
            </a:r>
            <a:endParaRPr/>
          </a:p>
        </p:txBody>
      </p:sp>
      <p:cxnSp>
        <p:nvCxnSpPr>
          <p:cNvPr id="9428" name="Google Shape;9428;p128"/>
          <p:cNvCxnSpPr/>
          <p:nvPr/>
        </p:nvCxnSpPr>
        <p:spPr>
          <a:xfrm>
            <a:off x="4823242" y="5438145"/>
            <a:ext cx="2211387" cy="0"/>
          </a:xfrm>
          <a:prstGeom prst="straightConnector1">
            <a:avLst/>
          </a:prstGeom>
          <a:noFill/>
          <a:ln cap="flat" cmpd="sng" w="9525">
            <a:solidFill>
              <a:srgbClr val="000000"/>
            </a:solidFill>
            <a:prstDash val="solid"/>
            <a:round/>
            <a:headEnd len="med" w="med" type="triangle"/>
            <a:tailEnd len="med" w="med" type="triangle"/>
          </a:ln>
        </p:spPr>
      </p:cxnSp>
      <p:sp>
        <p:nvSpPr>
          <p:cNvPr id="9429" name="Google Shape;9429;p128"/>
          <p:cNvSpPr txBox="1"/>
          <p:nvPr/>
        </p:nvSpPr>
        <p:spPr>
          <a:xfrm>
            <a:off x="8844379" y="4663445"/>
            <a:ext cx="1063625" cy="82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controlled</a:t>
            </a:r>
            <a:endParaRPr/>
          </a:p>
          <a:p>
            <a:pPr indent="0" lvl="0" marL="0" marR="0" rtl="0" algn="l">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by OS</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CC0000"/>
              </a:solidFill>
              <a:latin typeface="Times New Roman"/>
              <a:ea typeface="Times New Roman"/>
              <a:cs typeface="Times New Roman"/>
              <a:sym typeface="Times New Roman"/>
            </a:endParaRPr>
          </a:p>
        </p:txBody>
      </p:sp>
      <p:sp>
        <p:nvSpPr>
          <p:cNvPr id="9430" name="Google Shape;9430;p128"/>
          <p:cNvSpPr txBox="1"/>
          <p:nvPr/>
        </p:nvSpPr>
        <p:spPr>
          <a:xfrm>
            <a:off x="8822154" y="3763333"/>
            <a:ext cx="1470025" cy="5334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controlled by</a:t>
            </a:r>
            <a:endParaRPr/>
          </a:p>
          <a:p>
            <a:pPr indent="0" lvl="0" marL="0" marR="0" rtl="0" algn="l">
              <a:lnSpc>
                <a:spcPct val="9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app developer</a:t>
            </a:r>
            <a:endParaRPr/>
          </a:p>
        </p:txBody>
      </p:sp>
      <p:sp>
        <p:nvSpPr>
          <p:cNvPr id="9431" name="Google Shape;9431;p128"/>
          <p:cNvSpPr/>
          <p:nvPr/>
        </p:nvSpPr>
        <p:spPr>
          <a:xfrm>
            <a:off x="2638842" y="3661733"/>
            <a:ext cx="758825" cy="1997075"/>
          </a:xfrm>
          <a:custGeom>
            <a:rect b="b" l="l" r="r" t="t"/>
            <a:pathLst>
              <a:path extrusionOk="0" h="1258" w="478">
                <a:moveTo>
                  <a:pt x="0" y="1040"/>
                </a:moveTo>
                <a:lnTo>
                  <a:pt x="478" y="0"/>
                </a:lnTo>
                <a:lnTo>
                  <a:pt x="472" y="1258"/>
                </a:lnTo>
                <a:lnTo>
                  <a:pt x="41" y="1246"/>
                </a:lnTo>
                <a:lnTo>
                  <a:pt x="0" y="1040"/>
                </a:lnTo>
                <a:close/>
              </a:path>
            </a:pathLst>
          </a:custGeom>
          <a:gradFill>
            <a:gsLst>
              <a:gs pos="0">
                <a:srgbClr val="FFFFFF"/>
              </a:gs>
              <a:gs pos="100000">
                <a:srgbClr val="2F5496"/>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432" name="Google Shape;9432;p128"/>
          <p:cNvSpPr/>
          <p:nvPr/>
        </p:nvSpPr>
        <p:spPr>
          <a:xfrm>
            <a:off x="3442117" y="3617283"/>
            <a:ext cx="1296987"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433" name="Google Shape;9433;p128"/>
          <p:cNvSpPr/>
          <p:nvPr/>
        </p:nvSpPr>
        <p:spPr>
          <a:xfrm>
            <a:off x="3404017" y="3671258"/>
            <a:ext cx="1273175" cy="1979612"/>
          </a:xfrm>
          <a:prstGeom prst="rect">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cxnSp>
        <p:nvCxnSpPr>
          <p:cNvPr id="9434" name="Google Shape;9434;p128"/>
          <p:cNvCxnSpPr/>
          <p:nvPr/>
        </p:nvCxnSpPr>
        <p:spPr>
          <a:xfrm>
            <a:off x="3413542" y="4431670"/>
            <a:ext cx="1263650" cy="3175"/>
          </a:xfrm>
          <a:prstGeom prst="straightConnector1">
            <a:avLst/>
          </a:prstGeom>
          <a:noFill/>
          <a:ln cap="flat" cmpd="sng" w="28575">
            <a:solidFill>
              <a:srgbClr val="000000"/>
            </a:solidFill>
            <a:prstDash val="solid"/>
            <a:round/>
            <a:headEnd len="med" w="med" type="none"/>
            <a:tailEnd len="med" w="med" type="none"/>
          </a:ln>
        </p:spPr>
      </p:cxnSp>
      <p:sp>
        <p:nvSpPr>
          <p:cNvPr id="9435" name="Google Shape;9435;p128"/>
          <p:cNvSpPr txBox="1"/>
          <p:nvPr/>
        </p:nvSpPr>
        <p:spPr>
          <a:xfrm>
            <a:off x="3370679" y="4414208"/>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transport</a:t>
            </a:r>
            <a:endParaRPr/>
          </a:p>
        </p:txBody>
      </p:sp>
      <p:cxnSp>
        <p:nvCxnSpPr>
          <p:cNvPr id="9436" name="Google Shape;9436;p128"/>
          <p:cNvCxnSpPr/>
          <p:nvPr/>
        </p:nvCxnSpPr>
        <p:spPr>
          <a:xfrm>
            <a:off x="3421479" y="4752345"/>
            <a:ext cx="1263650" cy="3175"/>
          </a:xfrm>
          <a:prstGeom prst="straightConnector1">
            <a:avLst/>
          </a:prstGeom>
          <a:noFill/>
          <a:ln cap="flat" cmpd="sng" w="28575">
            <a:solidFill>
              <a:srgbClr val="000000"/>
            </a:solidFill>
            <a:prstDash val="solid"/>
            <a:round/>
            <a:headEnd len="med" w="med" type="none"/>
            <a:tailEnd len="med" w="med" type="none"/>
          </a:ln>
        </p:spPr>
      </p:cxnSp>
      <p:cxnSp>
        <p:nvCxnSpPr>
          <p:cNvPr id="9437" name="Google Shape;9437;p128"/>
          <p:cNvCxnSpPr/>
          <p:nvPr/>
        </p:nvCxnSpPr>
        <p:spPr>
          <a:xfrm>
            <a:off x="3407192" y="5061908"/>
            <a:ext cx="1263650" cy="3175"/>
          </a:xfrm>
          <a:prstGeom prst="straightConnector1">
            <a:avLst/>
          </a:prstGeom>
          <a:noFill/>
          <a:ln cap="flat" cmpd="sng" w="28575">
            <a:solidFill>
              <a:srgbClr val="000000"/>
            </a:solidFill>
            <a:prstDash val="solid"/>
            <a:round/>
            <a:headEnd len="med" w="med" type="none"/>
            <a:tailEnd len="med" w="med" type="none"/>
          </a:ln>
        </p:spPr>
      </p:cxnSp>
      <p:cxnSp>
        <p:nvCxnSpPr>
          <p:cNvPr id="9438" name="Google Shape;9438;p128"/>
          <p:cNvCxnSpPr/>
          <p:nvPr/>
        </p:nvCxnSpPr>
        <p:spPr>
          <a:xfrm>
            <a:off x="3407192" y="5347658"/>
            <a:ext cx="1263650" cy="3175"/>
          </a:xfrm>
          <a:prstGeom prst="straightConnector1">
            <a:avLst/>
          </a:prstGeom>
          <a:noFill/>
          <a:ln cap="flat" cmpd="sng" w="28575">
            <a:solidFill>
              <a:srgbClr val="000000"/>
            </a:solidFill>
            <a:prstDash val="solid"/>
            <a:round/>
            <a:headEnd len="med" w="med" type="none"/>
            <a:tailEnd len="med" w="med" type="none"/>
          </a:ln>
        </p:spPr>
      </p:cxnSp>
      <p:sp>
        <p:nvSpPr>
          <p:cNvPr id="9439" name="Google Shape;9439;p128"/>
          <p:cNvSpPr txBox="1"/>
          <p:nvPr/>
        </p:nvSpPr>
        <p:spPr>
          <a:xfrm>
            <a:off x="3405604" y="3661733"/>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application</a:t>
            </a:r>
            <a:endParaRPr/>
          </a:p>
        </p:txBody>
      </p:sp>
      <p:sp>
        <p:nvSpPr>
          <p:cNvPr id="9440" name="Google Shape;9440;p128"/>
          <p:cNvSpPr txBox="1"/>
          <p:nvPr/>
        </p:nvSpPr>
        <p:spPr>
          <a:xfrm>
            <a:off x="3361154" y="5319083"/>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physical</a:t>
            </a:r>
            <a:endParaRPr/>
          </a:p>
        </p:txBody>
      </p:sp>
      <p:sp>
        <p:nvSpPr>
          <p:cNvPr id="9441" name="Google Shape;9441;p128"/>
          <p:cNvSpPr txBox="1"/>
          <p:nvPr/>
        </p:nvSpPr>
        <p:spPr>
          <a:xfrm>
            <a:off x="3380204" y="5033333"/>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link</a:t>
            </a:r>
            <a:endParaRPr/>
          </a:p>
        </p:txBody>
      </p:sp>
      <p:sp>
        <p:nvSpPr>
          <p:cNvPr id="9442" name="Google Shape;9442;p128"/>
          <p:cNvSpPr txBox="1"/>
          <p:nvPr/>
        </p:nvSpPr>
        <p:spPr>
          <a:xfrm>
            <a:off x="3370679" y="4738058"/>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network</a:t>
            </a:r>
            <a:endParaRPr/>
          </a:p>
        </p:txBody>
      </p:sp>
      <p:sp>
        <p:nvSpPr>
          <p:cNvPr id="9443" name="Google Shape;9443;p128"/>
          <p:cNvSpPr/>
          <p:nvPr/>
        </p:nvSpPr>
        <p:spPr>
          <a:xfrm>
            <a:off x="3538954" y="3936370"/>
            <a:ext cx="990600" cy="304800"/>
          </a:xfrm>
          <a:prstGeom prst="ellipse">
            <a:avLst/>
          </a:prstGeom>
          <a:solidFill>
            <a:srgbClr val="CC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process</a:t>
            </a:r>
            <a:endParaRPr/>
          </a:p>
        </p:txBody>
      </p:sp>
      <p:sp>
        <p:nvSpPr>
          <p:cNvPr id="9444" name="Google Shape;9444;p128"/>
          <p:cNvSpPr/>
          <p:nvPr/>
        </p:nvSpPr>
        <p:spPr>
          <a:xfrm>
            <a:off x="7104479" y="3588708"/>
            <a:ext cx="1296988"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445" name="Google Shape;9445;p128"/>
          <p:cNvSpPr/>
          <p:nvPr/>
        </p:nvSpPr>
        <p:spPr>
          <a:xfrm>
            <a:off x="7066379" y="3642683"/>
            <a:ext cx="1273175" cy="1979612"/>
          </a:xfrm>
          <a:prstGeom prst="rect">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cxnSp>
        <p:nvCxnSpPr>
          <p:cNvPr id="9446" name="Google Shape;9446;p128"/>
          <p:cNvCxnSpPr/>
          <p:nvPr/>
        </p:nvCxnSpPr>
        <p:spPr>
          <a:xfrm>
            <a:off x="7075904" y="4403095"/>
            <a:ext cx="1263650" cy="3175"/>
          </a:xfrm>
          <a:prstGeom prst="straightConnector1">
            <a:avLst/>
          </a:prstGeom>
          <a:noFill/>
          <a:ln cap="flat" cmpd="sng" w="28575">
            <a:solidFill>
              <a:srgbClr val="000000"/>
            </a:solidFill>
            <a:prstDash val="solid"/>
            <a:round/>
            <a:headEnd len="med" w="med" type="none"/>
            <a:tailEnd len="med" w="med" type="none"/>
          </a:ln>
        </p:spPr>
      </p:cxnSp>
      <p:sp>
        <p:nvSpPr>
          <p:cNvPr id="9447" name="Google Shape;9447;p128"/>
          <p:cNvSpPr txBox="1"/>
          <p:nvPr/>
        </p:nvSpPr>
        <p:spPr>
          <a:xfrm>
            <a:off x="7033042" y="4385633"/>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transport</a:t>
            </a:r>
            <a:endParaRPr/>
          </a:p>
        </p:txBody>
      </p:sp>
      <p:cxnSp>
        <p:nvCxnSpPr>
          <p:cNvPr id="9448" name="Google Shape;9448;p128"/>
          <p:cNvCxnSpPr/>
          <p:nvPr/>
        </p:nvCxnSpPr>
        <p:spPr>
          <a:xfrm>
            <a:off x="7083842" y="4723770"/>
            <a:ext cx="1263650" cy="3175"/>
          </a:xfrm>
          <a:prstGeom prst="straightConnector1">
            <a:avLst/>
          </a:prstGeom>
          <a:noFill/>
          <a:ln cap="flat" cmpd="sng" w="28575">
            <a:solidFill>
              <a:srgbClr val="000000"/>
            </a:solidFill>
            <a:prstDash val="solid"/>
            <a:round/>
            <a:headEnd len="med" w="med" type="none"/>
            <a:tailEnd len="med" w="med" type="none"/>
          </a:ln>
        </p:spPr>
      </p:cxnSp>
      <p:cxnSp>
        <p:nvCxnSpPr>
          <p:cNvPr id="9449" name="Google Shape;9449;p128"/>
          <p:cNvCxnSpPr/>
          <p:nvPr/>
        </p:nvCxnSpPr>
        <p:spPr>
          <a:xfrm>
            <a:off x="7069554" y="5033333"/>
            <a:ext cx="1263650" cy="3175"/>
          </a:xfrm>
          <a:prstGeom prst="straightConnector1">
            <a:avLst/>
          </a:prstGeom>
          <a:noFill/>
          <a:ln cap="flat" cmpd="sng" w="28575">
            <a:solidFill>
              <a:srgbClr val="000000"/>
            </a:solidFill>
            <a:prstDash val="solid"/>
            <a:round/>
            <a:headEnd len="med" w="med" type="none"/>
            <a:tailEnd len="med" w="med" type="none"/>
          </a:ln>
        </p:spPr>
      </p:cxnSp>
      <p:cxnSp>
        <p:nvCxnSpPr>
          <p:cNvPr id="9450" name="Google Shape;9450;p128"/>
          <p:cNvCxnSpPr/>
          <p:nvPr/>
        </p:nvCxnSpPr>
        <p:spPr>
          <a:xfrm>
            <a:off x="7069554" y="5319083"/>
            <a:ext cx="1263650" cy="3175"/>
          </a:xfrm>
          <a:prstGeom prst="straightConnector1">
            <a:avLst/>
          </a:prstGeom>
          <a:noFill/>
          <a:ln cap="flat" cmpd="sng" w="28575">
            <a:solidFill>
              <a:srgbClr val="000000"/>
            </a:solidFill>
            <a:prstDash val="solid"/>
            <a:round/>
            <a:headEnd len="med" w="med" type="none"/>
            <a:tailEnd len="med" w="med" type="none"/>
          </a:ln>
        </p:spPr>
      </p:cxnSp>
      <p:sp>
        <p:nvSpPr>
          <p:cNvPr id="9451" name="Google Shape;9451;p128"/>
          <p:cNvSpPr txBox="1"/>
          <p:nvPr/>
        </p:nvSpPr>
        <p:spPr>
          <a:xfrm>
            <a:off x="7067967" y="3633158"/>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application</a:t>
            </a:r>
            <a:endParaRPr/>
          </a:p>
        </p:txBody>
      </p:sp>
      <p:sp>
        <p:nvSpPr>
          <p:cNvPr id="9452" name="Google Shape;9452;p128"/>
          <p:cNvSpPr txBox="1"/>
          <p:nvPr/>
        </p:nvSpPr>
        <p:spPr>
          <a:xfrm>
            <a:off x="7023517" y="5290508"/>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physical</a:t>
            </a:r>
            <a:endParaRPr/>
          </a:p>
        </p:txBody>
      </p:sp>
      <p:sp>
        <p:nvSpPr>
          <p:cNvPr id="9453" name="Google Shape;9453;p128"/>
          <p:cNvSpPr txBox="1"/>
          <p:nvPr/>
        </p:nvSpPr>
        <p:spPr>
          <a:xfrm>
            <a:off x="7042567" y="5004758"/>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link</a:t>
            </a:r>
            <a:endParaRPr/>
          </a:p>
        </p:txBody>
      </p:sp>
      <p:sp>
        <p:nvSpPr>
          <p:cNvPr id="9454" name="Google Shape;9454;p128"/>
          <p:cNvSpPr txBox="1"/>
          <p:nvPr/>
        </p:nvSpPr>
        <p:spPr>
          <a:xfrm>
            <a:off x="7033042" y="4709483"/>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network</a:t>
            </a:r>
            <a:endParaRPr/>
          </a:p>
        </p:txBody>
      </p:sp>
      <p:sp>
        <p:nvSpPr>
          <p:cNvPr id="9455" name="Google Shape;9455;p128"/>
          <p:cNvSpPr/>
          <p:nvPr/>
        </p:nvSpPr>
        <p:spPr>
          <a:xfrm>
            <a:off x="7201317" y="3907795"/>
            <a:ext cx="990600" cy="304800"/>
          </a:xfrm>
          <a:prstGeom prst="ellipse">
            <a:avLst/>
          </a:prstGeom>
          <a:solidFill>
            <a:srgbClr val="CC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process</a:t>
            </a:r>
            <a:endParaRPr/>
          </a:p>
        </p:txBody>
      </p:sp>
      <p:cxnSp>
        <p:nvCxnSpPr>
          <p:cNvPr id="9456" name="Google Shape;9456;p128"/>
          <p:cNvCxnSpPr/>
          <p:nvPr/>
        </p:nvCxnSpPr>
        <p:spPr>
          <a:xfrm rot="10800000">
            <a:off x="8258592" y="4039558"/>
            <a:ext cx="609600" cy="0"/>
          </a:xfrm>
          <a:prstGeom prst="straightConnector1">
            <a:avLst/>
          </a:prstGeom>
          <a:noFill/>
          <a:ln cap="flat" cmpd="sng" w="19050">
            <a:solidFill>
              <a:srgbClr val="CC0000"/>
            </a:solidFill>
            <a:prstDash val="solid"/>
            <a:round/>
            <a:headEnd len="med" w="med" type="none"/>
            <a:tailEnd len="med" w="med" type="none"/>
          </a:ln>
        </p:spPr>
      </p:cxnSp>
      <p:cxnSp>
        <p:nvCxnSpPr>
          <p:cNvPr id="9457" name="Google Shape;9457;p128"/>
          <p:cNvCxnSpPr/>
          <p:nvPr/>
        </p:nvCxnSpPr>
        <p:spPr>
          <a:xfrm>
            <a:off x="8484017" y="4465008"/>
            <a:ext cx="0" cy="1022350"/>
          </a:xfrm>
          <a:prstGeom prst="straightConnector1">
            <a:avLst/>
          </a:prstGeom>
          <a:noFill/>
          <a:ln cap="flat" cmpd="sng" w="19050">
            <a:solidFill>
              <a:srgbClr val="CC0000"/>
            </a:solidFill>
            <a:prstDash val="solid"/>
            <a:round/>
            <a:headEnd len="med" w="med" type="none"/>
            <a:tailEnd len="med" w="med" type="none"/>
          </a:ln>
        </p:spPr>
      </p:cxnSp>
      <p:cxnSp>
        <p:nvCxnSpPr>
          <p:cNvPr id="9458" name="Google Shape;9458;p128"/>
          <p:cNvCxnSpPr/>
          <p:nvPr/>
        </p:nvCxnSpPr>
        <p:spPr>
          <a:xfrm rot="10800000">
            <a:off x="8507829" y="4965070"/>
            <a:ext cx="609600" cy="0"/>
          </a:xfrm>
          <a:prstGeom prst="straightConnector1">
            <a:avLst/>
          </a:prstGeom>
          <a:noFill/>
          <a:ln cap="flat" cmpd="sng" w="19050">
            <a:solidFill>
              <a:srgbClr val="CC0000"/>
            </a:solidFill>
            <a:prstDash val="solid"/>
            <a:round/>
            <a:headEnd len="med" w="med" type="none"/>
            <a:tailEnd len="med" w="med" type="none"/>
          </a:ln>
        </p:spPr>
      </p:cxnSp>
      <p:grpSp>
        <p:nvGrpSpPr>
          <p:cNvPr id="9459" name="Google Shape;9459;p128"/>
          <p:cNvGrpSpPr/>
          <p:nvPr/>
        </p:nvGrpSpPr>
        <p:grpSpPr>
          <a:xfrm>
            <a:off x="3786604" y="3720470"/>
            <a:ext cx="4208463" cy="801688"/>
            <a:chOff x="3786604" y="3720470"/>
            <a:chExt cx="4208463" cy="801688"/>
          </a:xfrm>
        </p:grpSpPr>
        <p:grpSp>
          <p:nvGrpSpPr>
            <p:cNvPr id="9460" name="Google Shape;9460;p128"/>
            <p:cNvGrpSpPr/>
            <p:nvPr/>
          </p:nvGrpSpPr>
          <p:grpSpPr>
            <a:xfrm>
              <a:off x="3786604" y="4296733"/>
              <a:ext cx="546100" cy="225425"/>
              <a:chOff x="1287" y="2524"/>
              <a:chExt cx="260" cy="100"/>
            </a:xfrm>
          </p:grpSpPr>
          <p:sp>
            <p:nvSpPr>
              <p:cNvPr id="9461" name="Google Shape;9461;p128"/>
              <p:cNvSpPr/>
              <p:nvPr/>
            </p:nvSpPr>
            <p:spPr>
              <a:xfrm>
                <a:off x="1287" y="2524"/>
                <a:ext cx="260" cy="100"/>
              </a:xfrm>
              <a:prstGeom prst="rect">
                <a:avLst/>
              </a:prstGeom>
              <a:solidFill>
                <a:srgbClr val="C96B7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462" name="Google Shape;9462;p128"/>
              <p:cNvSpPr/>
              <p:nvPr/>
            </p:nvSpPr>
            <p:spPr>
              <a:xfrm>
                <a:off x="1338" y="2537"/>
                <a:ext cx="156" cy="7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463" name="Google Shape;9463;p128"/>
              <p:cNvSpPr/>
              <p:nvPr/>
            </p:nvSpPr>
            <p:spPr>
              <a:xfrm>
                <a:off x="1503" y="2582"/>
                <a:ext cx="27" cy="27"/>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464" name="Google Shape;9464;p128"/>
              <p:cNvSpPr/>
              <p:nvPr/>
            </p:nvSpPr>
            <p:spPr>
              <a:xfrm>
                <a:off x="1298" y="2583"/>
                <a:ext cx="26" cy="27"/>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9465" name="Google Shape;9465;p128"/>
            <p:cNvGrpSpPr/>
            <p:nvPr/>
          </p:nvGrpSpPr>
          <p:grpSpPr>
            <a:xfrm>
              <a:off x="7448967" y="4268158"/>
              <a:ext cx="546100" cy="225425"/>
              <a:chOff x="1287" y="2524"/>
              <a:chExt cx="260" cy="100"/>
            </a:xfrm>
          </p:grpSpPr>
          <p:sp>
            <p:nvSpPr>
              <p:cNvPr id="9466" name="Google Shape;9466;p128"/>
              <p:cNvSpPr/>
              <p:nvPr/>
            </p:nvSpPr>
            <p:spPr>
              <a:xfrm>
                <a:off x="1287" y="2524"/>
                <a:ext cx="260" cy="100"/>
              </a:xfrm>
              <a:prstGeom prst="rect">
                <a:avLst/>
              </a:prstGeom>
              <a:solidFill>
                <a:srgbClr val="C96B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467" name="Google Shape;9467;p128"/>
              <p:cNvSpPr/>
              <p:nvPr/>
            </p:nvSpPr>
            <p:spPr>
              <a:xfrm>
                <a:off x="1338" y="2537"/>
                <a:ext cx="156" cy="7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468" name="Google Shape;9468;p128"/>
              <p:cNvSpPr/>
              <p:nvPr/>
            </p:nvSpPr>
            <p:spPr>
              <a:xfrm>
                <a:off x="1503" y="2582"/>
                <a:ext cx="27" cy="27"/>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469" name="Google Shape;9469;p128"/>
              <p:cNvSpPr/>
              <p:nvPr/>
            </p:nvSpPr>
            <p:spPr>
              <a:xfrm>
                <a:off x="1298" y="2583"/>
                <a:ext cx="26" cy="27"/>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9470" name="Google Shape;9470;p128"/>
            <p:cNvSpPr txBox="1"/>
            <p:nvPr/>
          </p:nvSpPr>
          <p:spPr>
            <a:xfrm>
              <a:off x="5421729" y="3720470"/>
              <a:ext cx="917575" cy="36671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socket</a:t>
              </a:r>
              <a:endParaRPr/>
            </a:p>
          </p:txBody>
        </p:sp>
        <p:cxnSp>
          <p:nvCxnSpPr>
            <p:cNvPr id="9471" name="Google Shape;9471;p128"/>
            <p:cNvCxnSpPr/>
            <p:nvPr/>
          </p:nvCxnSpPr>
          <p:spPr>
            <a:xfrm flipH="1" rot="10800000">
              <a:off x="4424779" y="3920495"/>
              <a:ext cx="968375" cy="434975"/>
            </a:xfrm>
            <a:prstGeom prst="straightConnector1">
              <a:avLst/>
            </a:prstGeom>
            <a:noFill/>
            <a:ln cap="flat" cmpd="sng" w="19050">
              <a:solidFill>
                <a:srgbClr val="CC0000"/>
              </a:solidFill>
              <a:prstDash val="solid"/>
              <a:round/>
              <a:headEnd len="med" w="med" type="none"/>
              <a:tailEnd len="med" w="med" type="none"/>
            </a:ln>
          </p:spPr>
        </p:cxnSp>
        <p:cxnSp>
          <p:nvCxnSpPr>
            <p:cNvPr id="9472" name="Google Shape;9472;p128"/>
            <p:cNvCxnSpPr/>
            <p:nvPr/>
          </p:nvCxnSpPr>
          <p:spPr>
            <a:xfrm rot="10800000">
              <a:off x="6359942" y="3909383"/>
              <a:ext cx="968375" cy="434975"/>
            </a:xfrm>
            <a:prstGeom prst="straightConnector1">
              <a:avLst/>
            </a:prstGeom>
            <a:noFill/>
            <a:ln cap="flat" cmpd="sng" w="19050">
              <a:solidFill>
                <a:srgbClr val="CC0000"/>
              </a:solidFill>
              <a:prstDash val="solid"/>
              <a:round/>
              <a:headEnd len="med" w="med" type="none"/>
              <a:tailEnd len="med" w="med" type="none"/>
            </a:ln>
          </p:spPr>
        </p:cxnSp>
      </p:grpSp>
      <p:grpSp>
        <p:nvGrpSpPr>
          <p:cNvPr id="9473" name="Google Shape;9473;p128"/>
          <p:cNvGrpSpPr/>
          <p:nvPr/>
        </p:nvGrpSpPr>
        <p:grpSpPr>
          <a:xfrm>
            <a:off x="2214979" y="4974595"/>
            <a:ext cx="719138" cy="773113"/>
            <a:chOff x="-44" y="1473"/>
            <a:chExt cx="981" cy="1105"/>
          </a:xfrm>
        </p:grpSpPr>
        <p:pic>
          <p:nvPicPr>
            <p:cNvPr descr="desktop_computer_stylized_medium" id="9474" name="Google Shape;9474;p12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9475" name="Google Shape;9475;p12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9476" name="Google Shape;9476;p128"/>
          <p:cNvGrpSpPr/>
          <p:nvPr/>
        </p:nvGrpSpPr>
        <p:grpSpPr>
          <a:xfrm flipH="1">
            <a:off x="8911054" y="5169858"/>
            <a:ext cx="719138" cy="773112"/>
            <a:chOff x="-44" y="1473"/>
            <a:chExt cx="981" cy="1105"/>
          </a:xfrm>
        </p:grpSpPr>
        <p:pic>
          <p:nvPicPr>
            <p:cNvPr descr="desktop_computer_stylized_medium" id="9477" name="Google Shape;9477;p12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9478" name="Google Shape;9478;p12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9479" name="Google Shape;9479;p12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9"/>
                                        </p:tgtEl>
                                        <p:attrNameLst>
                                          <p:attrName>style.visibility</p:attrName>
                                        </p:attrNameLst>
                                      </p:cBhvr>
                                      <p:to>
                                        <p:strVal val="visible"/>
                                      </p:to>
                                    </p:set>
                                    <p:animEffect filter="fade" transition="in">
                                      <p:cBhvr>
                                        <p:cTn dur="500"/>
                                        <p:tgtEl>
                                          <p:spTgt spid="9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4" name="Shape 9484"/>
        <p:cNvGrpSpPr/>
        <p:nvPr/>
      </p:nvGrpSpPr>
      <p:grpSpPr>
        <a:xfrm>
          <a:off x="0" y="0"/>
          <a:ext cx="0" cy="0"/>
          <a:chOff x="0" y="0"/>
          <a:chExt cx="0" cy="0"/>
        </a:xfrm>
      </p:grpSpPr>
      <p:sp>
        <p:nvSpPr>
          <p:cNvPr id="9485" name="Google Shape;9485;p129"/>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Socket programming </a:t>
            </a:r>
            <a:endParaRPr/>
          </a:p>
        </p:txBody>
      </p:sp>
      <p:sp>
        <p:nvSpPr>
          <p:cNvPr id="9486" name="Google Shape;9486;p129"/>
          <p:cNvSpPr txBox="1"/>
          <p:nvPr>
            <p:ph idx="1" type="body"/>
          </p:nvPr>
        </p:nvSpPr>
        <p:spPr>
          <a:xfrm>
            <a:off x="838199" y="1513591"/>
            <a:ext cx="10798277" cy="1742641"/>
          </a:xfrm>
          <a:prstGeom prst="rect">
            <a:avLst/>
          </a:prstGeom>
          <a:noFill/>
          <a:ln>
            <a:noFill/>
          </a:ln>
        </p:spPr>
        <p:txBody>
          <a:bodyPr anchorCtr="0" anchor="t" bIns="45700" lIns="91425" spcFirstLastPara="1" rIns="91425" wrap="square" tIns="45700">
            <a:normAutofit/>
          </a:bodyPr>
          <a:lstStyle/>
          <a:p>
            <a:pPr indent="-342900" lvl="1" marL="342900" rtl="0" algn="l">
              <a:lnSpc>
                <a:spcPct val="90000"/>
              </a:lnSpc>
              <a:spcBef>
                <a:spcPts val="0"/>
              </a:spcBef>
              <a:spcAft>
                <a:spcPts val="0"/>
              </a:spcAft>
              <a:buSzPts val="2080"/>
              <a:buFont typeface="Noto Sans Symbols"/>
              <a:buNone/>
            </a:pPr>
            <a:r>
              <a:rPr lang="en-US" sz="3200">
                <a:solidFill>
                  <a:srgbClr val="22228B"/>
                </a:solidFill>
              </a:rPr>
              <a:t>Two socket types for two transport services:</a:t>
            </a:r>
            <a:endParaRPr/>
          </a:p>
          <a:p>
            <a:pPr indent="-457200" lvl="1" marL="631825" rtl="0" algn="l">
              <a:lnSpc>
                <a:spcPct val="90000"/>
              </a:lnSpc>
              <a:spcBef>
                <a:spcPts val="500"/>
              </a:spcBef>
              <a:spcAft>
                <a:spcPts val="0"/>
              </a:spcAft>
              <a:buSzPts val="3200"/>
              <a:buFont typeface="Noto Sans Symbols"/>
              <a:buChar char="▪"/>
            </a:pPr>
            <a:r>
              <a:rPr i="1" lang="en-US" sz="3200">
                <a:solidFill>
                  <a:srgbClr val="CC0000"/>
                </a:solidFill>
              </a:rPr>
              <a:t>UDP:</a:t>
            </a:r>
            <a:r>
              <a:rPr lang="en-US" sz="3200">
                <a:solidFill>
                  <a:srgbClr val="000000"/>
                </a:solidFill>
              </a:rPr>
              <a:t> </a:t>
            </a:r>
            <a:r>
              <a:rPr lang="en-US" sz="3200"/>
              <a:t>unreliable datagram </a:t>
            </a:r>
            <a:endParaRPr/>
          </a:p>
          <a:p>
            <a:pPr indent="-457200" lvl="1" marL="631825" rtl="0" algn="l">
              <a:lnSpc>
                <a:spcPct val="90000"/>
              </a:lnSpc>
              <a:spcBef>
                <a:spcPts val="500"/>
              </a:spcBef>
              <a:spcAft>
                <a:spcPts val="0"/>
              </a:spcAft>
              <a:buSzPts val="3200"/>
              <a:buFont typeface="Noto Sans Symbols"/>
              <a:buChar char="▪"/>
            </a:pPr>
            <a:r>
              <a:rPr i="1" lang="en-US" sz="3200">
                <a:solidFill>
                  <a:srgbClr val="CC0000"/>
                </a:solidFill>
              </a:rPr>
              <a:t>TCP:</a:t>
            </a:r>
            <a:r>
              <a:rPr lang="en-US" sz="3200"/>
              <a:t> reliable, byte stream-oriented</a:t>
            </a:r>
            <a:endParaRPr>
              <a:latin typeface="Gill Sans"/>
              <a:ea typeface="Gill Sans"/>
              <a:cs typeface="Gill Sans"/>
              <a:sym typeface="Gill Sans"/>
            </a:endParaRPr>
          </a:p>
        </p:txBody>
      </p:sp>
      <p:sp>
        <p:nvSpPr>
          <p:cNvPr id="9487" name="Google Shape;9487;p129"/>
          <p:cNvSpPr txBox="1"/>
          <p:nvPr/>
        </p:nvSpPr>
        <p:spPr>
          <a:xfrm>
            <a:off x="878760" y="3291529"/>
            <a:ext cx="10798277" cy="3481388"/>
          </a:xfrm>
          <a:prstGeom prst="rect">
            <a:avLst/>
          </a:prstGeom>
          <a:noFill/>
          <a:ln>
            <a:noFill/>
          </a:ln>
        </p:spPr>
        <p:txBody>
          <a:bodyPr anchorCtr="0" anchor="t" bIns="45700" lIns="91425" spcFirstLastPara="1" rIns="91425" wrap="square" tIns="45700">
            <a:noAutofit/>
          </a:bodyPr>
          <a:lstStyle/>
          <a:p>
            <a:pPr indent="-342900" lvl="1" marL="342900" marR="0" rtl="0" algn="l">
              <a:lnSpc>
                <a:spcPct val="85000"/>
              </a:lnSpc>
              <a:spcBef>
                <a:spcPts val="0"/>
              </a:spcBef>
              <a:spcAft>
                <a:spcPts val="0"/>
              </a:spcAft>
              <a:buClr>
                <a:srgbClr val="000099"/>
              </a:buClr>
              <a:buSzPts val="2080"/>
              <a:buFont typeface="Noto Sans Symbols"/>
              <a:buNone/>
            </a:pPr>
            <a:r>
              <a:rPr b="0" i="0" lang="en-US" sz="3200" u="none" cap="none" strike="noStrike">
                <a:solidFill>
                  <a:srgbClr val="0000A3"/>
                </a:solidFill>
                <a:latin typeface="Calibri"/>
                <a:ea typeface="Calibri"/>
                <a:cs typeface="Calibri"/>
                <a:sym typeface="Calibri"/>
              </a:rPr>
              <a:t>Application Example:</a:t>
            </a:r>
            <a:endParaRPr/>
          </a:p>
          <a:p>
            <a:pPr indent="-287338" lvl="0" marL="514350" marR="0" rtl="0" algn="l">
              <a:lnSpc>
                <a:spcPct val="100000"/>
              </a:lnSpc>
              <a:spcBef>
                <a:spcPts val="0"/>
              </a:spcBef>
              <a:spcAft>
                <a:spcPts val="0"/>
              </a:spcAft>
              <a:buClr>
                <a:srgbClr val="000099"/>
              </a:buClr>
              <a:buSzPts val="1820"/>
              <a:buFont typeface="Calibri"/>
              <a:buAutoNum type="arabicPeriod"/>
            </a:pPr>
            <a:r>
              <a:rPr b="0" i="0" lang="en-US" sz="2800" u="none" cap="none" strike="noStrike">
                <a:solidFill>
                  <a:srgbClr val="000000"/>
                </a:solidFill>
                <a:latin typeface="Calibri"/>
                <a:ea typeface="Calibri"/>
                <a:cs typeface="Calibri"/>
                <a:sym typeface="Calibri"/>
              </a:rPr>
              <a:t>client reads a line of characters (data) from its keyboard and sends data to server</a:t>
            </a:r>
            <a:endParaRPr/>
          </a:p>
          <a:p>
            <a:pPr indent="-287338" lvl="0" marL="514350" marR="0" rtl="0" algn="l">
              <a:lnSpc>
                <a:spcPct val="100000"/>
              </a:lnSpc>
              <a:spcBef>
                <a:spcPts val="0"/>
              </a:spcBef>
              <a:spcAft>
                <a:spcPts val="0"/>
              </a:spcAft>
              <a:buClr>
                <a:srgbClr val="000099"/>
              </a:buClr>
              <a:buSzPts val="1820"/>
              <a:buFont typeface="Calibri"/>
              <a:buAutoNum type="arabicPeriod"/>
            </a:pPr>
            <a:r>
              <a:rPr b="0" i="0" lang="en-US" sz="2800" u="none" cap="none" strike="noStrike">
                <a:solidFill>
                  <a:srgbClr val="000000"/>
                </a:solidFill>
                <a:latin typeface="Calibri"/>
                <a:ea typeface="Calibri"/>
                <a:cs typeface="Calibri"/>
                <a:sym typeface="Calibri"/>
              </a:rPr>
              <a:t>server receives the data and converts characters to uppercase</a:t>
            </a:r>
            <a:endParaRPr/>
          </a:p>
          <a:p>
            <a:pPr indent="-287338" lvl="0" marL="514350" marR="0" rtl="0" algn="l">
              <a:lnSpc>
                <a:spcPct val="100000"/>
              </a:lnSpc>
              <a:spcBef>
                <a:spcPts val="0"/>
              </a:spcBef>
              <a:spcAft>
                <a:spcPts val="0"/>
              </a:spcAft>
              <a:buClr>
                <a:srgbClr val="000099"/>
              </a:buClr>
              <a:buSzPts val="1820"/>
              <a:buFont typeface="Calibri"/>
              <a:buAutoNum type="arabicPeriod"/>
            </a:pPr>
            <a:r>
              <a:rPr b="0" i="0" lang="en-US" sz="2800" u="none" cap="none" strike="noStrike">
                <a:solidFill>
                  <a:srgbClr val="000000"/>
                </a:solidFill>
                <a:latin typeface="Calibri"/>
                <a:ea typeface="Calibri"/>
                <a:cs typeface="Calibri"/>
                <a:sym typeface="Calibri"/>
              </a:rPr>
              <a:t>server sends modified data to client</a:t>
            </a:r>
            <a:endParaRPr/>
          </a:p>
          <a:p>
            <a:pPr indent="-287338" lvl="0" marL="514350" marR="0" rtl="0" algn="l">
              <a:lnSpc>
                <a:spcPct val="100000"/>
              </a:lnSpc>
              <a:spcBef>
                <a:spcPts val="0"/>
              </a:spcBef>
              <a:spcAft>
                <a:spcPts val="0"/>
              </a:spcAft>
              <a:buClr>
                <a:srgbClr val="000099"/>
              </a:buClr>
              <a:buSzPts val="1820"/>
              <a:buFont typeface="Calibri"/>
              <a:buAutoNum type="arabicPeriod"/>
            </a:pPr>
            <a:r>
              <a:rPr b="0" i="0" lang="en-US" sz="2800" u="none" cap="none" strike="noStrike">
                <a:solidFill>
                  <a:srgbClr val="000000"/>
                </a:solidFill>
                <a:latin typeface="Calibri"/>
                <a:ea typeface="Calibri"/>
                <a:cs typeface="Calibri"/>
                <a:sym typeface="Calibri"/>
              </a:rPr>
              <a:t>client receives modified data and displays line on its screen</a:t>
            </a:r>
            <a:endParaRPr/>
          </a:p>
        </p:txBody>
      </p:sp>
      <p:sp>
        <p:nvSpPr>
          <p:cNvPr id="9488" name="Google Shape;9488;p12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7"/>
                                        </p:tgtEl>
                                        <p:attrNameLst>
                                          <p:attrName>style.visibility</p:attrName>
                                        </p:attrNameLst>
                                      </p:cBhvr>
                                      <p:to>
                                        <p:strVal val="visible"/>
                                      </p:to>
                                    </p:set>
                                    <p:animEffect filter="fade" transition="in">
                                      <p:cBhvr>
                                        <p:cTn dur="500"/>
                                        <p:tgtEl>
                                          <p:spTgt spid="9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3" name="Shape 9493"/>
        <p:cNvGrpSpPr/>
        <p:nvPr/>
      </p:nvGrpSpPr>
      <p:grpSpPr>
        <a:xfrm>
          <a:off x="0" y="0"/>
          <a:ext cx="0" cy="0"/>
          <a:chOff x="0" y="0"/>
          <a:chExt cx="0" cy="0"/>
        </a:xfrm>
      </p:grpSpPr>
      <p:sp>
        <p:nvSpPr>
          <p:cNvPr id="9494" name="Google Shape;9494;p130"/>
          <p:cNvSpPr txBox="1"/>
          <p:nvPr>
            <p:ph type="title"/>
          </p:nvPr>
        </p:nvSpPr>
        <p:spPr>
          <a:xfrm>
            <a:off x="804333" y="333288"/>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Socket programming with UDP </a:t>
            </a:r>
            <a:endParaRPr/>
          </a:p>
        </p:txBody>
      </p:sp>
      <p:sp>
        <p:nvSpPr>
          <p:cNvPr id="9495" name="Google Shape;9495;p130"/>
          <p:cNvSpPr txBox="1"/>
          <p:nvPr>
            <p:ph idx="1" type="body"/>
          </p:nvPr>
        </p:nvSpPr>
        <p:spPr>
          <a:xfrm>
            <a:off x="714803" y="1318820"/>
            <a:ext cx="6363331" cy="4853335"/>
          </a:xfrm>
          <a:prstGeom prst="rect">
            <a:avLst/>
          </a:prstGeom>
          <a:noFill/>
          <a:ln>
            <a:noFill/>
          </a:ln>
        </p:spPr>
        <p:txBody>
          <a:bodyPr anchorCtr="0" anchor="t" bIns="45700" lIns="91425" spcFirstLastPara="1" rIns="91425" wrap="square" tIns="45700">
            <a:normAutofit/>
          </a:bodyPr>
          <a:lstStyle/>
          <a:p>
            <a:pPr indent="-222250" lvl="0" marL="352425" rtl="0" algn="l">
              <a:lnSpc>
                <a:spcPct val="90000"/>
              </a:lnSpc>
              <a:spcBef>
                <a:spcPts val="0"/>
              </a:spcBef>
              <a:spcAft>
                <a:spcPts val="0"/>
              </a:spcAft>
              <a:buSzPts val="3200"/>
              <a:buFont typeface="Noto Sans Symbols"/>
              <a:buNone/>
            </a:pPr>
            <a:r>
              <a:rPr lang="en-US" sz="3200">
                <a:solidFill>
                  <a:srgbClr val="CC0000"/>
                </a:solidFill>
              </a:rPr>
              <a:t>UDP: </a:t>
            </a:r>
            <a:r>
              <a:rPr lang="en-US" sz="3200">
                <a:solidFill>
                  <a:srgbClr val="0000A3"/>
                </a:solidFill>
              </a:rPr>
              <a:t>no “connection” between client and server:</a:t>
            </a:r>
            <a:endParaRPr/>
          </a:p>
          <a:p>
            <a:pPr indent="-292100" lvl="0" marL="466725" rtl="0" algn="l">
              <a:lnSpc>
                <a:spcPct val="90000"/>
              </a:lnSpc>
              <a:spcBef>
                <a:spcPts val="400"/>
              </a:spcBef>
              <a:spcAft>
                <a:spcPts val="0"/>
              </a:spcAft>
              <a:buSzPts val="2800"/>
              <a:buChar char="▪"/>
            </a:pPr>
            <a:r>
              <a:rPr lang="en-US"/>
              <a:t>no handshaking before sending data</a:t>
            </a:r>
            <a:endParaRPr/>
          </a:p>
          <a:p>
            <a:pPr indent="-292100" lvl="0" marL="466725" rtl="0" algn="l">
              <a:lnSpc>
                <a:spcPct val="90000"/>
              </a:lnSpc>
              <a:spcBef>
                <a:spcPts val="400"/>
              </a:spcBef>
              <a:spcAft>
                <a:spcPts val="0"/>
              </a:spcAft>
              <a:buSzPts val="2800"/>
              <a:buChar char="▪"/>
            </a:pPr>
            <a:r>
              <a:rPr lang="en-US"/>
              <a:t>sender explicitly attaches IP destination address and port # to each packet</a:t>
            </a:r>
            <a:endParaRPr/>
          </a:p>
          <a:p>
            <a:pPr indent="-292100" lvl="0" marL="466725" rtl="0" algn="l">
              <a:lnSpc>
                <a:spcPct val="90000"/>
              </a:lnSpc>
              <a:spcBef>
                <a:spcPts val="400"/>
              </a:spcBef>
              <a:spcAft>
                <a:spcPts val="0"/>
              </a:spcAft>
              <a:buSzPts val="2800"/>
              <a:buChar char="▪"/>
            </a:pPr>
            <a:r>
              <a:rPr lang="en-US"/>
              <a:t>receiver extracts sender IP address and port# from received packet</a:t>
            </a:r>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a:p>
            <a:pPr indent="-222250" lvl="0" marL="352425" rtl="0" algn="l">
              <a:lnSpc>
                <a:spcPct val="90000"/>
              </a:lnSpc>
              <a:spcBef>
                <a:spcPts val="1400"/>
              </a:spcBef>
              <a:spcAft>
                <a:spcPts val="0"/>
              </a:spcAft>
              <a:buSzPts val="2800"/>
              <a:buFont typeface="Noto Sans Symbols"/>
              <a:buNone/>
            </a:pPr>
            <a:r>
              <a:t/>
            </a:r>
            <a:endParaRPr>
              <a:solidFill>
                <a:srgbClr val="CC0000"/>
              </a:solidFill>
            </a:endParaRPr>
          </a:p>
        </p:txBody>
      </p:sp>
      <p:sp>
        <p:nvSpPr>
          <p:cNvPr id="9496" name="Google Shape;9496;p130"/>
          <p:cNvSpPr txBox="1"/>
          <p:nvPr/>
        </p:nvSpPr>
        <p:spPr>
          <a:xfrm>
            <a:off x="680936" y="4553087"/>
            <a:ext cx="10352496" cy="2177498"/>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UDP: </a:t>
            </a:r>
            <a:r>
              <a:rPr b="0" i="0" lang="en-US" sz="3200" u="none" cap="none" strike="noStrike">
                <a:solidFill>
                  <a:srgbClr val="0000A3"/>
                </a:solidFill>
                <a:latin typeface="Calibri"/>
                <a:ea typeface="Calibri"/>
                <a:cs typeface="Calibri"/>
                <a:sym typeface="Calibri"/>
              </a:rPr>
              <a:t>transmitted data may be lost or received out-of-order</a:t>
            </a:r>
            <a:endParaRPr/>
          </a:p>
          <a:p>
            <a:pPr indent="-222250" lvl="0" marL="352425" marR="0" rtl="0" algn="l">
              <a:lnSpc>
                <a:spcPct val="90000"/>
              </a:lnSpc>
              <a:spcBef>
                <a:spcPts val="160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Application viewpoint:</a:t>
            </a:r>
            <a:endParaRPr/>
          </a:p>
          <a:p>
            <a:pPr indent="-292100" lvl="0" marL="466725" marR="0" rtl="0" algn="l">
              <a:lnSpc>
                <a:spcPct val="100000"/>
              </a:lnSpc>
              <a:spcBef>
                <a:spcPts val="0"/>
              </a:spcBef>
              <a:spcAft>
                <a:spcPts val="0"/>
              </a:spcAft>
              <a:buClr>
                <a:srgbClr val="010086"/>
              </a:buClr>
              <a:buSzPts val="2800"/>
              <a:buFont typeface="Noto Sans Symbols"/>
              <a:buChar char="▪"/>
            </a:pPr>
            <a:r>
              <a:rPr b="0" i="0" lang="en-US" sz="2800" u="none" cap="none" strike="noStrike">
                <a:solidFill>
                  <a:srgbClr val="000000"/>
                </a:solidFill>
                <a:latin typeface="Calibri"/>
                <a:ea typeface="Calibri"/>
                <a:cs typeface="Calibri"/>
                <a:sym typeface="Calibri"/>
              </a:rPr>
              <a:t>UDP provides </a:t>
            </a:r>
            <a:r>
              <a:rPr b="0" i="1" lang="en-US" sz="2800" u="none" cap="none" strike="noStrike">
                <a:solidFill>
                  <a:srgbClr val="000000"/>
                </a:solidFill>
                <a:latin typeface="Calibri"/>
                <a:ea typeface="Calibri"/>
                <a:cs typeface="Calibri"/>
                <a:sym typeface="Calibri"/>
              </a:rPr>
              <a:t>unreliable</a:t>
            </a:r>
            <a:r>
              <a:rPr b="0" i="0" lang="en-US" sz="2800" u="none" cap="none" strike="noStrike">
                <a:solidFill>
                  <a:srgbClr val="000000"/>
                </a:solidFill>
                <a:latin typeface="Calibri"/>
                <a:ea typeface="Calibri"/>
                <a:cs typeface="Calibri"/>
                <a:sym typeface="Calibri"/>
              </a:rPr>
              <a:t> transfer  of groups of bytes (“datagrams”)  between client and server processes</a:t>
            </a:r>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a:p>
            <a:pPr indent="-222250" lvl="0" marL="352425" marR="0" rtl="0" algn="l">
              <a:lnSpc>
                <a:spcPct val="90000"/>
              </a:lnSpc>
              <a:spcBef>
                <a:spcPts val="14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p:txBody>
      </p:sp>
      <p:sp>
        <p:nvSpPr>
          <p:cNvPr id="9497" name="Google Shape;9497;p13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0" st="0"/>
                                            </p:txEl>
                                          </p:spTgt>
                                        </p:tgtEl>
                                        <p:attrNameLst>
                                          <p:attrName>style.visibility</p:attrName>
                                        </p:attrNameLst>
                                      </p:cBhvr>
                                      <p:to>
                                        <p:strVal val="visible"/>
                                      </p:to>
                                    </p:set>
                                    <p:animEffect filter="fade" transition="in">
                                      <p:cBhvr>
                                        <p:cTn dur="500"/>
                                        <p:tgtEl>
                                          <p:spTgt spid="94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 st="1"/>
                                            </p:txEl>
                                          </p:spTgt>
                                        </p:tgtEl>
                                        <p:attrNameLst>
                                          <p:attrName>style.visibility</p:attrName>
                                        </p:attrNameLst>
                                      </p:cBhvr>
                                      <p:to>
                                        <p:strVal val="visible"/>
                                      </p:to>
                                    </p:set>
                                    <p:animEffect filter="fade" transition="in">
                                      <p:cBhvr>
                                        <p:cTn dur="500"/>
                                        <p:tgtEl>
                                          <p:spTgt spid="94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2" st="2"/>
                                            </p:txEl>
                                          </p:spTgt>
                                        </p:tgtEl>
                                        <p:attrNameLst>
                                          <p:attrName>style.visibility</p:attrName>
                                        </p:attrNameLst>
                                      </p:cBhvr>
                                      <p:to>
                                        <p:strVal val="visible"/>
                                      </p:to>
                                    </p:set>
                                    <p:animEffect filter="fade" transition="in">
                                      <p:cBhvr>
                                        <p:cTn dur="500"/>
                                        <p:tgtEl>
                                          <p:spTgt spid="94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3" st="3"/>
                                            </p:txEl>
                                          </p:spTgt>
                                        </p:tgtEl>
                                        <p:attrNameLst>
                                          <p:attrName>style.visibility</p:attrName>
                                        </p:attrNameLst>
                                      </p:cBhvr>
                                      <p:to>
                                        <p:strVal val="visible"/>
                                      </p:to>
                                    </p:set>
                                    <p:animEffect filter="fade" transition="in">
                                      <p:cBhvr>
                                        <p:cTn dur="500"/>
                                        <p:tgtEl>
                                          <p:spTgt spid="94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4" st="4"/>
                                            </p:txEl>
                                          </p:spTgt>
                                        </p:tgtEl>
                                        <p:attrNameLst>
                                          <p:attrName>style.visibility</p:attrName>
                                        </p:attrNameLst>
                                      </p:cBhvr>
                                      <p:to>
                                        <p:strVal val="visible"/>
                                      </p:to>
                                    </p:set>
                                    <p:animEffect filter="fade" transition="in">
                                      <p:cBhvr>
                                        <p:cTn dur="500"/>
                                        <p:tgtEl>
                                          <p:spTgt spid="94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5" st="5"/>
                                            </p:txEl>
                                          </p:spTgt>
                                        </p:tgtEl>
                                        <p:attrNameLst>
                                          <p:attrName>style.visibility</p:attrName>
                                        </p:attrNameLst>
                                      </p:cBhvr>
                                      <p:to>
                                        <p:strVal val="visible"/>
                                      </p:to>
                                    </p:set>
                                    <p:animEffect filter="fade" transition="in">
                                      <p:cBhvr>
                                        <p:cTn dur="500"/>
                                        <p:tgtEl>
                                          <p:spTgt spid="94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6" st="6"/>
                                            </p:txEl>
                                          </p:spTgt>
                                        </p:tgtEl>
                                        <p:attrNameLst>
                                          <p:attrName>style.visibility</p:attrName>
                                        </p:attrNameLst>
                                      </p:cBhvr>
                                      <p:to>
                                        <p:strVal val="visible"/>
                                      </p:to>
                                    </p:set>
                                    <p:animEffect filter="fade" transition="in">
                                      <p:cBhvr>
                                        <p:cTn dur="500"/>
                                        <p:tgtEl>
                                          <p:spTgt spid="94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7" st="7"/>
                                            </p:txEl>
                                          </p:spTgt>
                                        </p:tgtEl>
                                        <p:attrNameLst>
                                          <p:attrName>style.visibility</p:attrName>
                                        </p:attrNameLst>
                                      </p:cBhvr>
                                      <p:to>
                                        <p:strVal val="visible"/>
                                      </p:to>
                                    </p:set>
                                    <p:animEffect filter="fade" transition="in">
                                      <p:cBhvr>
                                        <p:cTn dur="500"/>
                                        <p:tgtEl>
                                          <p:spTgt spid="94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8" st="8"/>
                                            </p:txEl>
                                          </p:spTgt>
                                        </p:tgtEl>
                                        <p:attrNameLst>
                                          <p:attrName>style.visibility</p:attrName>
                                        </p:attrNameLst>
                                      </p:cBhvr>
                                      <p:to>
                                        <p:strVal val="visible"/>
                                      </p:to>
                                    </p:set>
                                    <p:animEffect filter="fade" transition="in">
                                      <p:cBhvr>
                                        <p:cTn dur="500"/>
                                        <p:tgtEl>
                                          <p:spTgt spid="94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9" st="9"/>
                                            </p:txEl>
                                          </p:spTgt>
                                        </p:tgtEl>
                                        <p:attrNameLst>
                                          <p:attrName>style.visibility</p:attrName>
                                        </p:attrNameLst>
                                      </p:cBhvr>
                                      <p:to>
                                        <p:strVal val="visible"/>
                                      </p:to>
                                    </p:set>
                                    <p:animEffect filter="fade" transition="in">
                                      <p:cBhvr>
                                        <p:cTn dur="500"/>
                                        <p:tgtEl>
                                          <p:spTgt spid="949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0" st="10"/>
                                            </p:txEl>
                                          </p:spTgt>
                                        </p:tgtEl>
                                        <p:attrNameLst>
                                          <p:attrName>style.visibility</p:attrName>
                                        </p:attrNameLst>
                                      </p:cBhvr>
                                      <p:to>
                                        <p:strVal val="visible"/>
                                      </p:to>
                                    </p:set>
                                    <p:animEffect filter="fade" transition="in">
                                      <p:cBhvr>
                                        <p:cTn dur="500"/>
                                        <p:tgtEl>
                                          <p:spTgt spid="949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1" st="11"/>
                                            </p:txEl>
                                          </p:spTgt>
                                        </p:tgtEl>
                                        <p:attrNameLst>
                                          <p:attrName>style.visibility</p:attrName>
                                        </p:attrNameLst>
                                      </p:cBhvr>
                                      <p:to>
                                        <p:strVal val="visible"/>
                                      </p:to>
                                    </p:set>
                                    <p:animEffect filter="fade" transition="in">
                                      <p:cBhvr>
                                        <p:cTn dur="500"/>
                                        <p:tgtEl>
                                          <p:spTgt spid="949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2" st="12"/>
                                            </p:txEl>
                                          </p:spTgt>
                                        </p:tgtEl>
                                        <p:attrNameLst>
                                          <p:attrName>style.visibility</p:attrName>
                                        </p:attrNameLst>
                                      </p:cBhvr>
                                      <p:to>
                                        <p:strVal val="visible"/>
                                      </p:to>
                                    </p:set>
                                    <p:animEffect filter="fade" transition="in">
                                      <p:cBhvr>
                                        <p:cTn dur="500"/>
                                        <p:tgtEl>
                                          <p:spTgt spid="949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3" st="13"/>
                                            </p:txEl>
                                          </p:spTgt>
                                        </p:tgtEl>
                                        <p:attrNameLst>
                                          <p:attrName>style.visibility</p:attrName>
                                        </p:attrNameLst>
                                      </p:cBhvr>
                                      <p:to>
                                        <p:strVal val="visible"/>
                                      </p:to>
                                    </p:set>
                                    <p:animEffect filter="fade" transition="in">
                                      <p:cBhvr>
                                        <p:cTn dur="500"/>
                                        <p:tgtEl>
                                          <p:spTgt spid="949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4" st="14"/>
                                            </p:txEl>
                                          </p:spTgt>
                                        </p:tgtEl>
                                        <p:attrNameLst>
                                          <p:attrName>style.visibility</p:attrName>
                                        </p:attrNameLst>
                                      </p:cBhvr>
                                      <p:to>
                                        <p:strVal val="visible"/>
                                      </p:to>
                                    </p:set>
                                    <p:animEffect filter="fade" transition="in">
                                      <p:cBhvr>
                                        <p:cTn dur="500"/>
                                        <p:tgtEl>
                                          <p:spTgt spid="949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5" st="15"/>
                                            </p:txEl>
                                          </p:spTgt>
                                        </p:tgtEl>
                                        <p:attrNameLst>
                                          <p:attrName>style.visibility</p:attrName>
                                        </p:attrNameLst>
                                      </p:cBhvr>
                                      <p:to>
                                        <p:strVal val="visible"/>
                                      </p:to>
                                    </p:set>
                                    <p:animEffect filter="fade" transition="in">
                                      <p:cBhvr>
                                        <p:cTn dur="500"/>
                                        <p:tgtEl>
                                          <p:spTgt spid="949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6" st="16"/>
                                            </p:txEl>
                                          </p:spTgt>
                                        </p:tgtEl>
                                        <p:attrNameLst>
                                          <p:attrName>style.visibility</p:attrName>
                                        </p:attrNameLst>
                                      </p:cBhvr>
                                      <p:to>
                                        <p:strVal val="visible"/>
                                      </p:to>
                                    </p:set>
                                    <p:animEffect filter="fade" transition="in">
                                      <p:cBhvr>
                                        <p:cTn dur="500"/>
                                        <p:tgtEl>
                                          <p:spTgt spid="9496">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7" st="17"/>
                                            </p:txEl>
                                          </p:spTgt>
                                        </p:tgtEl>
                                        <p:attrNameLst>
                                          <p:attrName>style.visibility</p:attrName>
                                        </p:attrNameLst>
                                      </p:cBhvr>
                                      <p:to>
                                        <p:strVal val="visible"/>
                                      </p:to>
                                    </p:set>
                                    <p:animEffect filter="fade" transition="in">
                                      <p:cBhvr>
                                        <p:cTn dur="500"/>
                                        <p:tgtEl>
                                          <p:spTgt spid="9496">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8" st="18"/>
                                            </p:txEl>
                                          </p:spTgt>
                                        </p:tgtEl>
                                        <p:attrNameLst>
                                          <p:attrName>style.visibility</p:attrName>
                                        </p:attrNameLst>
                                      </p:cBhvr>
                                      <p:to>
                                        <p:strVal val="visible"/>
                                      </p:to>
                                    </p:set>
                                    <p:animEffect filter="fade" transition="in">
                                      <p:cBhvr>
                                        <p:cTn dur="500"/>
                                        <p:tgtEl>
                                          <p:spTgt spid="9496">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19" st="19"/>
                                            </p:txEl>
                                          </p:spTgt>
                                        </p:tgtEl>
                                        <p:attrNameLst>
                                          <p:attrName>style.visibility</p:attrName>
                                        </p:attrNameLst>
                                      </p:cBhvr>
                                      <p:to>
                                        <p:strVal val="visible"/>
                                      </p:to>
                                    </p:set>
                                    <p:animEffect filter="fade" transition="in">
                                      <p:cBhvr>
                                        <p:cTn dur="500"/>
                                        <p:tgtEl>
                                          <p:spTgt spid="9496">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20" st="20"/>
                                            </p:txEl>
                                          </p:spTgt>
                                        </p:tgtEl>
                                        <p:attrNameLst>
                                          <p:attrName>style.visibility</p:attrName>
                                        </p:attrNameLst>
                                      </p:cBhvr>
                                      <p:to>
                                        <p:strVal val="visible"/>
                                      </p:to>
                                    </p:set>
                                    <p:animEffect filter="fade" transition="in">
                                      <p:cBhvr>
                                        <p:cTn dur="500"/>
                                        <p:tgtEl>
                                          <p:spTgt spid="9496">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21" st="21"/>
                                            </p:txEl>
                                          </p:spTgt>
                                        </p:tgtEl>
                                        <p:attrNameLst>
                                          <p:attrName>style.visibility</p:attrName>
                                        </p:attrNameLst>
                                      </p:cBhvr>
                                      <p:to>
                                        <p:strVal val="visible"/>
                                      </p:to>
                                    </p:set>
                                    <p:animEffect filter="fade" transition="in">
                                      <p:cBhvr>
                                        <p:cTn dur="500"/>
                                        <p:tgtEl>
                                          <p:spTgt spid="9496">
                                            <p:txEl>
                                              <p:pRg end="21" st="2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22" st="22"/>
                                            </p:txEl>
                                          </p:spTgt>
                                        </p:tgtEl>
                                        <p:attrNameLst>
                                          <p:attrName>style.visibility</p:attrName>
                                        </p:attrNameLst>
                                      </p:cBhvr>
                                      <p:to>
                                        <p:strVal val="visible"/>
                                      </p:to>
                                    </p:set>
                                    <p:animEffect filter="fade" transition="in">
                                      <p:cBhvr>
                                        <p:cTn dur="500"/>
                                        <p:tgtEl>
                                          <p:spTgt spid="9496">
                                            <p:txEl>
                                              <p:pRg end="22" st="2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23" st="23"/>
                                            </p:txEl>
                                          </p:spTgt>
                                        </p:tgtEl>
                                        <p:attrNameLst>
                                          <p:attrName>style.visibility</p:attrName>
                                        </p:attrNameLst>
                                      </p:cBhvr>
                                      <p:to>
                                        <p:strVal val="visible"/>
                                      </p:to>
                                    </p:set>
                                    <p:animEffect filter="fade" transition="in">
                                      <p:cBhvr>
                                        <p:cTn dur="500"/>
                                        <p:tgtEl>
                                          <p:spTgt spid="9496">
                                            <p:txEl>
                                              <p:pRg end="23" st="2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6">
                                            <p:txEl>
                                              <p:pRg end="24" st="24"/>
                                            </p:txEl>
                                          </p:spTgt>
                                        </p:tgtEl>
                                        <p:attrNameLst>
                                          <p:attrName>style.visibility</p:attrName>
                                        </p:attrNameLst>
                                      </p:cBhvr>
                                      <p:to>
                                        <p:strVal val="visible"/>
                                      </p:to>
                                    </p:set>
                                    <p:animEffect filter="fade" transition="in">
                                      <p:cBhvr>
                                        <p:cTn dur="500"/>
                                        <p:tgtEl>
                                          <p:spTgt spid="9496">
                                            <p:txEl>
                                              <p:pRg end="24" st="2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2" name="Shape 9502"/>
        <p:cNvGrpSpPr/>
        <p:nvPr/>
      </p:nvGrpSpPr>
      <p:grpSpPr>
        <a:xfrm>
          <a:off x="0" y="0"/>
          <a:ext cx="0" cy="0"/>
          <a:chOff x="0" y="0"/>
          <a:chExt cx="0" cy="0"/>
        </a:xfrm>
      </p:grpSpPr>
      <p:sp>
        <p:nvSpPr>
          <p:cNvPr id="9503" name="Google Shape;9503;p131"/>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Client/server socket interaction: UDP</a:t>
            </a:r>
            <a:endParaRPr/>
          </a:p>
        </p:txBody>
      </p:sp>
      <p:grpSp>
        <p:nvGrpSpPr>
          <p:cNvPr id="9504" name="Google Shape;9504;p131"/>
          <p:cNvGrpSpPr/>
          <p:nvPr/>
        </p:nvGrpSpPr>
        <p:grpSpPr>
          <a:xfrm>
            <a:off x="7008229" y="4140035"/>
            <a:ext cx="2211387" cy="2200275"/>
            <a:chOff x="3485" y="2494"/>
            <a:chExt cx="1393" cy="1386"/>
          </a:xfrm>
        </p:grpSpPr>
        <p:grpSp>
          <p:nvGrpSpPr>
            <p:cNvPr id="9505" name="Google Shape;9505;p131"/>
            <p:cNvGrpSpPr/>
            <p:nvPr/>
          </p:nvGrpSpPr>
          <p:grpSpPr>
            <a:xfrm>
              <a:off x="3485" y="2964"/>
              <a:ext cx="1393" cy="916"/>
              <a:chOff x="3485" y="2964"/>
              <a:chExt cx="1393" cy="916"/>
            </a:xfrm>
          </p:grpSpPr>
          <p:sp>
            <p:nvSpPr>
              <p:cNvPr id="9506" name="Google Shape;9506;p131"/>
              <p:cNvSpPr txBox="1"/>
              <p:nvPr/>
            </p:nvSpPr>
            <p:spPr>
              <a:xfrm>
                <a:off x="3509" y="3473"/>
                <a:ext cx="900" cy="40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close</a:t>
                </a:r>
                <a:endParaRPr/>
              </a:p>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clientSocke</a:t>
                </a:r>
                <a:r>
                  <a:rPr b="0" i="0" lang="en-US" sz="1800" u="none" cap="none" strike="noStrike">
                    <a:solidFill>
                      <a:srgbClr val="FF0000"/>
                    </a:solidFill>
                    <a:latin typeface="Arial"/>
                    <a:ea typeface="Arial"/>
                    <a:cs typeface="Arial"/>
                    <a:sym typeface="Arial"/>
                  </a:rPr>
                  <a:t>t</a:t>
                </a:r>
                <a:endParaRPr b="0" i="0" sz="1800" u="none" cap="none" strike="noStrike">
                  <a:solidFill>
                    <a:srgbClr val="000000"/>
                  </a:solidFill>
                  <a:latin typeface="Times New Roman"/>
                  <a:ea typeface="Times New Roman"/>
                  <a:cs typeface="Times New Roman"/>
                  <a:sym typeface="Times New Roman"/>
                </a:endParaRPr>
              </a:p>
            </p:txBody>
          </p:sp>
          <p:cxnSp>
            <p:nvCxnSpPr>
              <p:cNvPr id="9507" name="Google Shape;9507;p131"/>
              <p:cNvCxnSpPr/>
              <p:nvPr/>
            </p:nvCxnSpPr>
            <p:spPr>
              <a:xfrm>
                <a:off x="3867" y="3335"/>
                <a:ext cx="0" cy="204"/>
              </a:xfrm>
              <a:prstGeom prst="straightConnector1">
                <a:avLst/>
              </a:prstGeom>
              <a:noFill/>
              <a:ln cap="flat" cmpd="sng" w="28575">
                <a:solidFill>
                  <a:srgbClr val="000099"/>
                </a:solidFill>
                <a:prstDash val="solid"/>
                <a:round/>
                <a:headEnd len="med" w="med" type="none"/>
                <a:tailEnd len="med" w="med" type="triangle"/>
              </a:ln>
            </p:spPr>
          </p:cxnSp>
          <p:sp>
            <p:nvSpPr>
              <p:cNvPr id="9508" name="Google Shape;9508;p131"/>
              <p:cNvSpPr txBox="1"/>
              <p:nvPr/>
            </p:nvSpPr>
            <p:spPr>
              <a:xfrm>
                <a:off x="3485" y="2964"/>
                <a:ext cx="1393" cy="40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read datagram from</a:t>
                </a:r>
                <a:endParaRPr/>
              </a:p>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clientSocket</a:t>
                </a:r>
                <a:endParaRPr b="0" i="0" sz="1800" u="none" cap="none" strike="noStrike">
                  <a:solidFill>
                    <a:srgbClr val="CC0000"/>
                  </a:solidFill>
                  <a:latin typeface="Times New Roman"/>
                  <a:ea typeface="Times New Roman"/>
                  <a:cs typeface="Times New Roman"/>
                  <a:sym typeface="Times New Roman"/>
                </a:endParaRPr>
              </a:p>
            </p:txBody>
          </p:sp>
        </p:grpSp>
        <p:cxnSp>
          <p:nvCxnSpPr>
            <p:cNvPr id="9509" name="Google Shape;9509;p131"/>
            <p:cNvCxnSpPr/>
            <p:nvPr/>
          </p:nvCxnSpPr>
          <p:spPr>
            <a:xfrm>
              <a:off x="3864" y="2494"/>
              <a:ext cx="0" cy="522"/>
            </a:xfrm>
            <a:prstGeom prst="straightConnector1">
              <a:avLst/>
            </a:prstGeom>
            <a:noFill/>
            <a:ln cap="flat" cmpd="sng" w="28575">
              <a:solidFill>
                <a:srgbClr val="000099"/>
              </a:solidFill>
              <a:prstDash val="solid"/>
              <a:round/>
              <a:headEnd len="med" w="med" type="none"/>
              <a:tailEnd len="med" w="med" type="triangle"/>
            </a:ln>
          </p:spPr>
        </p:cxnSp>
      </p:grpSp>
      <p:sp>
        <p:nvSpPr>
          <p:cNvPr id="9510" name="Google Shape;9510;p131"/>
          <p:cNvSpPr txBox="1"/>
          <p:nvPr/>
        </p:nvSpPr>
        <p:spPr>
          <a:xfrm>
            <a:off x="7165392" y="1480972"/>
            <a:ext cx="184150" cy="457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9511" name="Google Shape;9511;p131"/>
          <p:cNvGrpSpPr/>
          <p:nvPr/>
        </p:nvGrpSpPr>
        <p:grpSpPr>
          <a:xfrm>
            <a:off x="6878054" y="2115972"/>
            <a:ext cx="4198939" cy="2055813"/>
            <a:chOff x="6878054" y="2115972"/>
            <a:chExt cx="4198939" cy="2055813"/>
          </a:xfrm>
        </p:grpSpPr>
        <p:grpSp>
          <p:nvGrpSpPr>
            <p:cNvPr id="9512" name="Google Shape;9512;p131"/>
            <p:cNvGrpSpPr/>
            <p:nvPr/>
          </p:nvGrpSpPr>
          <p:grpSpPr>
            <a:xfrm>
              <a:off x="6890754" y="2115972"/>
              <a:ext cx="3635376" cy="971550"/>
              <a:chOff x="3241" y="1750"/>
              <a:chExt cx="2290" cy="612"/>
            </a:xfrm>
          </p:grpSpPr>
          <p:sp>
            <p:nvSpPr>
              <p:cNvPr id="9513" name="Google Shape;9513;p131"/>
              <p:cNvSpPr txBox="1"/>
              <p:nvPr/>
            </p:nvSpPr>
            <p:spPr>
              <a:xfrm>
                <a:off x="3241" y="1750"/>
                <a:ext cx="1021" cy="4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create socket: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9514" name="Google Shape;9514;p131"/>
              <p:cNvSpPr txBox="1"/>
              <p:nvPr/>
            </p:nvSpPr>
            <p:spPr>
              <a:xfrm>
                <a:off x="3241" y="1944"/>
                <a:ext cx="2290" cy="418"/>
              </a:xfrm>
              <a:prstGeom prst="rect">
                <a:avLst/>
              </a:prstGeom>
              <a:noFill/>
              <a:ln>
                <a:noFill/>
              </a:ln>
            </p:spPr>
            <p:txBody>
              <a:bodyPr anchorCtr="0" anchor="ctr" bIns="45700" lIns="91425" spcFirstLastPara="1" rIns="91425" wrap="square" tIns="45700">
                <a:spAutoFit/>
              </a:bodyPr>
              <a:lstStyle/>
              <a:p>
                <a:pPr indent="0" lvl="0" marL="0" marR="0" rtl="0" algn="l">
                  <a:lnSpc>
                    <a:spcPct val="111111"/>
                  </a:lnSpc>
                  <a:spcBef>
                    <a:spcPts val="0"/>
                  </a:spcBef>
                  <a:spcAft>
                    <a:spcPts val="0"/>
                  </a:spcAft>
                  <a:buClr>
                    <a:srgbClr val="3333CC"/>
                  </a:buClr>
                  <a:buSzPts val="1530"/>
                  <a:buFont typeface="Arial"/>
                  <a:buNone/>
                </a:pPr>
                <a:r>
                  <a:rPr b="0" i="0" lang="en-US" sz="1800" u="none" cap="none" strike="noStrike">
                    <a:solidFill>
                      <a:srgbClr val="CC0000"/>
                    </a:solidFill>
                    <a:latin typeface="Arial"/>
                    <a:ea typeface="Arial"/>
                    <a:cs typeface="Arial"/>
                    <a:sym typeface="Arial"/>
                  </a:rPr>
                  <a:t>clientSocket =</a:t>
                </a:r>
                <a:endParaRPr/>
              </a:p>
              <a:p>
                <a:pPr indent="0" lvl="0" marL="0" marR="0" rtl="0" algn="l">
                  <a:lnSpc>
                    <a:spcPct val="111111"/>
                  </a:lnSpc>
                  <a:spcBef>
                    <a:spcPts val="360"/>
                  </a:spcBef>
                  <a:spcAft>
                    <a:spcPts val="0"/>
                  </a:spcAft>
                  <a:buClr>
                    <a:srgbClr val="3333CC"/>
                  </a:buClr>
                  <a:buSzPts val="1530"/>
                  <a:buFont typeface="Arial"/>
                  <a:buNone/>
                </a:pPr>
                <a:r>
                  <a:rPr b="0" i="0" lang="en-US" sz="1800" u="none" cap="none" strike="noStrike">
                    <a:solidFill>
                      <a:srgbClr val="CC0000"/>
                    </a:solidFill>
                    <a:latin typeface="Arial"/>
                    <a:ea typeface="Arial"/>
                    <a:cs typeface="Arial"/>
                    <a:sym typeface="Arial"/>
                  </a:rPr>
                  <a:t>socket(AF_INET,SOCK_DGRAM)</a:t>
                </a:r>
                <a:endParaRPr b="0" i="0" sz="1800" u="none" cap="none" strike="noStrike">
                  <a:solidFill>
                    <a:srgbClr val="CC0000"/>
                  </a:solidFill>
                  <a:latin typeface="Times New Roman"/>
                  <a:ea typeface="Times New Roman"/>
                  <a:cs typeface="Times New Roman"/>
                  <a:sym typeface="Times New Roman"/>
                </a:endParaRPr>
              </a:p>
            </p:txBody>
          </p:sp>
        </p:grpSp>
        <p:sp>
          <p:nvSpPr>
            <p:cNvPr id="9515" name="Google Shape;9515;p131"/>
            <p:cNvSpPr txBox="1"/>
            <p:nvPr/>
          </p:nvSpPr>
          <p:spPr>
            <a:xfrm>
              <a:off x="6878054" y="3247860"/>
              <a:ext cx="4198939" cy="92392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Create datagram with serverIP address</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And port=x; send datagram via</a:t>
              </a:r>
              <a:br>
                <a:rPr b="0" i="0" lang="en-US" sz="1800" u="none" cap="none" strike="noStrike">
                  <a:solidFill>
                    <a:srgbClr val="CC0000"/>
                  </a:solidFill>
                  <a:latin typeface="Arial"/>
                  <a:ea typeface="Arial"/>
                  <a:cs typeface="Arial"/>
                  <a:sym typeface="Arial"/>
                </a:rPr>
              </a:br>
              <a:r>
                <a:rPr b="0" i="0" lang="en-US" sz="1800" u="none" cap="none" strike="noStrike">
                  <a:solidFill>
                    <a:srgbClr val="CC0000"/>
                  </a:solidFill>
                  <a:latin typeface="Arial"/>
                  <a:ea typeface="Arial"/>
                  <a:cs typeface="Arial"/>
                  <a:sym typeface="Arial"/>
                </a:rPr>
                <a:t>clientSocket</a:t>
              </a:r>
              <a:endParaRPr b="0" i="0" sz="1800" u="none" cap="none" strike="noStrike">
                <a:solidFill>
                  <a:srgbClr val="CC0000"/>
                </a:solidFill>
                <a:latin typeface="Times New Roman"/>
                <a:ea typeface="Times New Roman"/>
                <a:cs typeface="Times New Roman"/>
                <a:sym typeface="Times New Roman"/>
              </a:endParaRPr>
            </a:p>
          </p:txBody>
        </p:sp>
        <p:cxnSp>
          <p:nvCxnSpPr>
            <p:cNvPr id="9516" name="Google Shape;9516;p131"/>
            <p:cNvCxnSpPr/>
            <p:nvPr/>
          </p:nvCxnSpPr>
          <p:spPr>
            <a:xfrm>
              <a:off x="7574967" y="3052597"/>
              <a:ext cx="0" cy="323850"/>
            </a:xfrm>
            <a:prstGeom prst="straightConnector1">
              <a:avLst/>
            </a:prstGeom>
            <a:noFill/>
            <a:ln cap="flat" cmpd="sng" w="28575">
              <a:solidFill>
                <a:srgbClr val="000099"/>
              </a:solidFill>
              <a:prstDash val="solid"/>
              <a:round/>
              <a:headEnd len="med" w="med" type="none"/>
              <a:tailEnd len="med" w="med" type="triangle"/>
            </a:ln>
          </p:spPr>
        </p:cxnSp>
      </p:grpSp>
      <p:cxnSp>
        <p:nvCxnSpPr>
          <p:cNvPr id="9517" name="Google Shape;9517;p131"/>
          <p:cNvCxnSpPr/>
          <p:nvPr/>
        </p:nvCxnSpPr>
        <p:spPr>
          <a:xfrm flipH="1">
            <a:off x="4498391" y="3652672"/>
            <a:ext cx="2409826" cy="400050"/>
          </a:xfrm>
          <a:prstGeom prst="straightConnector1">
            <a:avLst/>
          </a:prstGeom>
          <a:noFill/>
          <a:ln cap="flat" cmpd="sng" w="28575">
            <a:solidFill>
              <a:srgbClr val="CC0000"/>
            </a:solidFill>
            <a:prstDash val="solid"/>
            <a:round/>
            <a:headEnd len="med" w="med" type="none"/>
            <a:tailEnd len="med" w="med" type="triangle"/>
          </a:ln>
        </p:spPr>
      </p:cxnSp>
      <p:sp>
        <p:nvSpPr>
          <p:cNvPr id="9518" name="Google Shape;9518;p131"/>
          <p:cNvSpPr txBox="1"/>
          <p:nvPr/>
        </p:nvSpPr>
        <p:spPr>
          <a:xfrm>
            <a:off x="2318754" y="2335047"/>
            <a:ext cx="2462212" cy="36988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create socket, port= x:</a:t>
            </a:r>
            <a:endParaRPr b="0" i="0" sz="1800" u="none" cap="none" strike="noStrike">
              <a:solidFill>
                <a:srgbClr val="000000"/>
              </a:solidFill>
              <a:latin typeface="Times New Roman"/>
              <a:ea typeface="Times New Roman"/>
              <a:cs typeface="Times New Roman"/>
              <a:sym typeface="Times New Roman"/>
            </a:endParaRPr>
          </a:p>
        </p:txBody>
      </p:sp>
      <p:sp>
        <p:nvSpPr>
          <p:cNvPr id="9519" name="Google Shape;9519;p131"/>
          <p:cNvSpPr txBox="1"/>
          <p:nvPr/>
        </p:nvSpPr>
        <p:spPr>
          <a:xfrm>
            <a:off x="2331454" y="2630322"/>
            <a:ext cx="3635375" cy="663575"/>
          </a:xfrm>
          <a:prstGeom prst="rect">
            <a:avLst/>
          </a:prstGeom>
          <a:noFill/>
          <a:ln>
            <a:noFill/>
          </a:ln>
        </p:spPr>
        <p:txBody>
          <a:bodyPr anchorCtr="0" anchor="ctr" bIns="45700" lIns="91425" spcFirstLastPara="1" rIns="91425" wrap="square" tIns="45700">
            <a:spAutoFit/>
          </a:bodyPr>
          <a:lstStyle/>
          <a:p>
            <a:pPr indent="0" lvl="0" marL="0" marR="0" rtl="0" algn="l">
              <a:lnSpc>
                <a:spcPct val="111111"/>
              </a:lnSpc>
              <a:spcBef>
                <a:spcPts val="0"/>
              </a:spcBef>
              <a:spcAft>
                <a:spcPts val="0"/>
              </a:spcAft>
              <a:buClr>
                <a:srgbClr val="3333CC"/>
              </a:buClr>
              <a:buSzPts val="1530"/>
              <a:buFont typeface="Arial"/>
              <a:buNone/>
            </a:pPr>
            <a:r>
              <a:rPr b="0" i="0" lang="en-US" sz="1800" u="none" cap="none" strike="noStrike">
                <a:solidFill>
                  <a:srgbClr val="CC0000"/>
                </a:solidFill>
                <a:latin typeface="Arial"/>
                <a:ea typeface="Arial"/>
                <a:cs typeface="Arial"/>
                <a:sym typeface="Arial"/>
              </a:rPr>
              <a:t>serverSocket =</a:t>
            </a:r>
            <a:endParaRPr/>
          </a:p>
          <a:p>
            <a:pPr indent="0" lvl="0" marL="0" marR="0" rtl="0" algn="l">
              <a:lnSpc>
                <a:spcPct val="111111"/>
              </a:lnSpc>
              <a:spcBef>
                <a:spcPts val="360"/>
              </a:spcBef>
              <a:spcAft>
                <a:spcPts val="0"/>
              </a:spcAft>
              <a:buClr>
                <a:srgbClr val="3333CC"/>
              </a:buClr>
              <a:buSzPts val="1530"/>
              <a:buFont typeface="Arial"/>
              <a:buNone/>
            </a:pPr>
            <a:r>
              <a:rPr b="0" i="0" lang="en-US" sz="1800" u="none" cap="none" strike="noStrike">
                <a:solidFill>
                  <a:srgbClr val="CC0000"/>
                </a:solidFill>
                <a:latin typeface="Arial"/>
                <a:ea typeface="Arial"/>
                <a:cs typeface="Arial"/>
                <a:sym typeface="Arial"/>
              </a:rPr>
              <a:t>socket(AF_INET,SOCK_DGRAM)</a:t>
            </a:r>
            <a:endParaRPr b="0" i="0" sz="1800" u="none" cap="none" strike="noStrike">
              <a:solidFill>
                <a:srgbClr val="CC0000"/>
              </a:solidFill>
              <a:latin typeface="Times New Roman"/>
              <a:ea typeface="Times New Roman"/>
              <a:cs typeface="Times New Roman"/>
              <a:sym typeface="Times New Roman"/>
            </a:endParaRPr>
          </a:p>
        </p:txBody>
      </p:sp>
      <p:grpSp>
        <p:nvGrpSpPr>
          <p:cNvPr id="9520" name="Google Shape;9520;p131"/>
          <p:cNvGrpSpPr/>
          <p:nvPr/>
        </p:nvGrpSpPr>
        <p:grpSpPr>
          <a:xfrm>
            <a:off x="2344154" y="3293897"/>
            <a:ext cx="2211387" cy="1109663"/>
            <a:chOff x="589" y="1982"/>
            <a:chExt cx="1393" cy="699"/>
          </a:xfrm>
        </p:grpSpPr>
        <p:cxnSp>
          <p:nvCxnSpPr>
            <p:cNvPr id="9521" name="Google Shape;9521;p131"/>
            <p:cNvCxnSpPr/>
            <p:nvPr/>
          </p:nvCxnSpPr>
          <p:spPr>
            <a:xfrm>
              <a:off x="1276" y="1982"/>
              <a:ext cx="0" cy="366"/>
            </a:xfrm>
            <a:prstGeom prst="straightConnector1">
              <a:avLst/>
            </a:prstGeom>
            <a:noFill/>
            <a:ln cap="flat" cmpd="sng" w="28575">
              <a:solidFill>
                <a:srgbClr val="000099"/>
              </a:solidFill>
              <a:prstDash val="solid"/>
              <a:round/>
              <a:headEnd len="med" w="med" type="none"/>
              <a:tailEnd len="med" w="med" type="triangle"/>
            </a:ln>
          </p:spPr>
        </p:cxnSp>
        <p:sp>
          <p:nvSpPr>
            <p:cNvPr id="9522" name="Google Shape;9522;p131"/>
            <p:cNvSpPr txBox="1"/>
            <p:nvPr/>
          </p:nvSpPr>
          <p:spPr>
            <a:xfrm>
              <a:off x="589" y="2274"/>
              <a:ext cx="1393" cy="40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read datagram from</a:t>
              </a:r>
              <a:endParaRPr/>
            </a:p>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serverSocke</a:t>
              </a:r>
              <a:r>
                <a:rPr b="0" i="0" lang="en-US" sz="1800" u="none" cap="none" strike="noStrike">
                  <a:solidFill>
                    <a:srgbClr val="FF0000"/>
                  </a:solidFill>
                  <a:latin typeface="Arial"/>
                  <a:ea typeface="Arial"/>
                  <a:cs typeface="Arial"/>
                  <a:sym typeface="Arial"/>
                </a:rPr>
                <a:t>t</a:t>
              </a:r>
              <a:endParaRPr b="0" i="0" sz="1800" u="none" cap="none" strike="noStrike">
                <a:solidFill>
                  <a:srgbClr val="000000"/>
                </a:solidFill>
                <a:latin typeface="Times New Roman"/>
                <a:ea typeface="Times New Roman"/>
                <a:cs typeface="Times New Roman"/>
                <a:sym typeface="Times New Roman"/>
              </a:endParaRPr>
            </a:p>
          </p:txBody>
        </p:sp>
      </p:grpSp>
      <p:grpSp>
        <p:nvGrpSpPr>
          <p:cNvPr id="9523" name="Google Shape;9523;p131"/>
          <p:cNvGrpSpPr/>
          <p:nvPr/>
        </p:nvGrpSpPr>
        <p:grpSpPr>
          <a:xfrm>
            <a:off x="2607679" y="4405147"/>
            <a:ext cx="4202112" cy="1698625"/>
            <a:chOff x="755" y="2696"/>
            <a:chExt cx="2647" cy="1070"/>
          </a:xfrm>
        </p:grpSpPr>
        <p:sp>
          <p:nvSpPr>
            <p:cNvPr id="9524" name="Google Shape;9524;p131"/>
            <p:cNvSpPr txBox="1"/>
            <p:nvPr/>
          </p:nvSpPr>
          <p:spPr>
            <a:xfrm>
              <a:off x="755" y="2835"/>
              <a:ext cx="1062" cy="9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write reply to</a:t>
              </a:r>
              <a:endParaRPr/>
            </a:p>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serverSocket</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specifying </a:t>
              </a:r>
              <a:br>
                <a:rPr b="0" i="0" lang="en-US" sz="1800" u="none" cap="none" strike="noStrike">
                  <a:solidFill>
                    <a:srgbClr val="000000"/>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client address,</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port number</a:t>
              </a:r>
              <a:endParaRPr b="0" i="0" sz="1800" u="none" cap="none" strike="noStrike">
                <a:solidFill>
                  <a:srgbClr val="000000"/>
                </a:solidFill>
                <a:latin typeface="Times New Roman"/>
                <a:ea typeface="Times New Roman"/>
                <a:cs typeface="Times New Roman"/>
                <a:sym typeface="Times New Roman"/>
              </a:endParaRPr>
            </a:p>
          </p:txBody>
        </p:sp>
        <p:cxnSp>
          <p:nvCxnSpPr>
            <p:cNvPr id="9525" name="Google Shape;9525;p131"/>
            <p:cNvCxnSpPr/>
            <p:nvPr/>
          </p:nvCxnSpPr>
          <p:spPr>
            <a:xfrm>
              <a:off x="1278" y="2696"/>
              <a:ext cx="0" cy="198"/>
            </a:xfrm>
            <a:prstGeom prst="straightConnector1">
              <a:avLst/>
            </a:prstGeom>
            <a:noFill/>
            <a:ln cap="flat" cmpd="sng" w="28575">
              <a:solidFill>
                <a:srgbClr val="000099"/>
              </a:solidFill>
              <a:prstDash val="solid"/>
              <a:round/>
              <a:headEnd len="med" w="med" type="none"/>
              <a:tailEnd len="med" w="med" type="triangle"/>
            </a:ln>
          </p:spPr>
        </p:cxnSp>
        <p:cxnSp>
          <p:nvCxnSpPr>
            <p:cNvPr id="9526" name="Google Shape;9526;p131"/>
            <p:cNvCxnSpPr/>
            <p:nvPr/>
          </p:nvCxnSpPr>
          <p:spPr>
            <a:xfrm>
              <a:off x="1866" y="2970"/>
              <a:ext cx="1536" cy="180"/>
            </a:xfrm>
            <a:prstGeom prst="straightConnector1">
              <a:avLst/>
            </a:prstGeom>
            <a:noFill/>
            <a:ln cap="flat" cmpd="sng" w="28575">
              <a:solidFill>
                <a:srgbClr val="CC0000"/>
              </a:solidFill>
              <a:prstDash val="solid"/>
              <a:round/>
              <a:headEnd len="med" w="med" type="none"/>
              <a:tailEnd len="med" w="med" type="triangle"/>
            </a:ln>
          </p:spPr>
        </p:cxnSp>
      </p:grpSp>
      <p:sp>
        <p:nvSpPr>
          <p:cNvPr id="9527" name="Google Shape;9527;p131"/>
          <p:cNvSpPr txBox="1"/>
          <p:nvPr/>
        </p:nvSpPr>
        <p:spPr>
          <a:xfrm>
            <a:off x="2036195" y="1465007"/>
            <a:ext cx="3286092" cy="5847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server</a:t>
            </a:r>
            <a:r>
              <a:rPr b="0" i="0" lang="en-US" sz="2800" u="none" cap="none" strike="noStrike">
                <a:solidFill>
                  <a:srgbClr val="000000"/>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(running on serverIP)</a:t>
            </a:r>
            <a:endParaRPr/>
          </a:p>
        </p:txBody>
      </p:sp>
      <p:sp>
        <p:nvSpPr>
          <p:cNvPr id="9528" name="Google Shape;9528;p131"/>
          <p:cNvSpPr txBox="1"/>
          <p:nvPr/>
        </p:nvSpPr>
        <p:spPr>
          <a:xfrm>
            <a:off x="6840313" y="1416392"/>
            <a:ext cx="1101007" cy="5847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client</a:t>
            </a:r>
            <a:endParaRPr/>
          </a:p>
        </p:txBody>
      </p:sp>
      <p:grpSp>
        <p:nvGrpSpPr>
          <p:cNvPr id="9529" name="Google Shape;9529;p131"/>
          <p:cNvGrpSpPr/>
          <p:nvPr/>
        </p:nvGrpSpPr>
        <p:grpSpPr>
          <a:xfrm>
            <a:off x="1534349" y="1399326"/>
            <a:ext cx="422275" cy="685800"/>
            <a:chOff x="4140" y="429"/>
            <a:chExt cx="1425" cy="2396"/>
          </a:xfrm>
        </p:grpSpPr>
        <p:sp>
          <p:nvSpPr>
            <p:cNvPr id="9530" name="Google Shape;9530;p13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31" name="Google Shape;9531;p131"/>
            <p:cNvSpPr/>
            <p:nvPr/>
          </p:nvSpPr>
          <p:spPr>
            <a:xfrm>
              <a:off x="4204" y="429"/>
              <a:ext cx="1050"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32" name="Google Shape;9532;p13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33" name="Google Shape;9533;p13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34" name="Google Shape;9534;p131"/>
            <p:cNvSpPr/>
            <p:nvPr/>
          </p:nvSpPr>
          <p:spPr>
            <a:xfrm>
              <a:off x="4210" y="695"/>
              <a:ext cx="600"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9535" name="Google Shape;9535;p131"/>
            <p:cNvGrpSpPr/>
            <p:nvPr/>
          </p:nvGrpSpPr>
          <p:grpSpPr>
            <a:xfrm>
              <a:off x="4751" y="668"/>
              <a:ext cx="579" cy="144"/>
              <a:chOff x="616" y="2568"/>
              <a:chExt cx="722" cy="138"/>
            </a:xfrm>
          </p:grpSpPr>
          <p:sp>
            <p:nvSpPr>
              <p:cNvPr id="9536" name="Google Shape;9536;p131"/>
              <p:cNvSpPr/>
              <p:nvPr/>
            </p:nvSpPr>
            <p:spPr>
              <a:xfrm>
                <a:off x="616" y="2568"/>
                <a:ext cx="722"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37" name="Google Shape;9537;p131"/>
              <p:cNvSpPr/>
              <p:nvPr/>
            </p:nvSpPr>
            <p:spPr>
              <a:xfrm>
                <a:off x="630" y="2583"/>
                <a:ext cx="689"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9538" name="Google Shape;9538;p131"/>
            <p:cNvSpPr/>
            <p:nvPr/>
          </p:nvSpPr>
          <p:spPr>
            <a:xfrm>
              <a:off x="4226" y="1017"/>
              <a:ext cx="595"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9539" name="Google Shape;9539;p131"/>
            <p:cNvGrpSpPr/>
            <p:nvPr/>
          </p:nvGrpSpPr>
          <p:grpSpPr>
            <a:xfrm>
              <a:off x="4745" y="995"/>
              <a:ext cx="584" cy="133"/>
              <a:chOff x="612" y="2569"/>
              <a:chExt cx="729" cy="138"/>
            </a:xfrm>
          </p:grpSpPr>
          <p:sp>
            <p:nvSpPr>
              <p:cNvPr id="9540" name="Google Shape;9540;p131"/>
              <p:cNvSpPr/>
              <p:nvPr/>
            </p:nvSpPr>
            <p:spPr>
              <a:xfrm>
                <a:off x="612" y="2569"/>
                <a:ext cx="72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41" name="Google Shape;9541;p131"/>
              <p:cNvSpPr/>
              <p:nvPr/>
            </p:nvSpPr>
            <p:spPr>
              <a:xfrm>
                <a:off x="625" y="2586"/>
                <a:ext cx="695"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9542" name="Google Shape;9542;p131"/>
            <p:cNvSpPr/>
            <p:nvPr/>
          </p:nvSpPr>
          <p:spPr>
            <a:xfrm>
              <a:off x="4215" y="13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43" name="Google Shape;9543;p131"/>
            <p:cNvSpPr/>
            <p:nvPr/>
          </p:nvSpPr>
          <p:spPr>
            <a:xfrm>
              <a:off x="4226" y="16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9544" name="Google Shape;9544;p131"/>
            <p:cNvGrpSpPr/>
            <p:nvPr/>
          </p:nvGrpSpPr>
          <p:grpSpPr>
            <a:xfrm>
              <a:off x="4735" y="1627"/>
              <a:ext cx="584" cy="150"/>
              <a:chOff x="614" y="2568"/>
              <a:chExt cx="727" cy="138"/>
            </a:xfrm>
          </p:grpSpPr>
          <p:sp>
            <p:nvSpPr>
              <p:cNvPr id="9545" name="Google Shape;9545;p131"/>
              <p:cNvSpPr/>
              <p:nvPr/>
            </p:nvSpPr>
            <p:spPr>
              <a:xfrm>
                <a:off x="614" y="2568"/>
                <a:ext cx="727"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46" name="Google Shape;9546;p131"/>
              <p:cNvSpPr/>
              <p:nvPr/>
            </p:nvSpPr>
            <p:spPr>
              <a:xfrm>
                <a:off x="627" y="2583"/>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9547" name="Google Shape;9547;p13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548" name="Google Shape;9548;p131"/>
            <p:cNvGrpSpPr/>
            <p:nvPr/>
          </p:nvGrpSpPr>
          <p:grpSpPr>
            <a:xfrm>
              <a:off x="4740" y="1327"/>
              <a:ext cx="579" cy="139"/>
              <a:chOff x="615" y="2568"/>
              <a:chExt cx="721" cy="139"/>
            </a:xfrm>
          </p:grpSpPr>
          <p:sp>
            <p:nvSpPr>
              <p:cNvPr id="9549" name="Google Shape;9549;p131"/>
              <p:cNvSpPr/>
              <p:nvPr/>
            </p:nvSpPr>
            <p:spPr>
              <a:xfrm>
                <a:off x="615" y="2568"/>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50" name="Google Shape;9550;p131"/>
              <p:cNvSpPr/>
              <p:nvPr/>
            </p:nvSpPr>
            <p:spPr>
              <a:xfrm>
                <a:off x="629" y="2585"/>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9551" name="Google Shape;9551;p131"/>
            <p:cNvSpPr/>
            <p:nvPr/>
          </p:nvSpPr>
          <p:spPr>
            <a:xfrm>
              <a:off x="5249" y="429"/>
              <a:ext cx="70" cy="2291"/>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52" name="Google Shape;9552;p13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53" name="Google Shape;9553;p13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54" name="Google Shape;9554;p131"/>
            <p:cNvSpPr/>
            <p:nvPr/>
          </p:nvSpPr>
          <p:spPr>
            <a:xfrm>
              <a:off x="5517" y="2609"/>
              <a:ext cx="48" cy="100"/>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55" name="Google Shape;9555;p13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56" name="Google Shape;9556;p131"/>
            <p:cNvSpPr/>
            <p:nvPr/>
          </p:nvSpPr>
          <p:spPr>
            <a:xfrm>
              <a:off x="4140" y="2675"/>
              <a:ext cx="1200"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57" name="Google Shape;9557;p131"/>
            <p:cNvSpPr/>
            <p:nvPr/>
          </p:nvSpPr>
          <p:spPr>
            <a:xfrm>
              <a:off x="4204" y="2709"/>
              <a:ext cx="1071"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58" name="Google Shape;9558;p131"/>
            <p:cNvSpPr/>
            <p:nvPr/>
          </p:nvSpPr>
          <p:spPr>
            <a:xfrm>
              <a:off x="4306" y="2381"/>
              <a:ext cx="161"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59" name="Google Shape;9559;p131"/>
            <p:cNvSpPr/>
            <p:nvPr/>
          </p:nvSpPr>
          <p:spPr>
            <a:xfrm>
              <a:off x="4488" y="2381"/>
              <a:ext cx="155"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9560" name="Google Shape;9560;p131"/>
            <p:cNvSpPr/>
            <p:nvPr/>
          </p:nvSpPr>
          <p:spPr>
            <a:xfrm>
              <a:off x="4660" y="2381"/>
              <a:ext cx="161"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561" name="Google Shape;9561;p131"/>
            <p:cNvSpPr/>
            <p:nvPr/>
          </p:nvSpPr>
          <p:spPr>
            <a:xfrm>
              <a:off x="5061" y="1838"/>
              <a:ext cx="86"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grpSp>
        <p:nvGrpSpPr>
          <p:cNvPr id="9562" name="Google Shape;9562;p131"/>
          <p:cNvGrpSpPr/>
          <p:nvPr/>
        </p:nvGrpSpPr>
        <p:grpSpPr>
          <a:xfrm>
            <a:off x="7841666" y="1346443"/>
            <a:ext cx="742950" cy="742950"/>
            <a:chOff x="-44" y="1473"/>
            <a:chExt cx="981" cy="1105"/>
          </a:xfrm>
        </p:grpSpPr>
        <p:pic>
          <p:nvPicPr>
            <p:cNvPr descr="desktop_computer_stylized_medium" id="9563" name="Google Shape;9563;p13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9564" name="Google Shape;9564;p13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9565" name="Google Shape;9565;p13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1"/>
                                        </p:tgtEl>
                                        <p:attrNameLst>
                                          <p:attrName>style.visibility</p:attrName>
                                        </p:attrNameLst>
                                      </p:cBhvr>
                                      <p:to>
                                        <p:strVal val="visible"/>
                                      </p:to>
                                    </p:set>
                                    <p:animEffect filter="fade" transition="in">
                                      <p:cBhvr>
                                        <p:cTn dur="500"/>
                                        <p:tgtEl>
                                          <p:spTgt spid="9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7"/>
                                        </p:tgtEl>
                                        <p:attrNameLst>
                                          <p:attrName>style.visibility</p:attrName>
                                        </p:attrNameLst>
                                      </p:cBhvr>
                                      <p:to>
                                        <p:strVal val="visible"/>
                                      </p:to>
                                    </p:set>
                                    <p:animEffect filter="fade" transition="in">
                                      <p:cBhvr>
                                        <p:cTn dur="500"/>
                                        <p:tgtEl>
                                          <p:spTgt spid="9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0"/>
                                        </p:tgtEl>
                                        <p:attrNameLst>
                                          <p:attrName>style.visibility</p:attrName>
                                        </p:attrNameLst>
                                      </p:cBhvr>
                                      <p:to>
                                        <p:strVal val="visible"/>
                                      </p:to>
                                    </p:set>
                                    <p:animEffect filter="fade" transition="in">
                                      <p:cBhvr>
                                        <p:cTn dur="500"/>
                                        <p:tgtEl>
                                          <p:spTgt spid="9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3"/>
                                        </p:tgtEl>
                                        <p:attrNameLst>
                                          <p:attrName>style.visibility</p:attrName>
                                        </p:attrNameLst>
                                      </p:cBhvr>
                                      <p:to>
                                        <p:strVal val="visible"/>
                                      </p:to>
                                    </p:set>
                                    <p:animEffect filter="fade" transition="in">
                                      <p:cBhvr>
                                        <p:cTn dur="500"/>
                                        <p:tgtEl>
                                          <p:spTgt spid="9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4"/>
                                        </p:tgtEl>
                                        <p:attrNameLst>
                                          <p:attrName>style.visibility</p:attrName>
                                        </p:attrNameLst>
                                      </p:cBhvr>
                                      <p:to>
                                        <p:strVal val="visible"/>
                                      </p:to>
                                    </p:set>
                                    <p:animEffect filter="fade" transition="in">
                                      <p:cBhvr>
                                        <p:cTn dur="500"/>
                                        <p:tgtEl>
                                          <p:spTgt spid="9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33"/>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An application-layer </a:t>
            </a:r>
            <a:r>
              <a:rPr lang="en-US"/>
              <a:t>p</a:t>
            </a:r>
            <a:r>
              <a:rPr lang="en-US" sz="4400"/>
              <a:t>rotocol </a:t>
            </a:r>
            <a:r>
              <a:rPr lang="en-US"/>
              <a:t>d</a:t>
            </a:r>
            <a:r>
              <a:rPr lang="en-US" sz="4400"/>
              <a:t>efines:</a:t>
            </a:r>
            <a:endParaRPr sz="4400"/>
          </a:p>
        </p:txBody>
      </p:sp>
      <p:sp>
        <p:nvSpPr>
          <p:cNvPr id="1744" name="Google Shape;1744;p33"/>
          <p:cNvSpPr txBox="1"/>
          <p:nvPr/>
        </p:nvSpPr>
        <p:spPr>
          <a:xfrm>
            <a:off x="759182" y="1464838"/>
            <a:ext cx="5297309"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C00000"/>
                </a:solidFill>
                <a:latin typeface="Calibri"/>
                <a:ea typeface="Calibri"/>
                <a:cs typeface="Calibri"/>
                <a:sym typeface="Calibri"/>
              </a:rPr>
              <a:t>types of messages exchanged, </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e.g., request, response </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C00000"/>
                </a:solidFill>
                <a:latin typeface="Calibri"/>
                <a:ea typeface="Calibri"/>
                <a:cs typeface="Calibri"/>
                <a:sym typeface="Calibri"/>
              </a:rPr>
              <a:t>message syntax:</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what fields in messages &amp; how fields are delineated</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C00000"/>
                </a:solidFill>
                <a:latin typeface="Calibri"/>
                <a:ea typeface="Calibri"/>
                <a:cs typeface="Calibri"/>
                <a:sym typeface="Calibri"/>
              </a:rPr>
              <a:t>message semantics </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meaning of information in fields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C00000"/>
                </a:solidFill>
                <a:latin typeface="Calibri"/>
                <a:ea typeface="Calibri"/>
                <a:cs typeface="Calibri"/>
                <a:sym typeface="Calibri"/>
              </a:rPr>
              <a:t>rules</a:t>
            </a:r>
            <a:r>
              <a:rPr b="0" i="0" lang="en-US" sz="2800" u="none" cap="none" strike="noStrike">
                <a:solidFill>
                  <a:srgbClr val="000000"/>
                </a:solidFill>
                <a:latin typeface="Calibri"/>
                <a:ea typeface="Calibri"/>
                <a:cs typeface="Calibri"/>
                <a:sym typeface="Calibri"/>
              </a:rPr>
              <a:t> for when and how processes send &amp; respond to messages</a:t>
            </a:r>
            <a:endParaRPr/>
          </a:p>
        </p:txBody>
      </p:sp>
      <p:sp>
        <p:nvSpPr>
          <p:cNvPr id="1745" name="Google Shape;1745;p33"/>
          <p:cNvSpPr txBox="1"/>
          <p:nvPr/>
        </p:nvSpPr>
        <p:spPr>
          <a:xfrm>
            <a:off x="6555631" y="1474670"/>
            <a:ext cx="4758660"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open protocols:</a:t>
            </a:r>
            <a:endParaRPr/>
          </a:p>
          <a:p>
            <a:pPr indent="-230187"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defined in RFCs, everyone has access to protocol definition</a:t>
            </a:r>
            <a:endParaRPr/>
          </a:p>
          <a:p>
            <a:pPr indent="-230187"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allows for interoperability</a:t>
            </a:r>
            <a:endParaRPr/>
          </a:p>
          <a:p>
            <a:pPr indent="-230187"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e.g., HTTP, SMTP</a:t>
            </a:r>
            <a:endParaRPr/>
          </a:p>
          <a:p>
            <a:pPr indent="-222250" lvl="0" marL="352425" marR="0" rtl="0" algn="l">
              <a:lnSpc>
                <a:spcPct val="90000"/>
              </a:lnSpc>
              <a:spcBef>
                <a:spcPts val="100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proprietary protocols:</a:t>
            </a:r>
            <a:endParaRPr/>
          </a:p>
          <a:p>
            <a:pPr indent="-230187" lvl="0" marL="527050"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e.g., Skype, Zoom</a:t>
            </a:r>
            <a:endParaRPr/>
          </a:p>
        </p:txBody>
      </p:sp>
      <p:sp>
        <p:nvSpPr>
          <p:cNvPr id="1746" name="Google Shape;1746;p3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5">
                                            <p:txEl>
                                              <p:pRg end="0" st="0"/>
                                            </p:txEl>
                                          </p:spTgt>
                                        </p:tgtEl>
                                        <p:attrNameLst>
                                          <p:attrName>style.visibility</p:attrName>
                                        </p:attrNameLst>
                                      </p:cBhvr>
                                      <p:to>
                                        <p:strVal val="visible"/>
                                      </p:to>
                                    </p:set>
                                    <p:animEffect filter="fade" transition="in">
                                      <p:cBhvr>
                                        <p:cTn dur="500"/>
                                        <p:tgtEl>
                                          <p:spTgt spid="17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5">
                                            <p:txEl>
                                              <p:pRg end="1" st="1"/>
                                            </p:txEl>
                                          </p:spTgt>
                                        </p:tgtEl>
                                        <p:attrNameLst>
                                          <p:attrName>style.visibility</p:attrName>
                                        </p:attrNameLst>
                                      </p:cBhvr>
                                      <p:to>
                                        <p:strVal val="visible"/>
                                      </p:to>
                                    </p:set>
                                    <p:animEffect filter="fade" transition="in">
                                      <p:cBhvr>
                                        <p:cTn dur="500"/>
                                        <p:tgtEl>
                                          <p:spTgt spid="17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5">
                                            <p:txEl>
                                              <p:pRg end="2" st="2"/>
                                            </p:txEl>
                                          </p:spTgt>
                                        </p:tgtEl>
                                        <p:attrNameLst>
                                          <p:attrName>style.visibility</p:attrName>
                                        </p:attrNameLst>
                                      </p:cBhvr>
                                      <p:to>
                                        <p:strVal val="visible"/>
                                      </p:to>
                                    </p:set>
                                    <p:animEffect filter="fade" transition="in">
                                      <p:cBhvr>
                                        <p:cTn dur="500"/>
                                        <p:tgtEl>
                                          <p:spTgt spid="17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5">
                                            <p:txEl>
                                              <p:pRg end="3" st="3"/>
                                            </p:txEl>
                                          </p:spTgt>
                                        </p:tgtEl>
                                        <p:attrNameLst>
                                          <p:attrName>style.visibility</p:attrName>
                                        </p:attrNameLst>
                                      </p:cBhvr>
                                      <p:to>
                                        <p:strVal val="visible"/>
                                      </p:to>
                                    </p:set>
                                    <p:animEffect filter="fade" transition="in">
                                      <p:cBhvr>
                                        <p:cTn dur="500"/>
                                        <p:tgtEl>
                                          <p:spTgt spid="17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5">
                                            <p:txEl>
                                              <p:pRg end="4" st="4"/>
                                            </p:txEl>
                                          </p:spTgt>
                                        </p:tgtEl>
                                        <p:attrNameLst>
                                          <p:attrName>style.visibility</p:attrName>
                                        </p:attrNameLst>
                                      </p:cBhvr>
                                      <p:to>
                                        <p:strVal val="visible"/>
                                      </p:to>
                                    </p:set>
                                    <p:animEffect filter="fade" transition="in">
                                      <p:cBhvr>
                                        <p:cTn dur="500"/>
                                        <p:tgtEl>
                                          <p:spTgt spid="17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5">
                                            <p:txEl>
                                              <p:pRg end="5" st="5"/>
                                            </p:txEl>
                                          </p:spTgt>
                                        </p:tgtEl>
                                        <p:attrNameLst>
                                          <p:attrName>style.visibility</p:attrName>
                                        </p:attrNameLst>
                                      </p:cBhvr>
                                      <p:to>
                                        <p:strVal val="visible"/>
                                      </p:to>
                                    </p:set>
                                    <p:animEffect filter="fade" transition="in">
                                      <p:cBhvr>
                                        <p:cTn dur="500"/>
                                        <p:tgtEl>
                                          <p:spTgt spid="17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0" name="Shape 9570"/>
        <p:cNvGrpSpPr/>
        <p:nvPr/>
      </p:nvGrpSpPr>
      <p:grpSpPr>
        <a:xfrm>
          <a:off x="0" y="0"/>
          <a:ext cx="0" cy="0"/>
          <a:chOff x="0" y="0"/>
          <a:chExt cx="0" cy="0"/>
        </a:xfrm>
      </p:grpSpPr>
      <p:sp>
        <p:nvSpPr>
          <p:cNvPr id="9571" name="Google Shape;9571;p132"/>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99"/>
              </a:buClr>
              <a:buSzPts val="4400"/>
              <a:buFont typeface="Calibri"/>
              <a:buNone/>
            </a:pPr>
            <a:r>
              <a:rPr lang="en-US" sz="4400">
                <a:solidFill>
                  <a:srgbClr val="000099"/>
                </a:solidFill>
              </a:rPr>
              <a:t>Example app: UDP client</a:t>
            </a:r>
            <a:endParaRPr sz="5400">
              <a:solidFill>
                <a:srgbClr val="000099"/>
              </a:solidFill>
            </a:endParaRPr>
          </a:p>
        </p:txBody>
      </p:sp>
      <p:sp>
        <p:nvSpPr>
          <p:cNvPr id="9572" name="Google Shape;9572;p132"/>
          <p:cNvSpPr txBox="1"/>
          <p:nvPr/>
        </p:nvSpPr>
        <p:spPr>
          <a:xfrm>
            <a:off x="5404044" y="1906313"/>
            <a:ext cx="5889754" cy="4267194"/>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from socket import *</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serverName = 'hostname'</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serverPort = 12000</a:t>
            </a:r>
            <a:endParaRPr/>
          </a:p>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clientSocket = socket(AF_INET, </a:t>
            </a:r>
            <a:endParaRPr/>
          </a:p>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SOCK_DGRAM)</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message = input('Input lowercase sentence:')</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clientSocket.sendto</a:t>
            </a:r>
            <a:r>
              <a:rPr b="0" i="0" lang="en-US" sz="1800" u="none" cap="none" strike="noStrike">
                <a:solidFill>
                  <a:srgbClr val="000000"/>
                </a:solidFill>
                <a:latin typeface="Arial"/>
                <a:ea typeface="Arial"/>
                <a:cs typeface="Arial"/>
                <a:sym typeface="Arial"/>
              </a:rPr>
              <a:t>(message.encode(),</a:t>
            </a:r>
            <a:endParaRPr/>
          </a:p>
          <a:p>
            <a:pPr indent="0" lvl="0" marL="0" marR="0" rtl="0" algn="l">
              <a:lnSpc>
                <a:spcPct val="155555"/>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(serverName, serverPort))</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modifiedMessage, serverAddress = </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clientSocket.recvfrom(2048)</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print(modifiedMessage.decode())</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clientSocket.close()</a:t>
            </a:r>
            <a:endParaRPr/>
          </a:p>
        </p:txBody>
      </p:sp>
      <p:sp>
        <p:nvSpPr>
          <p:cNvPr id="9573" name="Google Shape;9573;p132"/>
          <p:cNvSpPr txBox="1"/>
          <p:nvPr/>
        </p:nvSpPr>
        <p:spPr>
          <a:xfrm>
            <a:off x="5416744" y="1423713"/>
            <a:ext cx="2741613"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400"/>
              <a:buFont typeface="Arial"/>
              <a:buNone/>
            </a:pPr>
            <a:r>
              <a:rPr b="0" i="1" lang="en-US" sz="2400" u="none" cap="none" strike="noStrike">
                <a:solidFill>
                  <a:srgbClr val="CC0000"/>
                </a:solidFill>
                <a:latin typeface="Arial"/>
                <a:ea typeface="Arial"/>
                <a:cs typeface="Arial"/>
                <a:sym typeface="Arial"/>
              </a:rPr>
              <a:t>Python UDPClient</a:t>
            </a:r>
            <a:endParaRPr/>
          </a:p>
        </p:txBody>
      </p:sp>
      <p:grpSp>
        <p:nvGrpSpPr>
          <p:cNvPr id="9574" name="Google Shape;9574;p132"/>
          <p:cNvGrpSpPr/>
          <p:nvPr/>
        </p:nvGrpSpPr>
        <p:grpSpPr>
          <a:xfrm>
            <a:off x="2456662" y="1963666"/>
            <a:ext cx="3023734" cy="297517"/>
            <a:chOff x="-242132" y="1766968"/>
            <a:chExt cx="3023579" cy="298280"/>
          </a:xfrm>
        </p:grpSpPr>
        <p:sp>
          <p:nvSpPr>
            <p:cNvPr id="9575" name="Google Shape;9575;p132"/>
            <p:cNvSpPr txBox="1"/>
            <p:nvPr/>
          </p:nvSpPr>
          <p:spPr>
            <a:xfrm>
              <a:off x="-242132" y="1766968"/>
              <a:ext cx="3023579" cy="298280"/>
            </a:xfrm>
            <a:prstGeom prst="rect">
              <a:avLst/>
            </a:prstGeom>
            <a:noFill/>
            <a:ln>
              <a:noFill/>
            </a:ln>
          </p:spPr>
          <p:txBody>
            <a:bodyPr anchorCtr="0" anchor="t" bIns="45700" lIns="91425" spcFirstLastPara="1" rIns="91425" wrap="square" tIns="45700">
              <a:spAutoFit/>
            </a:bodyPr>
            <a:lstStyle/>
            <a:p>
              <a:pPr indent="0" lvl="0" marL="0" marR="0" rtl="0" algn="l">
                <a:lnSpc>
                  <a:spcPct val="114285"/>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include Python’s socket library</a:t>
              </a:r>
              <a:endParaRPr/>
            </a:p>
          </p:txBody>
        </p:sp>
        <p:cxnSp>
          <p:nvCxnSpPr>
            <p:cNvPr id="9576" name="Google Shape;9576;p132"/>
            <p:cNvCxnSpPr/>
            <p:nvPr/>
          </p:nvCxnSpPr>
          <p:spPr>
            <a:xfrm>
              <a:off x="2309371" y="1930400"/>
              <a:ext cx="370329" cy="0"/>
            </a:xfrm>
            <a:prstGeom prst="straightConnector1">
              <a:avLst/>
            </a:prstGeom>
            <a:noFill/>
            <a:ln cap="flat" cmpd="sng" w="12700">
              <a:solidFill>
                <a:srgbClr val="CC0000"/>
              </a:solidFill>
              <a:prstDash val="solid"/>
              <a:round/>
              <a:headEnd len="med" w="med" type="none"/>
              <a:tailEnd len="med" w="med" type="triangle"/>
            </a:ln>
          </p:spPr>
        </p:cxnSp>
      </p:grpSp>
      <p:grpSp>
        <p:nvGrpSpPr>
          <p:cNvPr id="9577" name="Google Shape;9577;p132"/>
          <p:cNvGrpSpPr/>
          <p:nvPr/>
        </p:nvGrpSpPr>
        <p:grpSpPr>
          <a:xfrm>
            <a:off x="3344907" y="2997131"/>
            <a:ext cx="2943680" cy="307777"/>
            <a:chOff x="1211823" y="2904386"/>
            <a:chExt cx="2271818" cy="307392"/>
          </a:xfrm>
        </p:grpSpPr>
        <p:sp>
          <p:nvSpPr>
            <p:cNvPr id="9578" name="Google Shape;9578;p132"/>
            <p:cNvSpPr txBox="1"/>
            <p:nvPr/>
          </p:nvSpPr>
          <p:spPr>
            <a:xfrm>
              <a:off x="1211823" y="2904386"/>
              <a:ext cx="2271818" cy="3073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create UDP socket</a:t>
              </a:r>
              <a:endParaRPr/>
            </a:p>
          </p:txBody>
        </p:sp>
        <p:cxnSp>
          <p:nvCxnSpPr>
            <p:cNvPr id="9579" name="Google Shape;9579;p132"/>
            <p:cNvCxnSpPr/>
            <p:nvPr/>
          </p:nvCxnSpPr>
          <p:spPr>
            <a:xfrm>
              <a:off x="2488965" y="3080272"/>
              <a:ext cx="288707" cy="0"/>
            </a:xfrm>
            <a:prstGeom prst="straightConnector1">
              <a:avLst/>
            </a:prstGeom>
            <a:noFill/>
            <a:ln cap="flat" cmpd="sng" w="12700">
              <a:solidFill>
                <a:srgbClr val="CC0000"/>
              </a:solidFill>
              <a:prstDash val="solid"/>
              <a:round/>
              <a:headEnd len="med" w="med" type="none"/>
              <a:tailEnd len="med" w="med" type="triangle"/>
            </a:ln>
          </p:spPr>
        </p:cxnSp>
      </p:grpSp>
      <p:grpSp>
        <p:nvGrpSpPr>
          <p:cNvPr id="9580" name="Google Shape;9580;p132"/>
          <p:cNvGrpSpPr/>
          <p:nvPr/>
        </p:nvGrpSpPr>
        <p:grpSpPr>
          <a:xfrm>
            <a:off x="2988803" y="3664103"/>
            <a:ext cx="2943680" cy="297517"/>
            <a:chOff x="320502" y="3822598"/>
            <a:chExt cx="2944213" cy="297415"/>
          </a:xfrm>
        </p:grpSpPr>
        <p:sp>
          <p:nvSpPr>
            <p:cNvPr id="9581" name="Google Shape;9581;p132"/>
            <p:cNvSpPr txBox="1"/>
            <p:nvPr/>
          </p:nvSpPr>
          <p:spPr>
            <a:xfrm>
              <a:off x="320502" y="3822598"/>
              <a:ext cx="2944213" cy="297415"/>
            </a:xfrm>
            <a:prstGeom prst="rect">
              <a:avLst/>
            </a:prstGeom>
            <a:noFill/>
            <a:ln>
              <a:noFill/>
            </a:ln>
          </p:spPr>
          <p:txBody>
            <a:bodyPr anchorCtr="0" anchor="t" bIns="45700" lIns="91425" spcFirstLastPara="1" rIns="91425" wrap="square" tIns="45700">
              <a:spAutoFit/>
            </a:bodyPr>
            <a:lstStyle/>
            <a:p>
              <a:pPr indent="0" lvl="0" marL="0" marR="0" rtl="0" algn="l">
                <a:lnSpc>
                  <a:spcPct val="114285"/>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get user keyboard input </a:t>
              </a:r>
              <a:endParaRPr/>
            </a:p>
          </p:txBody>
        </p:sp>
        <p:cxnSp>
          <p:nvCxnSpPr>
            <p:cNvPr id="9582" name="Google Shape;9582;p132"/>
            <p:cNvCxnSpPr/>
            <p:nvPr/>
          </p:nvCxnSpPr>
          <p:spPr>
            <a:xfrm>
              <a:off x="2340360" y="3968752"/>
              <a:ext cx="381069" cy="0"/>
            </a:xfrm>
            <a:prstGeom prst="straightConnector1">
              <a:avLst/>
            </a:prstGeom>
            <a:noFill/>
            <a:ln cap="flat" cmpd="sng" w="12700">
              <a:solidFill>
                <a:srgbClr val="CC0000"/>
              </a:solidFill>
              <a:prstDash val="solid"/>
              <a:round/>
              <a:headEnd len="med" w="med" type="none"/>
              <a:tailEnd len="med" w="med" type="triangle"/>
            </a:ln>
          </p:spPr>
        </p:cxnSp>
      </p:grpSp>
      <p:grpSp>
        <p:nvGrpSpPr>
          <p:cNvPr id="9583" name="Google Shape;9583;p132"/>
          <p:cNvGrpSpPr/>
          <p:nvPr/>
        </p:nvGrpSpPr>
        <p:grpSpPr>
          <a:xfrm>
            <a:off x="589926" y="4010877"/>
            <a:ext cx="4778572" cy="307777"/>
            <a:chOff x="-2057015" y="4094341"/>
            <a:chExt cx="4779099" cy="307008"/>
          </a:xfrm>
        </p:grpSpPr>
        <p:sp>
          <p:nvSpPr>
            <p:cNvPr id="9584" name="Google Shape;9584;p132"/>
            <p:cNvSpPr txBox="1"/>
            <p:nvPr/>
          </p:nvSpPr>
          <p:spPr>
            <a:xfrm>
              <a:off x="-2057015" y="4094341"/>
              <a:ext cx="4723287" cy="3070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attach server name, port to message; send into socket</a:t>
              </a:r>
              <a:endParaRPr/>
            </a:p>
          </p:txBody>
        </p:sp>
        <p:cxnSp>
          <p:nvCxnSpPr>
            <p:cNvPr id="9585" name="Google Shape;9585;p132"/>
            <p:cNvCxnSpPr/>
            <p:nvPr/>
          </p:nvCxnSpPr>
          <p:spPr>
            <a:xfrm flipH="1" rot="10800000">
              <a:off x="2360668" y="4261938"/>
              <a:ext cx="361416" cy="557"/>
            </a:xfrm>
            <a:prstGeom prst="straightConnector1">
              <a:avLst/>
            </a:prstGeom>
            <a:noFill/>
            <a:ln cap="flat" cmpd="sng" w="12700">
              <a:solidFill>
                <a:srgbClr val="CC0000"/>
              </a:solidFill>
              <a:prstDash val="solid"/>
              <a:round/>
              <a:headEnd len="med" w="med" type="none"/>
              <a:tailEnd len="med" w="med" type="triangle"/>
            </a:ln>
          </p:spPr>
        </p:cxnSp>
      </p:grpSp>
      <p:grpSp>
        <p:nvGrpSpPr>
          <p:cNvPr id="9586" name="Google Shape;9586;p132"/>
          <p:cNvGrpSpPr/>
          <p:nvPr/>
        </p:nvGrpSpPr>
        <p:grpSpPr>
          <a:xfrm>
            <a:off x="1645918" y="5411634"/>
            <a:ext cx="3787622" cy="307776"/>
            <a:chOff x="-1061954" y="5487008"/>
            <a:chExt cx="3788048" cy="307391"/>
          </a:xfrm>
        </p:grpSpPr>
        <p:sp>
          <p:nvSpPr>
            <p:cNvPr id="9587" name="Google Shape;9587;p132"/>
            <p:cNvSpPr txBox="1"/>
            <p:nvPr/>
          </p:nvSpPr>
          <p:spPr>
            <a:xfrm>
              <a:off x="-1061954" y="5487008"/>
              <a:ext cx="3684841" cy="3073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print out received string and close socket</a:t>
              </a:r>
              <a:endParaRPr/>
            </a:p>
          </p:txBody>
        </p:sp>
        <p:cxnSp>
          <p:nvCxnSpPr>
            <p:cNvPr id="9588" name="Google Shape;9588;p132"/>
            <p:cNvCxnSpPr/>
            <p:nvPr/>
          </p:nvCxnSpPr>
          <p:spPr>
            <a:xfrm>
              <a:off x="2309661" y="5657831"/>
              <a:ext cx="416433" cy="0"/>
            </a:xfrm>
            <a:prstGeom prst="straightConnector1">
              <a:avLst/>
            </a:prstGeom>
            <a:noFill/>
            <a:ln cap="flat" cmpd="sng" w="12700">
              <a:solidFill>
                <a:srgbClr val="CC0000"/>
              </a:solidFill>
              <a:prstDash val="solid"/>
              <a:round/>
              <a:headEnd len="med" w="med" type="none"/>
              <a:tailEnd len="med" w="med" type="triangle"/>
            </a:ln>
          </p:spPr>
        </p:cxnSp>
      </p:grpSp>
      <p:grpSp>
        <p:nvGrpSpPr>
          <p:cNvPr id="9589" name="Google Shape;9589;p132"/>
          <p:cNvGrpSpPr/>
          <p:nvPr/>
        </p:nvGrpSpPr>
        <p:grpSpPr>
          <a:xfrm>
            <a:off x="2137532" y="4571815"/>
            <a:ext cx="4091095" cy="440025"/>
            <a:chOff x="-493741" y="4530536"/>
            <a:chExt cx="4090757" cy="440321"/>
          </a:xfrm>
        </p:grpSpPr>
        <p:sp>
          <p:nvSpPr>
            <p:cNvPr id="9590" name="Google Shape;9590;p132"/>
            <p:cNvSpPr txBox="1"/>
            <p:nvPr/>
          </p:nvSpPr>
          <p:spPr>
            <a:xfrm>
              <a:off x="-493741" y="4662874"/>
              <a:ext cx="4090757" cy="3079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read reply data (bytes) from socket</a:t>
              </a:r>
              <a:endParaRPr/>
            </a:p>
          </p:txBody>
        </p:sp>
        <p:cxnSp>
          <p:nvCxnSpPr>
            <p:cNvPr id="9591" name="Google Shape;9591;p132"/>
            <p:cNvCxnSpPr/>
            <p:nvPr/>
          </p:nvCxnSpPr>
          <p:spPr>
            <a:xfrm flipH="1" rot="10800000">
              <a:off x="2415586" y="4830837"/>
              <a:ext cx="327418" cy="416"/>
            </a:xfrm>
            <a:prstGeom prst="straightConnector1">
              <a:avLst/>
            </a:prstGeom>
            <a:noFill/>
            <a:ln cap="flat" cmpd="sng" w="12700">
              <a:solidFill>
                <a:srgbClr val="CC0000"/>
              </a:solidFill>
              <a:prstDash val="solid"/>
              <a:round/>
              <a:headEnd len="med" w="med" type="none"/>
              <a:tailEnd len="med" w="med" type="triangle"/>
            </a:ln>
          </p:spPr>
        </p:cxnSp>
        <p:sp>
          <p:nvSpPr>
            <p:cNvPr id="9592" name="Google Shape;9592;p132"/>
            <p:cNvSpPr txBox="1"/>
            <p:nvPr/>
          </p:nvSpPr>
          <p:spPr>
            <a:xfrm>
              <a:off x="-157119" y="4530536"/>
              <a:ext cx="18466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grpSp>
      <p:sp>
        <p:nvSpPr>
          <p:cNvPr id="9593" name="Google Shape;9593;p13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
        <p:nvSpPr>
          <p:cNvPr id="9594" name="Google Shape;9594;p132"/>
          <p:cNvSpPr txBox="1"/>
          <p:nvPr/>
        </p:nvSpPr>
        <p:spPr>
          <a:xfrm>
            <a:off x="589926" y="6443089"/>
            <a:ext cx="32508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Note: this code update (2023) to Python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4"/>
                                        </p:tgtEl>
                                        <p:attrNameLst>
                                          <p:attrName>style.visibility</p:attrName>
                                        </p:attrNameLst>
                                      </p:cBhvr>
                                      <p:to>
                                        <p:strVal val="visible"/>
                                      </p:to>
                                    </p:set>
                                    <p:animEffect filter="fade" transition="in">
                                      <p:cBhvr>
                                        <p:cTn dur="500"/>
                                        <p:tgtEl>
                                          <p:spTgt spid="9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574"/>
                                        </p:tgtEl>
                                      </p:cBhvr>
                                    </p:animEffect>
                                    <p:set>
                                      <p:cBhvr>
                                        <p:cTn dur="1" fill="hold">
                                          <p:stCondLst>
                                            <p:cond delay="500"/>
                                          </p:stCondLst>
                                        </p:cTn>
                                        <p:tgtEl>
                                          <p:spTgt spid="95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77"/>
                                        </p:tgtEl>
                                        <p:attrNameLst>
                                          <p:attrName>style.visibility</p:attrName>
                                        </p:attrNameLst>
                                      </p:cBhvr>
                                      <p:to>
                                        <p:strVal val="visible"/>
                                      </p:to>
                                    </p:set>
                                    <p:animEffect filter="fade" transition="in">
                                      <p:cBhvr>
                                        <p:cTn dur="500"/>
                                        <p:tgtEl>
                                          <p:spTgt spid="9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577"/>
                                        </p:tgtEl>
                                      </p:cBhvr>
                                    </p:animEffect>
                                    <p:set>
                                      <p:cBhvr>
                                        <p:cTn dur="1" fill="hold">
                                          <p:stCondLst>
                                            <p:cond delay="500"/>
                                          </p:stCondLst>
                                        </p:cTn>
                                        <p:tgtEl>
                                          <p:spTgt spid="95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80"/>
                                        </p:tgtEl>
                                        <p:attrNameLst>
                                          <p:attrName>style.visibility</p:attrName>
                                        </p:attrNameLst>
                                      </p:cBhvr>
                                      <p:to>
                                        <p:strVal val="visible"/>
                                      </p:to>
                                    </p:set>
                                    <p:animEffect filter="fade" transition="in">
                                      <p:cBhvr>
                                        <p:cTn dur="500"/>
                                        <p:tgtEl>
                                          <p:spTgt spid="9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580"/>
                                        </p:tgtEl>
                                      </p:cBhvr>
                                    </p:animEffect>
                                    <p:set>
                                      <p:cBhvr>
                                        <p:cTn dur="1" fill="hold">
                                          <p:stCondLst>
                                            <p:cond delay="500"/>
                                          </p:stCondLst>
                                        </p:cTn>
                                        <p:tgtEl>
                                          <p:spTgt spid="95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83"/>
                                        </p:tgtEl>
                                        <p:attrNameLst>
                                          <p:attrName>style.visibility</p:attrName>
                                        </p:attrNameLst>
                                      </p:cBhvr>
                                      <p:to>
                                        <p:strVal val="visible"/>
                                      </p:to>
                                    </p:set>
                                    <p:animEffect filter="fade" transition="in">
                                      <p:cBhvr>
                                        <p:cTn dur="500"/>
                                        <p:tgtEl>
                                          <p:spTgt spid="9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583"/>
                                        </p:tgtEl>
                                      </p:cBhvr>
                                    </p:animEffect>
                                    <p:set>
                                      <p:cBhvr>
                                        <p:cTn dur="1" fill="hold">
                                          <p:stCondLst>
                                            <p:cond delay="500"/>
                                          </p:stCondLst>
                                        </p:cTn>
                                        <p:tgtEl>
                                          <p:spTgt spid="95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89"/>
                                        </p:tgtEl>
                                        <p:attrNameLst>
                                          <p:attrName>style.visibility</p:attrName>
                                        </p:attrNameLst>
                                      </p:cBhvr>
                                      <p:to>
                                        <p:strVal val="visible"/>
                                      </p:to>
                                    </p:set>
                                    <p:animEffect filter="fade" transition="in">
                                      <p:cBhvr>
                                        <p:cTn dur="500"/>
                                        <p:tgtEl>
                                          <p:spTgt spid="9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589"/>
                                        </p:tgtEl>
                                      </p:cBhvr>
                                    </p:animEffect>
                                    <p:set>
                                      <p:cBhvr>
                                        <p:cTn dur="1" fill="hold">
                                          <p:stCondLst>
                                            <p:cond delay="500"/>
                                          </p:stCondLst>
                                        </p:cTn>
                                        <p:tgtEl>
                                          <p:spTgt spid="95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86"/>
                                        </p:tgtEl>
                                        <p:attrNameLst>
                                          <p:attrName>style.visibility</p:attrName>
                                        </p:attrNameLst>
                                      </p:cBhvr>
                                      <p:to>
                                        <p:strVal val="visible"/>
                                      </p:to>
                                    </p:set>
                                    <p:animEffect filter="fade" transition="in">
                                      <p:cBhvr>
                                        <p:cTn dur="500"/>
                                        <p:tgtEl>
                                          <p:spTgt spid="9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9" name="Shape 9599"/>
        <p:cNvGrpSpPr/>
        <p:nvPr/>
      </p:nvGrpSpPr>
      <p:grpSpPr>
        <a:xfrm>
          <a:off x="0" y="0"/>
          <a:ext cx="0" cy="0"/>
          <a:chOff x="0" y="0"/>
          <a:chExt cx="0" cy="0"/>
        </a:xfrm>
      </p:grpSpPr>
      <p:sp>
        <p:nvSpPr>
          <p:cNvPr id="9600" name="Google Shape;9600;p133"/>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99"/>
              </a:buClr>
              <a:buSzPts val="4400"/>
              <a:buFont typeface="Calibri"/>
              <a:buNone/>
            </a:pPr>
            <a:r>
              <a:rPr lang="en-US" sz="4400">
                <a:solidFill>
                  <a:srgbClr val="000099"/>
                </a:solidFill>
              </a:rPr>
              <a:t>Example app: UDP server</a:t>
            </a:r>
            <a:endParaRPr sz="5400">
              <a:solidFill>
                <a:srgbClr val="000099"/>
              </a:solidFill>
            </a:endParaRPr>
          </a:p>
        </p:txBody>
      </p:sp>
      <p:sp>
        <p:nvSpPr>
          <p:cNvPr id="9601" name="Google Shape;9601;p133"/>
          <p:cNvSpPr txBox="1"/>
          <p:nvPr/>
        </p:nvSpPr>
        <p:spPr>
          <a:xfrm>
            <a:off x="5416744" y="1423713"/>
            <a:ext cx="278634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400"/>
              <a:buFont typeface="Arial"/>
              <a:buNone/>
            </a:pPr>
            <a:r>
              <a:rPr b="0" i="1" lang="en-US" sz="2400" u="none" cap="none" strike="noStrike">
                <a:solidFill>
                  <a:srgbClr val="CC0000"/>
                </a:solidFill>
                <a:latin typeface="Arial"/>
                <a:ea typeface="Arial"/>
                <a:cs typeface="Arial"/>
                <a:sym typeface="Arial"/>
              </a:rPr>
              <a:t>Python UDPServer</a:t>
            </a:r>
            <a:endParaRPr/>
          </a:p>
        </p:txBody>
      </p:sp>
      <p:sp>
        <p:nvSpPr>
          <p:cNvPr id="9602" name="Google Shape;9602;p133"/>
          <p:cNvSpPr txBox="1"/>
          <p:nvPr/>
        </p:nvSpPr>
        <p:spPr>
          <a:xfrm>
            <a:off x="5416744" y="1962946"/>
            <a:ext cx="6128601" cy="3453446"/>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from socket import *</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serverPort = 12000</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serverSocket = socket(AF_INET, SOCK_DGRAM)</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serverSocket.bind(('', serverPort))</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print('</a:t>
            </a:r>
            <a:r>
              <a:rPr b="0" i="1" lang="en-US" sz="2000" u="none" cap="none" strike="noStrike">
                <a:solidFill>
                  <a:srgbClr val="000000"/>
                </a:solidFill>
                <a:latin typeface="Arial"/>
                <a:ea typeface="Arial"/>
                <a:cs typeface="Arial"/>
                <a:sym typeface="Arial"/>
              </a:rPr>
              <a:t>The server is ready to receive</a:t>
            </a:r>
            <a:r>
              <a:rPr b="0" i="0" lang="en-US" sz="2000" u="none" cap="none" strike="noStrike">
                <a:solidFill>
                  <a:srgbClr val="000000"/>
                </a:solidFill>
                <a:latin typeface="Arial"/>
                <a:ea typeface="Arial"/>
                <a:cs typeface="Arial"/>
                <a:sym typeface="Arial"/>
              </a:rPr>
              <a:t>')</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while True:</a:t>
            </a:r>
            <a:endParaRPr/>
          </a:p>
          <a:p>
            <a:pPr indent="0" lvl="0" marL="0" marR="0" rtl="0" algn="l">
              <a:lnSpc>
                <a:spcPct val="133333"/>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message, clientAddress = serverSocket.recvfrom(2048)</a:t>
            </a:r>
            <a:endParaRPr/>
          </a:p>
          <a:p>
            <a:pPr indent="0" lvl="0" marL="0" marR="0" rtl="0" algn="l">
              <a:lnSpc>
                <a:spcPct val="133333"/>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modifiedMessage = message.decode().upper()</a:t>
            </a:r>
            <a:endParaRPr/>
          </a:p>
          <a:p>
            <a:pPr indent="0" lvl="0" marL="0" marR="0" rtl="0" algn="l">
              <a:lnSpc>
                <a:spcPct val="133333"/>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serverSocket.sendto(modifiedMessage.encode(),</a:t>
            </a:r>
            <a:endParaRPr/>
          </a:p>
          <a:p>
            <a:pPr indent="0" lvl="0" marL="0" marR="0" rtl="0" algn="l">
              <a:lnSpc>
                <a:spcPct val="133333"/>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clientAddress)</a:t>
            </a:r>
            <a:endParaRPr/>
          </a:p>
        </p:txBody>
      </p:sp>
      <p:grpSp>
        <p:nvGrpSpPr>
          <p:cNvPr id="9603" name="Google Shape;9603;p133"/>
          <p:cNvGrpSpPr/>
          <p:nvPr/>
        </p:nvGrpSpPr>
        <p:grpSpPr>
          <a:xfrm>
            <a:off x="3352917" y="2744875"/>
            <a:ext cx="2558753" cy="307975"/>
            <a:chOff x="732830" y="2581901"/>
            <a:chExt cx="2559082" cy="307777"/>
          </a:xfrm>
        </p:grpSpPr>
        <p:sp>
          <p:nvSpPr>
            <p:cNvPr id="9604" name="Google Shape;9604;p133"/>
            <p:cNvSpPr txBox="1"/>
            <p:nvPr/>
          </p:nvSpPr>
          <p:spPr>
            <a:xfrm>
              <a:off x="732830" y="2581901"/>
              <a:ext cx="25590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create UDP socket</a:t>
              </a:r>
              <a:endParaRPr/>
            </a:p>
          </p:txBody>
        </p:sp>
        <p:cxnSp>
          <p:nvCxnSpPr>
            <p:cNvPr id="9605" name="Google Shape;9605;p133"/>
            <p:cNvCxnSpPr/>
            <p:nvPr/>
          </p:nvCxnSpPr>
          <p:spPr>
            <a:xfrm>
              <a:off x="2394178" y="2749550"/>
              <a:ext cx="358094" cy="0"/>
            </a:xfrm>
            <a:prstGeom prst="straightConnector1">
              <a:avLst/>
            </a:prstGeom>
            <a:noFill/>
            <a:ln cap="flat" cmpd="sng" w="12700">
              <a:solidFill>
                <a:srgbClr val="CC0000"/>
              </a:solidFill>
              <a:prstDash val="solid"/>
              <a:round/>
              <a:headEnd len="med" w="med" type="none"/>
              <a:tailEnd len="med" w="med" type="triangle"/>
            </a:ln>
          </p:spPr>
        </p:cxnSp>
      </p:grpSp>
      <p:grpSp>
        <p:nvGrpSpPr>
          <p:cNvPr id="9606" name="Google Shape;9606;p133"/>
          <p:cNvGrpSpPr/>
          <p:nvPr/>
        </p:nvGrpSpPr>
        <p:grpSpPr>
          <a:xfrm>
            <a:off x="1773888" y="3108924"/>
            <a:ext cx="3605785" cy="307777"/>
            <a:chOff x="-896820" y="3018353"/>
            <a:chExt cx="3607385" cy="307392"/>
          </a:xfrm>
        </p:grpSpPr>
        <p:sp>
          <p:nvSpPr>
            <p:cNvPr id="9607" name="Google Shape;9607;p133"/>
            <p:cNvSpPr txBox="1"/>
            <p:nvPr/>
          </p:nvSpPr>
          <p:spPr>
            <a:xfrm>
              <a:off x="-896820" y="3018353"/>
              <a:ext cx="3607385" cy="3073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bind socket to local port number 12000</a:t>
              </a:r>
              <a:endParaRPr/>
            </a:p>
          </p:txBody>
        </p:sp>
        <p:cxnSp>
          <p:nvCxnSpPr>
            <p:cNvPr id="9608" name="Google Shape;9608;p133"/>
            <p:cNvCxnSpPr/>
            <p:nvPr/>
          </p:nvCxnSpPr>
          <p:spPr>
            <a:xfrm>
              <a:off x="2375948" y="3171825"/>
              <a:ext cx="334255" cy="0"/>
            </a:xfrm>
            <a:prstGeom prst="straightConnector1">
              <a:avLst/>
            </a:prstGeom>
            <a:noFill/>
            <a:ln cap="flat" cmpd="sng" w="12700">
              <a:solidFill>
                <a:srgbClr val="CC0000"/>
              </a:solidFill>
              <a:prstDash val="solid"/>
              <a:round/>
              <a:headEnd len="med" w="med" type="none"/>
              <a:tailEnd len="med" w="med" type="triangle"/>
            </a:ln>
          </p:spPr>
        </p:cxnSp>
      </p:grpSp>
      <p:grpSp>
        <p:nvGrpSpPr>
          <p:cNvPr id="9609" name="Google Shape;9609;p133"/>
          <p:cNvGrpSpPr/>
          <p:nvPr/>
        </p:nvGrpSpPr>
        <p:grpSpPr>
          <a:xfrm>
            <a:off x="3884090" y="3825856"/>
            <a:ext cx="1488056" cy="298450"/>
            <a:chOff x="1222134" y="3803733"/>
            <a:chExt cx="1488522" cy="299227"/>
          </a:xfrm>
        </p:grpSpPr>
        <p:sp>
          <p:nvSpPr>
            <p:cNvPr id="9610" name="Google Shape;9610;p133"/>
            <p:cNvSpPr txBox="1"/>
            <p:nvPr/>
          </p:nvSpPr>
          <p:spPr>
            <a:xfrm>
              <a:off x="1222134" y="3803733"/>
              <a:ext cx="1194763" cy="299227"/>
            </a:xfrm>
            <a:prstGeom prst="rect">
              <a:avLst/>
            </a:prstGeom>
            <a:noFill/>
            <a:ln>
              <a:noFill/>
            </a:ln>
          </p:spPr>
          <p:txBody>
            <a:bodyPr anchorCtr="0" anchor="t" bIns="45700" lIns="91425" spcFirstLastPara="1" rIns="91425" wrap="square" tIns="45700">
              <a:spAutoFit/>
            </a:bodyPr>
            <a:lstStyle/>
            <a:p>
              <a:pPr indent="0" lvl="0" marL="0" marR="0" rtl="0" algn="l">
                <a:lnSpc>
                  <a:spcPct val="114285"/>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loop forever</a:t>
              </a:r>
              <a:endParaRPr/>
            </a:p>
          </p:txBody>
        </p:sp>
        <p:cxnSp>
          <p:nvCxnSpPr>
            <p:cNvPr id="9611" name="Google Shape;9611;p133"/>
            <p:cNvCxnSpPr/>
            <p:nvPr/>
          </p:nvCxnSpPr>
          <p:spPr>
            <a:xfrm>
              <a:off x="2367604" y="3964781"/>
              <a:ext cx="343052" cy="1"/>
            </a:xfrm>
            <a:prstGeom prst="straightConnector1">
              <a:avLst/>
            </a:prstGeom>
            <a:noFill/>
            <a:ln cap="flat" cmpd="sng" w="12700">
              <a:solidFill>
                <a:srgbClr val="CC0000"/>
              </a:solidFill>
              <a:prstDash val="solid"/>
              <a:round/>
              <a:headEnd len="med" w="med" type="none"/>
              <a:tailEnd len="med" w="med" type="triangle"/>
            </a:ln>
          </p:spPr>
        </p:cxnSp>
      </p:grpSp>
      <p:grpSp>
        <p:nvGrpSpPr>
          <p:cNvPr id="9612" name="Google Shape;9612;p133"/>
          <p:cNvGrpSpPr/>
          <p:nvPr/>
        </p:nvGrpSpPr>
        <p:grpSpPr>
          <a:xfrm>
            <a:off x="1304089" y="4147117"/>
            <a:ext cx="4068011" cy="502702"/>
            <a:chOff x="-1394433" y="3835897"/>
            <a:chExt cx="4067973" cy="502591"/>
          </a:xfrm>
        </p:grpSpPr>
        <p:sp>
          <p:nvSpPr>
            <p:cNvPr id="9613" name="Google Shape;9613;p133"/>
            <p:cNvSpPr txBox="1"/>
            <p:nvPr/>
          </p:nvSpPr>
          <p:spPr>
            <a:xfrm>
              <a:off x="-1394433" y="3835897"/>
              <a:ext cx="3841634" cy="502591"/>
            </a:xfrm>
            <a:prstGeom prst="rect">
              <a:avLst/>
            </a:prstGeom>
            <a:noFill/>
            <a:ln>
              <a:noFill/>
            </a:ln>
          </p:spPr>
          <p:txBody>
            <a:bodyPr anchorCtr="0" anchor="t" bIns="45700" lIns="91425" spcFirstLastPara="1" rIns="91425" wrap="square" tIns="45700">
              <a:spAutoFit/>
            </a:bodyPr>
            <a:lstStyle/>
            <a:p>
              <a:pPr indent="0" lvl="0" marL="0" marR="0" rtl="0" algn="l">
                <a:lnSpc>
                  <a:spcPct val="114285"/>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Read from UDP socket into message, getting client’s address (client IP and port)</a:t>
              </a:r>
              <a:endParaRPr/>
            </a:p>
          </p:txBody>
        </p:sp>
        <p:cxnSp>
          <p:nvCxnSpPr>
            <p:cNvPr id="9614" name="Google Shape;9614;p133"/>
            <p:cNvCxnSpPr/>
            <p:nvPr/>
          </p:nvCxnSpPr>
          <p:spPr>
            <a:xfrm>
              <a:off x="2330643" y="3987004"/>
              <a:ext cx="342897" cy="1"/>
            </a:xfrm>
            <a:prstGeom prst="straightConnector1">
              <a:avLst/>
            </a:prstGeom>
            <a:noFill/>
            <a:ln cap="flat" cmpd="sng" w="12700">
              <a:solidFill>
                <a:srgbClr val="CC0000"/>
              </a:solidFill>
              <a:prstDash val="solid"/>
              <a:round/>
              <a:headEnd len="med" w="med" type="none"/>
              <a:tailEnd len="med" w="med" type="triangle"/>
            </a:ln>
          </p:spPr>
        </p:cxnSp>
      </p:grpSp>
      <p:grpSp>
        <p:nvGrpSpPr>
          <p:cNvPr id="9615" name="Google Shape;9615;p133"/>
          <p:cNvGrpSpPr/>
          <p:nvPr/>
        </p:nvGrpSpPr>
        <p:grpSpPr>
          <a:xfrm>
            <a:off x="1619318" y="4783930"/>
            <a:ext cx="3841670" cy="307777"/>
            <a:chOff x="-1179917" y="4521468"/>
            <a:chExt cx="3842964" cy="307392"/>
          </a:xfrm>
        </p:grpSpPr>
        <p:sp>
          <p:nvSpPr>
            <p:cNvPr id="9616" name="Google Shape;9616;p133"/>
            <p:cNvSpPr txBox="1"/>
            <p:nvPr/>
          </p:nvSpPr>
          <p:spPr>
            <a:xfrm>
              <a:off x="-1179917" y="4521468"/>
              <a:ext cx="3842964" cy="3073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400"/>
                <a:buFont typeface="Arial"/>
                <a:buNone/>
              </a:pPr>
              <a:r>
                <a:rPr b="0" i="0" lang="en-US" sz="1400" u="none" cap="none" strike="noStrike">
                  <a:solidFill>
                    <a:srgbClr val="000099"/>
                  </a:solidFill>
                  <a:latin typeface="Arial"/>
                  <a:ea typeface="Arial"/>
                  <a:cs typeface="Arial"/>
                  <a:sym typeface="Arial"/>
                </a:rPr>
                <a:t>send upper case string back to this client</a:t>
              </a:r>
              <a:endParaRPr/>
            </a:p>
          </p:txBody>
        </p:sp>
        <p:cxnSp>
          <p:nvCxnSpPr>
            <p:cNvPr id="9617" name="Google Shape;9617;p133"/>
            <p:cNvCxnSpPr/>
            <p:nvPr/>
          </p:nvCxnSpPr>
          <p:spPr>
            <a:xfrm>
              <a:off x="2217617" y="4675165"/>
              <a:ext cx="356512" cy="0"/>
            </a:xfrm>
            <a:prstGeom prst="straightConnector1">
              <a:avLst/>
            </a:prstGeom>
            <a:noFill/>
            <a:ln cap="flat" cmpd="sng" w="12700">
              <a:solidFill>
                <a:srgbClr val="CC0000"/>
              </a:solidFill>
              <a:prstDash val="solid"/>
              <a:round/>
              <a:headEnd len="med" w="med" type="none"/>
              <a:tailEnd len="med" w="med" type="triangle"/>
            </a:ln>
          </p:spPr>
        </p:cxnSp>
      </p:grpSp>
      <p:sp>
        <p:nvSpPr>
          <p:cNvPr id="9618" name="Google Shape;9618;p13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
        <p:nvSpPr>
          <p:cNvPr id="9619" name="Google Shape;9619;p133"/>
          <p:cNvSpPr txBox="1"/>
          <p:nvPr/>
        </p:nvSpPr>
        <p:spPr>
          <a:xfrm>
            <a:off x="589926" y="6443089"/>
            <a:ext cx="32508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Note: this code update (2023) to Python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3"/>
                                        </p:tgtEl>
                                        <p:attrNameLst>
                                          <p:attrName>style.visibility</p:attrName>
                                        </p:attrNameLst>
                                      </p:cBhvr>
                                      <p:to>
                                        <p:strVal val="visible"/>
                                      </p:to>
                                    </p:set>
                                    <p:animEffect filter="fade" transition="in">
                                      <p:cBhvr>
                                        <p:cTn dur="500"/>
                                        <p:tgtEl>
                                          <p:spTgt spid="9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603"/>
                                        </p:tgtEl>
                                      </p:cBhvr>
                                    </p:animEffect>
                                    <p:set>
                                      <p:cBhvr>
                                        <p:cTn dur="1" fill="hold">
                                          <p:stCondLst>
                                            <p:cond delay="500"/>
                                          </p:stCondLst>
                                        </p:cTn>
                                        <p:tgtEl>
                                          <p:spTgt spid="96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06"/>
                                        </p:tgtEl>
                                        <p:attrNameLst>
                                          <p:attrName>style.visibility</p:attrName>
                                        </p:attrNameLst>
                                      </p:cBhvr>
                                      <p:to>
                                        <p:strVal val="visible"/>
                                      </p:to>
                                    </p:set>
                                    <p:animEffect filter="fade" transition="in">
                                      <p:cBhvr>
                                        <p:cTn dur="500"/>
                                        <p:tgtEl>
                                          <p:spTgt spid="9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606"/>
                                        </p:tgtEl>
                                      </p:cBhvr>
                                    </p:animEffect>
                                    <p:set>
                                      <p:cBhvr>
                                        <p:cTn dur="1" fill="hold">
                                          <p:stCondLst>
                                            <p:cond delay="500"/>
                                          </p:stCondLst>
                                        </p:cTn>
                                        <p:tgtEl>
                                          <p:spTgt spid="96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09"/>
                                        </p:tgtEl>
                                        <p:attrNameLst>
                                          <p:attrName>style.visibility</p:attrName>
                                        </p:attrNameLst>
                                      </p:cBhvr>
                                      <p:to>
                                        <p:strVal val="visible"/>
                                      </p:to>
                                    </p:set>
                                    <p:animEffect filter="fade" transition="in">
                                      <p:cBhvr>
                                        <p:cTn dur="500"/>
                                        <p:tgtEl>
                                          <p:spTgt spid="9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609"/>
                                        </p:tgtEl>
                                      </p:cBhvr>
                                    </p:animEffect>
                                    <p:set>
                                      <p:cBhvr>
                                        <p:cTn dur="1" fill="hold">
                                          <p:stCondLst>
                                            <p:cond delay="500"/>
                                          </p:stCondLst>
                                        </p:cTn>
                                        <p:tgtEl>
                                          <p:spTgt spid="96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12"/>
                                        </p:tgtEl>
                                        <p:attrNameLst>
                                          <p:attrName>style.visibility</p:attrName>
                                        </p:attrNameLst>
                                      </p:cBhvr>
                                      <p:to>
                                        <p:strVal val="visible"/>
                                      </p:to>
                                    </p:set>
                                    <p:animEffect filter="fade" transition="in">
                                      <p:cBhvr>
                                        <p:cTn dur="500"/>
                                        <p:tgtEl>
                                          <p:spTgt spid="9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612"/>
                                        </p:tgtEl>
                                      </p:cBhvr>
                                    </p:animEffect>
                                    <p:set>
                                      <p:cBhvr>
                                        <p:cTn dur="1" fill="hold">
                                          <p:stCondLst>
                                            <p:cond delay="500"/>
                                          </p:stCondLst>
                                        </p:cTn>
                                        <p:tgtEl>
                                          <p:spTgt spid="96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15"/>
                                        </p:tgtEl>
                                        <p:attrNameLst>
                                          <p:attrName>style.visibility</p:attrName>
                                        </p:attrNameLst>
                                      </p:cBhvr>
                                      <p:to>
                                        <p:strVal val="visible"/>
                                      </p:to>
                                    </p:set>
                                    <p:animEffect filter="fade" transition="in">
                                      <p:cBhvr>
                                        <p:cTn dur="500"/>
                                        <p:tgtEl>
                                          <p:spTgt spid="9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4" name="Shape 9624"/>
        <p:cNvGrpSpPr/>
        <p:nvPr/>
      </p:nvGrpSpPr>
      <p:grpSpPr>
        <a:xfrm>
          <a:off x="0" y="0"/>
          <a:ext cx="0" cy="0"/>
          <a:chOff x="0" y="0"/>
          <a:chExt cx="0" cy="0"/>
        </a:xfrm>
      </p:grpSpPr>
      <p:sp>
        <p:nvSpPr>
          <p:cNvPr id="9625" name="Google Shape;9625;p134"/>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99"/>
              </a:buClr>
              <a:buSzPts val="4400"/>
              <a:buFont typeface="Calibri"/>
              <a:buNone/>
            </a:pPr>
            <a:r>
              <a:rPr lang="en-US" sz="4400">
                <a:solidFill>
                  <a:srgbClr val="000099"/>
                </a:solidFill>
              </a:rPr>
              <a:t>Socket programming </a:t>
            </a:r>
            <a:r>
              <a:rPr lang="en-US" sz="4400">
                <a:solidFill>
                  <a:srgbClr val="C00000"/>
                </a:solidFill>
              </a:rPr>
              <a:t>with TCP</a:t>
            </a:r>
            <a:endParaRPr sz="5400">
              <a:solidFill>
                <a:srgbClr val="C00000"/>
              </a:solidFill>
            </a:endParaRPr>
          </a:p>
        </p:txBody>
      </p:sp>
      <p:sp>
        <p:nvSpPr>
          <p:cNvPr id="9626" name="Google Shape;9626;p134"/>
          <p:cNvSpPr txBox="1"/>
          <p:nvPr>
            <p:ph idx="1" type="body"/>
          </p:nvPr>
        </p:nvSpPr>
        <p:spPr>
          <a:xfrm>
            <a:off x="661829" y="1455785"/>
            <a:ext cx="5074444" cy="5090539"/>
          </a:xfrm>
          <a:prstGeom prst="rect">
            <a:avLst/>
          </a:prstGeom>
          <a:noFill/>
          <a:ln>
            <a:noFill/>
          </a:ln>
        </p:spPr>
        <p:txBody>
          <a:bodyPr anchorCtr="0" anchor="t" bIns="45700" lIns="91425" spcFirstLastPara="1" rIns="91425" wrap="square" tIns="45700">
            <a:normAutofit lnSpcReduction="10000"/>
          </a:bodyPr>
          <a:lstStyle/>
          <a:p>
            <a:pPr indent="-222250" lvl="0" marL="352425" rtl="0" algn="l">
              <a:lnSpc>
                <a:spcPct val="90000"/>
              </a:lnSpc>
              <a:spcBef>
                <a:spcPts val="0"/>
              </a:spcBef>
              <a:spcAft>
                <a:spcPts val="0"/>
              </a:spcAft>
              <a:buSzPts val="2800"/>
              <a:buFont typeface="Noto Sans Symbols"/>
              <a:buNone/>
            </a:pPr>
            <a:r>
              <a:rPr lang="en-US">
                <a:solidFill>
                  <a:srgbClr val="CC0000"/>
                </a:solidFill>
              </a:rPr>
              <a:t>Client must contact server</a:t>
            </a:r>
            <a:endParaRPr/>
          </a:p>
          <a:p>
            <a:pPr indent="-233363" lvl="0" marL="466725" rtl="0" algn="l">
              <a:lnSpc>
                <a:spcPct val="90000"/>
              </a:lnSpc>
              <a:spcBef>
                <a:spcPts val="1000"/>
              </a:spcBef>
              <a:spcAft>
                <a:spcPts val="0"/>
              </a:spcAft>
              <a:buSzPts val="2400"/>
              <a:buChar char="▪"/>
            </a:pPr>
            <a:r>
              <a:rPr lang="en-US" sz="2400"/>
              <a:t>server process must first be running</a:t>
            </a:r>
            <a:endParaRPr/>
          </a:p>
          <a:p>
            <a:pPr indent="-233363" lvl="0" marL="466725" rtl="0" algn="l">
              <a:lnSpc>
                <a:spcPct val="90000"/>
              </a:lnSpc>
              <a:spcBef>
                <a:spcPts val="1000"/>
              </a:spcBef>
              <a:spcAft>
                <a:spcPts val="0"/>
              </a:spcAft>
              <a:buSzPts val="2400"/>
              <a:buChar char="▪"/>
            </a:pPr>
            <a:r>
              <a:rPr lang="en-US" sz="2400"/>
              <a:t>server must have created socket (door) that welcomes client’s contact</a:t>
            </a:r>
            <a:endParaRPr/>
          </a:p>
          <a:p>
            <a:pPr indent="-222250" lvl="0" marL="352425" rtl="0" algn="l">
              <a:lnSpc>
                <a:spcPct val="90000"/>
              </a:lnSpc>
              <a:spcBef>
                <a:spcPts val="1400"/>
              </a:spcBef>
              <a:spcAft>
                <a:spcPts val="0"/>
              </a:spcAft>
              <a:buSzPts val="2800"/>
              <a:buFont typeface="Noto Sans Symbols"/>
              <a:buNone/>
            </a:pPr>
            <a:r>
              <a:rPr lang="en-US">
                <a:solidFill>
                  <a:srgbClr val="CC0000"/>
                </a:solidFill>
              </a:rPr>
              <a:t>Client contacts server by:</a:t>
            </a:r>
            <a:endParaRPr/>
          </a:p>
          <a:p>
            <a:pPr indent="-292100" lvl="0" marL="466725" rtl="0" algn="l">
              <a:lnSpc>
                <a:spcPct val="90000"/>
              </a:lnSpc>
              <a:spcBef>
                <a:spcPts val="1000"/>
              </a:spcBef>
              <a:spcAft>
                <a:spcPts val="0"/>
              </a:spcAft>
              <a:buSzPts val="2400"/>
              <a:buChar char="▪"/>
            </a:pPr>
            <a:r>
              <a:rPr lang="en-US" sz="2400"/>
              <a:t>Creating TCP socket, specifying IP address, port number of server process</a:t>
            </a:r>
            <a:endParaRPr/>
          </a:p>
          <a:p>
            <a:pPr indent="-233363" lvl="0" marL="466725" rtl="0" algn="l">
              <a:lnSpc>
                <a:spcPct val="90000"/>
              </a:lnSpc>
              <a:spcBef>
                <a:spcPts val="1000"/>
              </a:spcBef>
              <a:spcAft>
                <a:spcPts val="0"/>
              </a:spcAft>
              <a:buSzPts val="2400"/>
              <a:buChar char="▪"/>
            </a:pPr>
            <a:r>
              <a:rPr i="1" lang="en-US" sz="2400">
                <a:solidFill>
                  <a:srgbClr val="CC0000"/>
                </a:solidFill>
              </a:rPr>
              <a:t>when client creates socket:</a:t>
            </a:r>
            <a:r>
              <a:rPr lang="en-US" sz="2400"/>
              <a:t> client TCP establishes connection to server TCP</a:t>
            </a:r>
            <a:endParaRPr sz="2200"/>
          </a:p>
          <a:p>
            <a:pPr indent="-95250" lvl="0" marL="352425" rtl="0" algn="l">
              <a:lnSpc>
                <a:spcPct val="90000"/>
              </a:lnSpc>
              <a:spcBef>
                <a:spcPts val="1000"/>
              </a:spcBef>
              <a:spcAft>
                <a:spcPts val="0"/>
              </a:spcAft>
              <a:buSzPts val="2000"/>
              <a:buNone/>
            </a:pPr>
            <a:r>
              <a:t/>
            </a:r>
            <a:endParaRPr sz="2000">
              <a:latin typeface="Gill Sans"/>
              <a:ea typeface="Gill Sans"/>
              <a:cs typeface="Gill Sans"/>
              <a:sym typeface="Gill Sans"/>
            </a:endParaRPr>
          </a:p>
        </p:txBody>
      </p:sp>
      <p:sp>
        <p:nvSpPr>
          <p:cNvPr id="9627" name="Google Shape;9627;p134"/>
          <p:cNvSpPr txBox="1"/>
          <p:nvPr/>
        </p:nvSpPr>
        <p:spPr>
          <a:xfrm>
            <a:off x="5735469" y="1426964"/>
            <a:ext cx="5794702" cy="300037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when contacted by client, </a:t>
            </a:r>
            <a:r>
              <a:rPr b="0" i="1" lang="en-US" sz="2800" u="none" cap="none" strike="noStrike">
                <a:solidFill>
                  <a:srgbClr val="CC0000"/>
                </a:solidFill>
                <a:latin typeface="Calibri"/>
                <a:ea typeface="Calibri"/>
                <a:cs typeface="Calibri"/>
                <a:sym typeface="Calibri"/>
              </a:rPr>
              <a:t>server TCP creates new socket</a:t>
            </a:r>
            <a:r>
              <a:rPr b="0" i="0" lang="en-US" sz="2800" u="none" cap="none" strike="noStrike">
                <a:solidFill>
                  <a:srgbClr val="000000"/>
                </a:solidFill>
                <a:latin typeface="Calibri"/>
                <a:ea typeface="Calibri"/>
                <a:cs typeface="Calibri"/>
                <a:sym typeface="Calibri"/>
              </a:rPr>
              <a:t> for server process to communicate with that particular client</a:t>
            </a:r>
            <a:endParaRPr/>
          </a:p>
          <a:p>
            <a:pPr indent="-231775" lvl="1" marL="695325" marR="0" rtl="0" algn="l">
              <a:lnSpc>
                <a:spcPct val="90000"/>
              </a:lnSpc>
              <a:spcBef>
                <a:spcPts val="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allows server to talk with multiple clients</a:t>
            </a:r>
            <a:endParaRPr/>
          </a:p>
          <a:p>
            <a:pPr indent="-231775" lvl="1" marL="695325" marR="0" rtl="0" algn="l">
              <a:lnSpc>
                <a:spcPct val="90000"/>
              </a:lnSpc>
              <a:spcBef>
                <a:spcPts val="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client source port # and IP address used to distinguish clients (more in Chap 3)</a:t>
            </a:r>
            <a:endParaRPr b="0" i="1" sz="2400" u="none" cap="none" strike="noStrike">
              <a:solidFill>
                <a:srgbClr val="000000"/>
              </a:solidFill>
              <a:latin typeface="Calibri"/>
              <a:ea typeface="Calibri"/>
              <a:cs typeface="Calibri"/>
              <a:sym typeface="Calibri"/>
            </a:endParaRPr>
          </a:p>
        </p:txBody>
      </p:sp>
      <p:grpSp>
        <p:nvGrpSpPr>
          <p:cNvPr id="9628" name="Google Shape;9628;p134"/>
          <p:cNvGrpSpPr/>
          <p:nvPr/>
        </p:nvGrpSpPr>
        <p:grpSpPr>
          <a:xfrm>
            <a:off x="6267640" y="4602113"/>
            <a:ext cx="4660490" cy="1933598"/>
            <a:chOff x="5928853" y="4608645"/>
            <a:chExt cx="4660490" cy="1933598"/>
          </a:xfrm>
        </p:grpSpPr>
        <p:sp>
          <p:nvSpPr>
            <p:cNvPr id="9629" name="Google Shape;9629;p134"/>
            <p:cNvSpPr/>
            <p:nvPr/>
          </p:nvSpPr>
          <p:spPr>
            <a:xfrm>
              <a:off x="5928853" y="4896465"/>
              <a:ext cx="4660490" cy="1645778"/>
            </a:xfrm>
            <a:prstGeom prst="rect">
              <a:avLst/>
            </a:prstGeom>
            <a:solidFill>
              <a:schemeClr val="lt1"/>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30" name="Google Shape;9630;p134"/>
            <p:cNvSpPr txBox="1"/>
            <p:nvPr/>
          </p:nvSpPr>
          <p:spPr>
            <a:xfrm>
              <a:off x="6273124" y="5097182"/>
              <a:ext cx="4091065" cy="1350819"/>
            </a:xfrm>
            <a:prstGeom prst="rect">
              <a:avLst/>
            </a:prstGeom>
            <a:noFill/>
            <a:ln>
              <a:noFill/>
            </a:ln>
          </p:spPr>
          <p:txBody>
            <a:bodyPr anchorCtr="0" anchor="ctr" bIns="45700" lIns="91425" spcFirstLastPara="1" rIns="91425" wrap="square" tIns="45700">
              <a:spAutoFit/>
            </a:bodyPr>
            <a:lstStyle/>
            <a:p>
              <a:pPr indent="0" lvl="0" marL="0" marR="0" rtl="0" algn="l">
                <a:lnSpc>
                  <a:spcPct val="85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TCP provides reliable, in-order</a:t>
              </a:r>
              <a:endParaRPr/>
            </a:p>
            <a:p>
              <a:pPr indent="0" lvl="0" marL="0" marR="0" rtl="0" algn="l">
                <a:lnSpc>
                  <a:spcPct val="85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byte-stream transfer (“pipe”) </a:t>
              </a:r>
              <a:endParaRPr/>
            </a:p>
            <a:p>
              <a:pPr indent="0" lvl="0" marL="0" marR="0" rtl="0" algn="l">
                <a:lnSpc>
                  <a:spcPct val="85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between client and server processes</a:t>
              </a:r>
              <a:endParaRPr/>
            </a:p>
          </p:txBody>
        </p:sp>
        <p:grpSp>
          <p:nvGrpSpPr>
            <p:cNvPr id="9631" name="Google Shape;9631;p134"/>
            <p:cNvGrpSpPr/>
            <p:nvPr/>
          </p:nvGrpSpPr>
          <p:grpSpPr>
            <a:xfrm>
              <a:off x="6141246" y="4608645"/>
              <a:ext cx="3452811" cy="550863"/>
              <a:chOff x="-195" y="3766"/>
              <a:chExt cx="2175" cy="347"/>
            </a:xfrm>
          </p:grpSpPr>
          <p:sp>
            <p:nvSpPr>
              <p:cNvPr id="9632" name="Google Shape;9632;p134"/>
              <p:cNvSpPr/>
              <p:nvPr/>
            </p:nvSpPr>
            <p:spPr>
              <a:xfrm>
                <a:off x="96" y="3825"/>
                <a:ext cx="116" cy="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9633" name="Google Shape;9633;p134"/>
              <p:cNvSpPr txBox="1"/>
              <p:nvPr/>
            </p:nvSpPr>
            <p:spPr>
              <a:xfrm>
                <a:off x="-195" y="3766"/>
                <a:ext cx="2175" cy="33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Calibri"/>
                  <a:buNone/>
                </a:pPr>
                <a:r>
                  <a:rPr b="0" i="0" lang="en-US" sz="2800" u="none" cap="none" strike="noStrike">
                    <a:solidFill>
                      <a:srgbClr val="CC0000"/>
                    </a:solidFill>
                    <a:latin typeface="Calibri"/>
                    <a:ea typeface="Calibri"/>
                    <a:cs typeface="Calibri"/>
                    <a:sym typeface="Calibri"/>
                  </a:rPr>
                  <a:t>Application viewpoint</a:t>
                </a:r>
                <a:endParaRPr/>
              </a:p>
            </p:txBody>
          </p:sp>
        </p:grpSp>
      </p:grpSp>
      <p:sp>
        <p:nvSpPr>
          <p:cNvPr id="9634" name="Google Shape;9634;p13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7"/>
                                        </p:tgtEl>
                                        <p:attrNameLst>
                                          <p:attrName>style.visibility</p:attrName>
                                        </p:attrNameLst>
                                      </p:cBhvr>
                                      <p:to>
                                        <p:strVal val="visible"/>
                                      </p:to>
                                    </p:set>
                                    <p:animEffect filter="fade" transition="in">
                                      <p:cBhvr>
                                        <p:cTn dur="500"/>
                                        <p:tgtEl>
                                          <p:spTgt spid="9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8"/>
                                        </p:tgtEl>
                                        <p:attrNameLst>
                                          <p:attrName>style.visibility</p:attrName>
                                        </p:attrNameLst>
                                      </p:cBhvr>
                                      <p:to>
                                        <p:strVal val="visible"/>
                                      </p:to>
                                    </p:set>
                                    <p:animEffect filter="fade" transition="in">
                                      <p:cBhvr>
                                        <p:cTn dur="500"/>
                                        <p:tgtEl>
                                          <p:spTgt spid="9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9" name="Shape 9639"/>
        <p:cNvGrpSpPr/>
        <p:nvPr/>
      </p:nvGrpSpPr>
      <p:grpSpPr>
        <a:xfrm>
          <a:off x="0" y="0"/>
          <a:ext cx="0" cy="0"/>
          <a:chOff x="0" y="0"/>
          <a:chExt cx="0" cy="0"/>
        </a:xfrm>
      </p:grpSpPr>
      <p:sp>
        <p:nvSpPr>
          <p:cNvPr id="9640" name="Google Shape;9640;p135"/>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Client/server socket interaction: TCP</a:t>
            </a:r>
            <a:endParaRPr/>
          </a:p>
        </p:txBody>
      </p:sp>
      <p:sp>
        <p:nvSpPr>
          <p:cNvPr id="9641" name="Google Shape;9641;p135"/>
          <p:cNvSpPr txBox="1"/>
          <p:nvPr/>
        </p:nvSpPr>
        <p:spPr>
          <a:xfrm>
            <a:off x="2435141" y="1421154"/>
            <a:ext cx="3107324" cy="5847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server</a:t>
            </a:r>
            <a:r>
              <a:rPr b="0" i="0" lang="en-US" sz="2800" u="none" cap="none" strike="noStrike">
                <a:solidFill>
                  <a:srgbClr val="000000"/>
                </a:solidFill>
                <a:latin typeface="Calibri"/>
                <a:ea typeface="Calibri"/>
                <a:cs typeface="Calibri"/>
                <a:sym typeface="Calibri"/>
              </a:rPr>
              <a:t> </a:t>
            </a:r>
            <a:r>
              <a:rPr b="0" i="0" lang="en-US" sz="1800" u="none" cap="none" strike="noStrike">
                <a:solidFill>
                  <a:srgbClr val="000000"/>
                </a:solidFill>
                <a:latin typeface="Calibri"/>
                <a:ea typeface="Calibri"/>
                <a:cs typeface="Calibri"/>
                <a:sym typeface="Calibri"/>
              </a:rPr>
              <a:t>(running on hostid)</a:t>
            </a:r>
            <a:endParaRPr/>
          </a:p>
        </p:txBody>
      </p:sp>
      <p:sp>
        <p:nvSpPr>
          <p:cNvPr id="9642" name="Google Shape;9642;p135"/>
          <p:cNvSpPr txBox="1"/>
          <p:nvPr/>
        </p:nvSpPr>
        <p:spPr>
          <a:xfrm>
            <a:off x="6840313" y="1416392"/>
            <a:ext cx="1101007" cy="5847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client</a:t>
            </a:r>
            <a:endParaRPr/>
          </a:p>
        </p:txBody>
      </p:sp>
      <p:grpSp>
        <p:nvGrpSpPr>
          <p:cNvPr id="9643" name="Google Shape;9643;p135"/>
          <p:cNvGrpSpPr/>
          <p:nvPr/>
        </p:nvGrpSpPr>
        <p:grpSpPr>
          <a:xfrm>
            <a:off x="1947735" y="1365879"/>
            <a:ext cx="422275" cy="685800"/>
            <a:chOff x="4140" y="429"/>
            <a:chExt cx="1425" cy="2396"/>
          </a:xfrm>
        </p:grpSpPr>
        <p:sp>
          <p:nvSpPr>
            <p:cNvPr id="9644" name="Google Shape;9644;p13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45" name="Google Shape;9645;p135"/>
            <p:cNvSpPr/>
            <p:nvPr/>
          </p:nvSpPr>
          <p:spPr>
            <a:xfrm>
              <a:off x="4204" y="429"/>
              <a:ext cx="1050"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46" name="Google Shape;9646;p13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47" name="Google Shape;9647;p13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48" name="Google Shape;9648;p135"/>
            <p:cNvSpPr/>
            <p:nvPr/>
          </p:nvSpPr>
          <p:spPr>
            <a:xfrm>
              <a:off x="4210" y="695"/>
              <a:ext cx="600"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9649" name="Google Shape;9649;p135"/>
            <p:cNvGrpSpPr/>
            <p:nvPr/>
          </p:nvGrpSpPr>
          <p:grpSpPr>
            <a:xfrm>
              <a:off x="4751" y="668"/>
              <a:ext cx="579" cy="144"/>
              <a:chOff x="616" y="2568"/>
              <a:chExt cx="722" cy="138"/>
            </a:xfrm>
          </p:grpSpPr>
          <p:sp>
            <p:nvSpPr>
              <p:cNvPr id="9650" name="Google Shape;9650;p135"/>
              <p:cNvSpPr/>
              <p:nvPr/>
            </p:nvSpPr>
            <p:spPr>
              <a:xfrm>
                <a:off x="616" y="2568"/>
                <a:ext cx="722"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51" name="Google Shape;9651;p135"/>
              <p:cNvSpPr/>
              <p:nvPr/>
            </p:nvSpPr>
            <p:spPr>
              <a:xfrm>
                <a:off x="630" y="2583"/>
                <a:ext cx="689"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9652" name="Google Shape;9652;p135"/>
            <p:cNvSpPr/>
            <p:nvPr/>
          </p:nvSpPr>
          <p:spPr>
            <a:xfrm>
              <a:off x="4226" y="1017"/>
              <a:ext cx="595"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9653" name="Google Shape;9653;p135"/>
            <p:cNvGrpSpPr/>
            <p:nvPr/>
          </p:nvGrpSpPr>
          <p:grpSpPr>
            <a:xfrm>
              <a:off x="4745" y="995"/>
              <a:ext cx="584" cy="133"/>
              <a:chOff x="612" y="2569"/>
              <a:chExt cx="729" cy="138"/>
            </a:xfrm>
          </p:grpSpPr>
          <p:sp>
            <p:nvSpPr>
              <p:cNvPr id="9654" name="Google Shape;9654;p135"/>
              <p:cNvSpPr/>
              <p:nvPr/>
            </p:nvSpPr>
            <p:spPr>
              <a:xfrm>
                <a:off x="612" y="2569"/>
                <a:ext cx="72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55" name="Google Shape;9655;p135"/>
              <p:cNvSpPr/>
              <p:nvPr/>
            </p:nvSpPr>
            <p:spPr>
              <a:xfrm>
                <a:off x="625" y="2586"/>
                <a:ext cx="695"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9656" name="Google Shape;9656;p135"/>
            <p:cNvSpPr/>
            <p:nvPr/>
          </p:nvSpPr>
          <p:spPr>
            <a:xfrm>
              <a:off x="4215" y="13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57" name="Google Shape;9657;p135"/>
            <p:cNvSpPr/>
            <p:nvPr/>
          </p:nvSpPr>
          <p:spPr>
            <a:xfrm>
              <a:off x="4226" y="16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9658" name="Google Shape;9658;p135"/>
            <p:cNvGrpSpPr/>
            <p:nvPr/>
          </p:nvGrpSpPr>
          <p:grpSpPr>
            <a:xfrm>
              <a:off x="4735" y="1627"/>
              <a:ext cx="584" cy="150"/>
              <a:chOff x="614" y="2568"/>
              <a:chExt cx="727" cy="138"/>
            </a:xfrm>
          </p:grpSpPr>
          <p:sp>
            <p:nvSpPr>
              <p:cNvPr id="9659" name="Google Shape;9659;p135"/>
              <p:cNvSpPr/>
              <p:nvPr/>
            </p:nvSpPr>
            <p:spPr>
              <a:xfrm>
                <a:off x="614" y="2568"/>
                <a:ext cx="727"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60" name="Google Shape;9660;p135"/>
              <p:cNvSpPr/>
              <p:nvPr/>
            </p:nvSpPr>
            <p:spPr>
              <a:xfrm>
                <a:off x="627" y="2583"/>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9661" name="Google Shape;9661;p13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662" name="Google Shape;9662;p135"/>
            <p:cNvGrpSpPr/>
            <p:nvPr/>
          </p:nvGrpSpPr>
          <p:grpSpPr>
            <a:xfrm>
              <a:off x="4740" y="1327"/>
              <a:ext cx="579" cy="139"/>
              <a:chOff x="615" y="2568"/>
              <a:chExt cx="721" cy="139"/>
            </a:xfrm>
          </p:grpSpPr>
          <p:sp>
            <p:nvSpPr>
              <p:cNvPr id="9663" name="Google Shape;9663;p135"/>
              <p:cNvSpPr/>
              <p:nvPr/>
            </p:nvSpPr>
            <p:spPr>
              <a:xfrm>
                <a:off x="615" y="2568"/>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64" name="Google Shape;9664;p135"/>
              <p:cNvSpPr/>
              <p:nvPr/>
            </p:nvSpPr>
            <p:spPr>
              <a:xfrm>
                <a:off x="629" y="2585"/>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9665" name="Google Shape;9665;p135"/>
            <p:cNvSpPr/>
            <p:nvPr/>
          </p:nvSpPr>
          <p:spPr>
            <a:xfrm>
              <a:off x="5249" y="429"/>
              <a:ext cx="70" cy="2291"/>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66" name="Google Shape;9666;p13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67" name="Google Shape;9667;p13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68" name="Google Shape;9668;p135"/>
            <p:cNvSpPr/>
            <p:nvPr/>
          </p:nvSpPr>
          <p:spPr>
            <a:xfrm>
              <a:off x="5517" y="2609"/>
              <a:ext cx="48" cy="100"/>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69" name="Google Shape;9669;p13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70" name="Google Shape;9670;p135"/>
            <p:cNvSpPr/>
            <p:nvPr/>
          </p:nvSpPr>
          <p:spPr>
            <a:xfrm>
              <a:off x="4140" y="2675"/>
              <a:ext cx="1200"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71" name="Google Shape;9671;p135"/>
            <p:cNvSpPr/>
            <p:nvPr/>
          </p:nvSpPr>
          <p:spPr>
            <a:xfrm>
              <a:off x="4204" y="2709"/>
              <a:ext cx="1071"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72" name="Google Shape;9672;p135"/>
            <p:cNvSpPr/>
            <p:nvPr/>
          </p:nvSpPr>
          <p:spPr>
            <a:xfrm>
              <a:off x="4306" y="2381"/>
              <a:ext cx="161"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73" name="Google Shape;9673;p135"/>
            <p:cNvSpPr/>
            <p:nvPr/>
          </p:nvSpPr>
          <p:spPr>
            <a:xfrm>
              <a:off x="4488" y="2381"/>
              <a:ext cx="155"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9674" name="Google Shape;9674;p135"/>
            <p:cNvSpPr/>
            <p:nvPr/>
          </p:nvSpPr>
          <p:spPr>
            <a:xfrm>
              <a:off x="4660" y="2381"/>
              <a:ext cx="161"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75" name="Google Shape;9675;p135"/>
            <p:cNvSpPr/>
            <p:nvPr/>
          </p:nvSpPr>
          <p:spPr>
            <a:xfrm>
              <a:off x="5061" y="1838"/>
              <a:ext cx="86"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grpSp>
        <p:nvGrpSpPr>
          <p:cNvPr id="9676" name="Google Shape;9676;p135"/>
          <p:cNvGrpSpPr/>
          <p:nvPr/>
        </p:nvGrpSpPr>
        <p:grpSpPr>
          <a:xfrm>
            <a:off x="7841666" y="1346443"/>
            <a:ext cx="742950" cy="742950"/>
            <a:chOff x="-44" y="1473"/>
            <a:chExt cx="981" cy="1105"/>
          </a:xfrm>
        </p:grpSpPr>
        <p:pic>
          <p:nvPicPr>
            <p:cNvPr descr="desktop_computer_stylized_medium" id="9677" name="Google Shape;9677;p13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9678" name="Google Shape;9678;p13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9679" name="Google Shape;9679;p135"/>
          <p:cNvGrpSpPr/>
          <p:nvPr/>
        </p:nvGrpSpPr>
        <p:grpSpPr>
          <a:xfrm>
            <a:off x="3761300" y="3384960"/>
            <a:ext cx="1931987" cy="930275"/>
            <a:chOff x="827" y="2027"/>
            <a:chExt cx="1217" cy="586"/>
          </a:xfrm>
        </p:grpSpPr>
        <p:sp>
          <p:nvSpPr>
            <p:cNvPr id="9680" name="Google Shape;9680;p135"/>
            <p:cNvSpPr txBox="1"/>
            <p:nvPr/>
          </p:nvSpPr>
          <p:spPr>
            <a:xfrm>
              <a:off x="827" y="2027"/>
              <a:ext cx="1059" cy="32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incoming</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connection request</a:t>
              </a:r>
              <a:endParaRPr b="0" i="0" sz="2400" u="none" cap="none" strike="noStrike">
                <a:solidFill>
                  <a:srgbClr val="000000"/>
                </a:solidFill>
                <a:latin typeface="Times New Roman"/>
                <a:ea typeface="Times New Roman"/>
                <a:cs typeface="Times New Roman"/>
                <a:sym typeface="Times New Roman"/>
              </a:endParaRPr>
            </a:p>
          </p:txBody>
        </p:sp>
        <p:sp>
          <p:nvSpPr>
            <p:cNvPr id="9681" name="Google Shape;9681;p135"/>
            <p:cNvSpPr txBox="1"/>
            <p:nvPr/>
          </p:nvSpPr>
          <p:spPr>
            <a:xfrm>
              <a:off x="828" y="2283"/>
              <a:ext cx="1216" cy="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connectionSocket =</a:t>
              </a:r>
              <a:endParaRPr/>
            </a:p>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serverSocket.accept()</a:t>
              </a:r>
              <a:endParaRPr b="0" i="0" sz="2400" u="none" cap="none" strike="noStrike">
                <a:solidFill>
                  <a:srgbClr val="CC0000"/>
                </a:solidFill>
                <a:latin typeface="Times New Roman"/>
                <a:ea typeface="Times New Roman"/>
                <a:cs typeface="Times New Roman"/>
                <a:sym typeface="Times New Roman"/>
              </a:endParaRPr>
            </a:p>
          </p:txBody>
        </p:sp>
      </p:grpSp>
      <p:grpSp>
        <p:nvGrpSpPr>
          <p:cNvPr id="9682" name="Google Shape;9682;p135"/>
          <p:cNvGrpSpPr/>
          <p:nvPr/>
        </p:nvGrpSpPr>
        <p:grpSpPr>
          <a:xfrm>
            <a:off x="3742250" y="2145123"/>
            <a:ext cx="2357437" cy="1317625"/>
            <a:chOff x="821" y="1246"/>
            <a:chExt cx="1485" cy="830"/>
          </a:xfrm>
        </p:grpSpPr>
        <p:grpSp>
          <p:nvGrpSpPr>
            <p:cNvPr id="9683" name="Google Shape;9683;p135"/>
            <p:cNvGrpSpPr/>
            <p:nvPr/>
          </p:nvGrpSpPr>
          <p:grpSpPr>
            <a:xfrm>
              <a:off x="821" y="1246"/>
              <a:ext cx="1485" cy="586"/>
              <a:chOff x="329" y="1270"/>
              <a:chExt cx="1485" cy="586"/>
            </a:xfrm>
          </p:grpSpPr>
          <p:sp>
            <p:nvSpPr>
              <p:cNvPr id="9684" name="Google Shape;9684;p135"/>
              <p:cNvSpPr txBox="1"/>
              <p:nvPr/>
            </p:nvSpPr>
            <p:spPr>
              <a:xfrm>
                <a:off x="329" y="1270"/>
                <a:ext cx="1213" cy="4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create socket,</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a:t>
                </a:r>
                <a:r>
                  <a:rPr b="1" i="0" lang="en-US" sz="1400" u="none" cap="none" strike="noStrike">
                    <a:solidFill>
                      <a:srgbClr val="000000"/>
                    </a:solidFill>
                    <a:latin typeface="Courier New"/>
                    <a:ea typeface="Courier New"/>
                    <a:cs typeface="Courier New"/>
                    <a:sym typeface="Courier New"/>
                  </a:rPr>
                  <a:t>x</a:t>
                </a:r>
                <a:r>
                  <a:rPr b="0" i="0" lang="en-US" sz="1400" u="none" cap="none" strike="noStrike">
                    <a:solidFill>
                      <a:srgbClr val="000000"/>
                    </a:solidFill>
                    <a:latin typeface="Arial"/>
                    <a:ea typeface="Arial"/>
                    <a:cs typeface="Arial"/>
                    <a:sym typeface="Arial"/>
                  </a:rPr>
                  <a:t>, for incoming request:</a:t>
                </a:r>
                <a:endParaRPr b="0" i="0" sz="2400" u="none" cap="none" strike="noStrike">
                  <a:solidFill>
                    <a:srgbClr val="000000"/>
                  </a:solidFill>
                  <a:latin typeface="Times New Roman"/>
                  <a:ea typeface="Times New Roman"/>
                  <a:cs typeface="Times New Roman"/>
                  <a:sym typeface="Times New Roman"/>
                </a:endParaRPr>
              </a:p>
            </p:txBody>
          </p:sp>
          <p:sp>
            <p:nvSpPr>
              <p:cNvPr id="9685" name="Google Shape;9685;p135"/>
              <p:cNvSpPr txBox="1"/>
              <p:nvPr/>
            </p:nvSpPr>
            <p:spPr>
              <a:xfrm>
                <a:off x="333" y="1662"/>
                <a:ext cx="1481" cy="19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serverSocket = socket()</a:t>
                </a:r>
                <a:endParaRPr b="0" i="0" sz="2400" u="none" cap="none" strike="noStrike">
                  <a:solidFill>
                    <a:srgbClr val="CC0000"/>
                  </a:solidFill>
                  <a:latin typeface="Times New Roman"/>
                  <a:ea typeface="Times New Roman"/>
                  <a:cs typeface="Times New Roman"/>
                  <a:sym typeface="Times New Roman"/>
                </a:endParaRPr>
              </a:p>
            </p:txBody>
          </p:sp>
        </p:grpSp>
        <p:cxnSp>
          <p:nvCxnSpPr>
            <p:cNvPr id="9686" name="Google Shape;9686;p135"/>
            <p:cNvCxnSpPr/>
            <p:nvPr/>
          </p:nvCxnSpPr>
          <p:spPr>
            <a:xfrm>
              <a:off x="1284" y="1872"/>
              <a:ext cx="0" cy="204"/>
            </a:xfrm>
            <a:prstGeom prst="straightConnector1">
              <a:avLst/>
            </a:prstGeom>
            <a:noFill/>
            <a:ln cap="flat" cmpd="sng" w="28575">
              <a:solidFill>
                <a:srgbClr val="000099"/>
              </a:solidFill>
              <a:prstDash val="solid"/>
              <a:round/>
              <a:headEnd len="med" w="med" type="none"/>
              <a:tailEnd len="med" w="med" type="triangle"/>
            </a:ln>
          </p:spPr>
        </p:cxnSp>
      </p:grpSp>
      <p:grpSp>
        <p:nvGrpSpPr>
          <p:cNvPr id="9687" name="Google Shape;9687;p135"/>
          <p:cNvGrpSpPr/>
          <p:nvPr/>
        </p:nvGrpSpPr>
        <p:grpSpPr>
          <a:xfrm>
            <a:off x="7539550" y="3389723"/>
            <a:ext cx="2357437" cy="731837"/>
            <a:chOff x="3333" y="1202"/>
            <a:chExt cx="1485" cy="461"/>
          </a:xfrm>
        </p:grpSpPr>
        <p:sp>
          <p:nvSpPr>
            <p:cNvPr id="9688" name="Google Shape;9688;p135"/>
            <p:cNvSpPr txBox="1"/>
            <p:nvPr/>
          </p:nvSpPr>
          <p:spPr>
            <a:xfrm>
              <a:off x="3335" y="1202"/>
              <a:ext cx="1468" cy="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create socket,</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connect to </a:t>
              </a:r>
              <a:r>
                <a:rPr b="1" i="0" lang="en-US" sz="1400" u="none" cap="none" strike="noStrike">
                  <a:solidFill>
                    <a:srgbClr val="000000"/>
                  </a:solidFill>
                  <a:latin typeface="Courier New"/>
                  <a:ea typeface="Courier New"/>
                  <a:cs typeface="Courier New"/>
                  <a:sym typeface="Courier New"/>
                </a:rPr>
                <a:t>hostid</a:t>
              </a:r>
              <a:r>
                <a:rPr b="0" i="0" lang="en-US" sz="1400" u="none" cap="none" strike="noStrike">
                  <a:solidFill>
                    <a:srgbClr val="000000"/>
                  </a:solidFill>
                  <a:latin typeface="Arial"/>
                  <a:ea typeface="Arial"/>
                  <a:cs typeface="Arial"/>
                  <a:sym typeface="Arial"/>
                </a:rPr>
                <a:t>, port=</a:t>
              </a:r>
              <a:r>
                <a:rPr b="1" i="0" lang="en-US" sz="1400" u="none" cap="none" strike="noStrike">
                  <a:solidFill>
                    <a:srgbClr val="000000"/>
                  </a:solidFill>
                  <a:latin typeface="Courier New"/>
                  <a:ea typeface="Courier New"/>
                  <a:cs typeface="Courier New"/>
                  <a:sym typeface="Courier New"/>
                </a:rPr>
                <a:t>x</a:t>
              </a:r>
              <a:endParaRPr b="0" i="0" sz="2400" u="none" cap="none" strike="noStrike">
                <a:solidFill>
                  <a:srgbClr val="000000"/>
                </a:solidFill>
                <a:latin typeface="Times New Roman"/>
                <a:ea typeface="Times New Roman"/>
                <a:cs typeface="Times New Roman"/>
                <a:sym typeface="Times New Roman"/>
              </a:endParaRPr>
            </a:p>
          </p:txBody>
        </p:sp>
        <p:sp>
          <p:nvSpPr>
            <p:cNvPr id="9689" name="Google Shape;9689;p135"/>
            <p:cNvSpPr txBox="1"/>
            <p:nvPr/>
          </p:nvSpPr>
          <p:spPr>
            <a:xfrm>
              <a:off x="3333" y="1469"/>
              <a:ext cx="1485" cy="19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clientSocket = socket()</a:t>
              </a:r>
              <a:endParaRPr b="0" i="0" sz="2400" u="none" cap="none" strike="noStrike">
                <a:solidFill>
                  <a:srgbClr val="CC0000"/>
                </a:solidFill>
                <a:latin typeface="Times New Roman"/>
                <a:ea typeface="Times New Roman"/>
                <a:cs typeface="Times New Roman"/>
                <a:sym typeface="Times New Roman"/>
              </a:endParaRPr>
            </a:p>
          </p:txBody>
        </p:sp>
      </p:grpSp>
      <p:grpSp>
        <p:nvGrpSpPr>
          <p:cNvPr id="9690" name="Google Shape;9690;p135"/>
          <p:cNvGrpSpPr/>
          <p:nvPr/>
        </p:nvGrpSpPr>
        <p:grpSpPr>
          <a:xfrm>
            <a:off x="5382137" y="4177123"/>
            <a:ext cx="4062413" cy="1371600"/>
            <a:chOff x="1848" y="2526"/>
            <a:chExt cx="2559" cy="864"/>
          </a:xfrm>
        </p:grpSpPr>
        <p:cxnSp>
          <p:nvCxnSpPr>
            <p:cNvPr id="9691" name="Google Shape;9691;p135"/>
            <p:cNvCxnSpPr/>
            <p:nvPr/>
          </p:nvCxnSpPr>
          <p:spPr>
            <a:xfrm flipH="1">
              <a:off x="3792" y="2964"/>
              <a:ext cx="6" cy="426"/>
            </a:xfrm>
            <a:prstGeom prst="straightConnector1">
              <a:avLst/>
            </a:prstGeom>
            <a:noFill/>
            <a:ln cap="flat" cmpd="sng" w="28575">
              <a:solidFill>
                <a:srgbClr val="000099"/>
              </a:solidFill>
              <a:prstDash val="solid"/>
              <a:round/>
              <a:headEnd len="med" w="med" type="none"/>
              <a:tailEnd len="med" w="med" type="triangle"/>
            </a:ln>
          </p:spPr>
        </p:cxnSp>
        <p:grpSp>
          <p:nvGrpSpPr>
            <p:cNvPr id="9692" name="Google Shape;9692;p135"/>
            <p:cNvGrpSpPr/>
            <p:nvPr/>
          </p:nvGrpSpPr>
          <p:grpSpPr>
            <a:xfrm>
              <a:off x="1848" y="2526"/>
              <a:ext cx="2559" cy="516"/>
              <a:chOff x="1848" y="2526"/>
              <a:chExt cx="2559" cy="516"/>
            </a:xfrm>
          </p:grpSpPr>
          <p:sp>
            <p:nvSpPr>
              <p:cNvPr id="9693" name="Google Shape;9693;p135"/>
              <p:cNvSpPr txBox="1"/>
              <p:nvPr/>
            </p:nvSpPr>
            <p:spPr>
              <a:xfrm>
                <a:off x="3335" y="2673"/>
                <a:ext cx="1072" cy="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send request using</a:t>
                </a:r>
                <a:endParaRPr/>
              </a:p>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clientSocket</a:t>
                </a:r>
                <a:endParaRPr b="0" i="0" sz="2400" u="none" cap="none" strike="noStrike">
                  <a:solidFill>
                    <a:srgbClr val="CC0000"/>
                  </a:solidFill>
                  <a:latin typeface="Times New Roman"/>
                  <a:ea typeface="Times New Roman"/>
                  <a:cs typeface="Times New Roman"/>
                  <a:sym typeface="Times New Roman"/>
                </a:endParaRPr>
              </a:p>
            </p:txBody>
          </p:sp>
          <p:cxnSp>
            <p:nvCxnSpPr>
              <p:cNvPr id="9694" name="Google Shape;9694;p135"/>
              <p:cNvCxnSpPr/>
              <p:nvPr/>
            </p:nvCxnSpPr>
            <p:spPr>
              <a:xfrm>
                <a:off x="3792" y="2526"/>
                <a:ext cx="0" cy="204"/>
              </a:xfrm>
              <a:prstGeom prst="straightConnector1">
                <a:avLst/>
              </a:prstGeom>
              <a:noFill/>
              <a:ln cap="flat" cmpd="sng" w="28575">
                <a:solidFill>
                  <a:srgbClr val="000099"/>
                </a:solidFill>
                <a:prstDash val="solid"/>
                <a:round/>
                <a:headEnd len="med" w="med" type="none"/>
                <a:tailEnd len="med" w="med" type="triangle"/>
              </a:ln>
            </p:spPr>
          </p:cxnSp>
          <p:cxnSp>
            <p:nvCxnSpPr>
              <p:cNvPr id="9695" name="Google Shape;9695;p135"/>
              <p:cNvCxnSpPr/>
              <p:nvPr/>
            </p:nvCxnSpPr>
            <p:spPr>
              <a:xfrm flipH="1">
                <a:off x="1848" y="2790"/>
                <a:ext cx="1518" cy="252"/>
              </a:xfrm>
              <a:prstGeom prst="straightConnector1">
                <a:avLst/>
              </a:prstGeom>
              <a:noFill/>
              <a:ln cap="flat" cmpd="sng" w="28575">
                <a:solidFill>
                  <a:srgbClr val="CC0000"/>
                </a:solidFill>
                <a:prstDash val="solid"/>
                <a:round/>
                <a:headEnd len="med" w="med" type="none"/>
                <a:tailEnd len="med" w="med" type="triangle"/>
              </a:ln>
            </p:spPr>
          </p:cxnSp>
        </p:grpSp>
      </p:grpSp>
      <p:grpSp>
        <p:nvGrpSpPr>
          <p:cNvPr id="9696" name="Google Shape;9696;p135"/>
          <p:cNvGrpSpPr/>
          <p:nvPr/>
        </p:nvGrpSpPr>
        <p:grpSpPr>
          <a:xfrm>
            <a:off x="3751775" y="4272373"/>
            <a:ext cx="4097337" cy="1490662"/>
            <a:chOff x="821" y="2586"/>
            <a:chExt cx="2581" cy="939"/>
          </a:xfrm>
        </p:grpSpPr>
        <p:sp>
          <p:nvSpPr>
            <p:cNvPr id="9697" name="Google Shape;9697;p135"/>
            <p:cNvSpPr txBox="1"/>
            <p:nvPr/>
          </p:nvSpPr>
          <p:spPr>
            <a:xfrm>
              <a:off x="821" y="2787"/>
              <a:ext cx="1013" cy="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read request from</a:t>
              </a:r>
              <a:endParaRPr/>
            </a:p>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connectionSocke</a:t>
              </a:r>
              <a:r>
                <a:rPr b="0" i="0" lang="en-US" sz="1400" u="none" cap="none" strike="noStrike">
                  <a:solidFill>
                    <a:srgbClr val="FF0000"/>
                  </a:solidFill>
                  <a:latin typeface="Arial"/>
                  <a:ea typeface="Arial"/>
                  <a:cs typeface="Arial"/>
                  <a:sym typeface="Arial"/>
                </a:rPr>
                <a:t>t</a:t>
              </a:r>
              <a:endParaRPr b="0" i="0" sz="2400" u="none" cap="none" strike="noStrike">
                <a:solidFill>
                  <a:srgbClr val="000000"/>
                </a:solidFill>
                <a:latin typeface="Times New Roman"/>
                <a:ea typeface="Times New Roman"/>
                <a:cs typeface="Times New Roman"/>
                <a:sym typeface="Times New Roman"/>
              </a:endParaRPr>
            </a:p>
          </p:txBody>
        </p:sp>
        <p:sp>
          <p:nvSpPr>
            <p:cNvPr id="9698" name="Google Shape;9698;p135"/>
            <p:cNvSpPr txBox="1"/>
            <p:nvPr/>
          </p:nvSpPr>
          <p:spPr>
            <a:xfrm>
              <a:off x="851" y="3195"/>
              <a:ext cx="1013" cy="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write reply to</a:t>
              </a:r>
              <a:endParaRPr/>
            </a:p>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connectionSocket</a:t>
              </a:r>
              <a:endParaRPr b="0" i="0" sz="2400" u="none" cap="none" strike="noStrike">
                <a:solidFill>
                  <a:srgbClr val="CC0000"/>
                </a:solidFill>
                <a:latin typeface="Times New Roman"/>
                <a:ea typeface="Times New Roman"/>
                <a:cs typeface="Times New Roman"/>
                <a:sym typeface="Times New Roman"/>
              </a:endParaRPr>
            </a:p>
          </p:txBody>
        </p:sp>
        <p:cxnSp>
          <p:nvCxnSpPr>
            <p:cNvPr id="9699" name="Google Shape;9699;p135"/>
            <p:cNvCxnSpPr/>
            <p:nvPr/>
          </p:nvCxnSpPr>
          <p:spPr>
            <a:xfrm>
              <a:off x="1278" y="2586"/>
              <a:ext cx="0" cy="240"/>
            </a:xfrm>
            <a:prstGeom prst="straightConnector1">
              <a:avLst/>
            </a:prstGeom>
            <a:noFill/>
            <a:ln cap="flat" cmpd="sng" w="28575">
              <a:solidFill>
                <a:srgbClr val="000099"/>
              </a:solidFill>
              <a:prstDash val="solid"/>
              <a:round/>
              <a:headEnd len="med" w="med" type="none"/>
              <a:tailEnd len="med" w="med" type="triangle"/>
            </a:ln>
          </p:spPr>
        </p:cxnSp>
        <p:cxnSp>
          <p:nvCxnSpPr>
            <p:cNvPr id="9700" name="Google Shape;9700;p135"/>
            <p:cNvCxnSpPr/>
            <p:nvPr/>
          </p:nvCxnSpPr>
          <p:spPr>
            <a:xfrm flipH="1">
              <a:off x="1284" y="3090"/>
              <a:ext cx="6" cy="156"/>
            </a:xfrm>
            <a:prstGeom prst="straightConnector1">
              <a:avLst/>
            </a:prstGeom>
            <a:noFill/>
            <a:ln cap="flat" cmpd="sng" w="28575">
              <a:solidFill>
                <a:srgbClr val="000099"/>
              </a:solidFill>
              <a:prstDash val="solid"/>
              <a:round/>
              <a:headEnd len="med" w="med" type="none"/>
              <a:tailEnd len="med" w="med" type="triangle"/>
            </a:ln>
          </p:spPr>
        </p:cxnSp>
        <p:cxnSp>
          <p:nvCxnSpPr>
            <p:cNvPr id="9701" name="Google Shape;9701;p135"/>
            <p:cNvCxnSpPr/>
            <p:nvPr/>
          </p:nvCxnSpPr>
          <p:spPr>
            <a:xfrm>
              <a:off x="1866" y="3306"/>
              <a:ext cx="1536" cy="180"/>
            </a:xfrm>
            <a:prstGeom prst="straightConnector1">
              <a:avLst/>
            </a:prstGeom>
            <a:noFill/>
            <a:ln cap="flat" cmpd="sng" w="28575">
              <a:solidFill>
                <a:srgbClr val="CC0000"/>
              </a:solidFill>
              <a:prstDash val="solid"/>
              <a:round/>
              <a:headEnd len="med" w="med" type="none"/>
              <a:tailEnd len="med" w="med" type="triangle"/>
            </a:ln>
          </p:spPr>
        </p:cxnSp>
      </p:grpSp>
      <p:grpSp>
        <p:nvGrpSpPr>
          <p:cNvPr id="9702" name="Google Shape;9702;p135"/>
          <p:cNvGrpSpPr/>
          <p:nvPr/>
        </p:nvGrpSpPr>
        <p:grpSpPr>
          <a:xfrm>
            <a:off x="5371025" y="3472273"/>
            <a:ext cx="2200275" cy="587375"/>
            <a:chOff x="3043" y="1189"/>
            <a:chExt cx="1386" cy="370"/>
          </a:xfrm>
        </p:grpSpPr>
        <p:cxnSp>
          <p:nvCxnSpPr>
            <p:cNvPr id="9703" name="Google Shape;9703;p135"/>
            <p:cNvCxnSpPr/>
            <p:nvPr/>
          </p:nvCxnSpPr>
          <p:spPr>
            <a:xfrm>
              <a:off x="3043" y="1372"/>
              <a:ext cx="1386" cy="0"/>
            </a:xfrm>
            <a:prstGeom prst="straightConnector1">
              <a:avLst/>
            </a:prstGeom>
            <a:noFill/>
            <a:ln cap="flat" cmpd="sng" w="38100">
              <a:solidFill>
                <a:srgbClr val="CC0000"/>
              </a:solidFill>
              <a:prstDash val="dash"/>
              <a:round/>
              <a:headEnd len="med" w="med" type="triangle"/>
              <a:tailEnd len="med" w="med" type="triangle"/>
            </a:ln>
          </p:spPr>
        </p:cxnSp>
        <p:sp>
          <p:nvSpPr>
            <p:cNvPr id="9704" name="Google Shape;9704;p135"/>
            <p:cNvSpPr txBox="1"/>
            <p:nvPr/>
          </p:nvSpPr>
          <p:spPr>
            <a:xfrm>
              <a:off x="3106" y="1189"/>
              <a:ext cx="1204" cy="37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TCP </a:t>
              </a:r>
              <a:endParaRPr/>
            </a:p>
            <a:p>
              <a:pPr indent="0" lvl="0" marL="0" marR="0" rtl="0" algn="ctr">
                <a:lnSpc>
                  <a:spcPct val="9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connection setup</a:t>
              </a:r>
              <a:endParaRPr b="0" i="0" sz="2400" u="none" cap="none" strike="noStrike">
                <a:solidFill>
                  <a:srgbClr val="CC0000"/>
                </a:solidFill>
                <a:latin typeface="Arial"/>
                <a:ea typeface="Arial"/>
                <a:cs typeface="Arial"/>
                <a:sym typeface="Arial"/>
              </a:endParaRPr>
            </a:p>
          </p:txBody>
        </p:sp>
      </p:grpSp>
      <p:grpSp>
        <p:nvGrpSpPr>
          <p:cNvPr id="9705" name="Google Shape;9705;p135"/>
          <p:cNvGrpSpPr/>
          <p:nvPr/>
        </p:nvGrpSpPr>
        <p:grpSpPr>
          <a:xfrm>
            <a:off x="3702562" y="4620035"/>
            <a:ext cx="5457825" cy="1954213"/>
            <a:chOff x="832" y="2713"/>
            <a:chExt cx="3438" cy="1231"/>
          </a:xfrm>
        </p:grpSpPr>
        <p:sp>
          <p:nvSpPr>
            <p:cNvPr id="9706" name="Google Shape;9706;p135"/>
            <p:cNvSpPr txBox="1"/>
            <p:nvPr/>
          </p:nvSpPr>
          <p:spPr>
            <a:xfrm>
              <a:off x="867" y="3512"/>
              <a:ext cx="1013" cy="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close</a:t>
              </a:r>
              <a:endParaRPr/>
            </a:p>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connectionSocket</a:t>
              </a:r>
              <a:endParaRPr b="0" i="0" sz="2400" u="none" cap="none" strike="noStrike">
                <a:solidFill>
                  <a:srgbClr val="CC0000"/>
                </a:solidFill>
                <a:latin typeface="Times New Roman"/>
                <a:ea typeface="Times New Roman"/>
                <a:cs typeface="Times New Roman"/>
                <a:sym typeface="Times New Roman"/>
              </a:endParaRPr>
            </a:p>
          </p:txBody>
        </p:sp>
        <p:cxnSp>
          <p:nvCxnSpPr>
            <p:cNvPr id="9707" name="Google Shape;9707;p135"/>
            <p:cNvCxnSpPr/>
            <p:nvPr/>
          </p:nvCxnSpPr>
          <p:spPr>
            <a:xfrm>
              <a:off x="1318" y="3437"/>
              <a:ext cx="0" cy="204"/>
            </a:xfrm>
            <a:prstGeom prst="straightConnector1">
              <a:avLst/>
            </a:prstGeom>
            <a:noFill/>
            <a:ln cap="flat" cmpd="sng" w="28575">
              <a:solidFill>
                <a:srgbClr val="000099"/>
              </a:solidFill>
              <a:prstDash val="solid"/>
              <a:round/>
              <a:headEnd len="med" w="med" type="none"/>
              <a:tailEnd len="med" w="med" type="triangle"/>
            </a:ln>
          </p:spPr>
        </p:cxnSp>
        <p:sp>
          <p:nvSpPr>
            <p:cNvPr id="9708" name="Google Shape;9708;p135"/>
            <p:cNvSpPr/>
            <p:nvPr/>
          </p:nvSpPr>
          <p:spPr>
            <a:xfrm>
              <a:off x="832" y="2713"/>
              <a:ext cx="492" cy="306"/>
            </a:xfrm>
            <a:custGeom>
              <a:rect b="b" l="l" r="r" t="t"/>
              <a:pathLst>
                <a:path extrusionOk="0" h="2112" w="492">
                  <a:moveTo>
                    <a:pt x="492" y="1968"/>
                  </a:moveTo>
                  <a:lnTo>
                    <a:pt x="492" y="2112"/>
                  </a:lnTo>
                  <a:lnTo>
                    <a:pt x="0" y="2112"/>
                  </a:lnTo>
                  <a:lnTo>
                    <a:pt x="0" y="0"/>
                  </a:lnTo>
                  <a:lnTo>
                    <a:pt x="402" y="0"/>
                  </a:lnTo>
                </a:path>
              </a:pathLst>
            </a:custGeom>
            <a:noFill/>
            <a:ln cap="flat" cmpd="sng" w="28575">
              <a:solidFill>
                <a:srgbClr val="000099"/>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709" name="Google Shape;9709;p135"/>
            <p:cNvGrpSpPr/>
            <p:nvPr/>
          </p:nvGrpSpPr>
          <p:grpSpPr>
            <a:xfrm>
              <a:off x="3393" y="3248"/>
              <a:ext cx="877" cy="696"/>
              <a:chOff x="3365" y="3375"/>
              <a:chExt cx="877" cy="696"/>
            </a:xfrm>
          </p:grpSpPr>
          <p:sp>
            <p:nvSpPr>
              <p:cNvPr id="9710" name="Google Shape;9710;p135"/>
              <p:cNvSpPr txBox="1"/>
              <p:nvPr/>
            </p:nvSpPr>
            <p:spPr>
              <a:xfrm>
                <a:off x="3365" y="3375"/>
                <a:ext cx="877" cy="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read reply from</a:t>
                </a:r>
                <a:endParaRPr/>
              </a:p>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clientSocket</a:t>
                </a:r>
                <a:endParaRPr b="0" i="0" sz="2400" u="none" cap="none" strike="noStrike">
                  <a:solidFill>
                    <a:srgbClr val="CC0000"/>
                  </a:solidFill>
                  <a:latin typeface="Times New Roman"/>
                  <a:ea typeface="Times New Roman"/>
                  <a:cs typeface="Times New Roman"/>
                  <a:sym typeface="Times New Roman"/>
                </a:endParaRPr>
              </a:p>
            </p:txBody>
          </p:sp>
          <p:sp>
            <p:nvSpPr>
              <p:cNvPr id="9711" name="Google Shape;9711;p135"/>
              <p:cNvSpPr txBox="1"/>
              <p:nvPr/>
            </p:nvSpPr>
            <p:spPr>
              <a:xfrm>
                <a:off x="3389" y="3741"/>
                <a:ext cx="730" cy="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close</a:t>
                </a:r>
                <a:endParaRPr/>
              </a:p>
              <a:p>
                <a:pPr indent="0" lvl="0" marL="0" marR="0" rtl="0" algn="l">
                  <a:lnSpc>
                    <a:spcPct val="100000"/>
                  </a:lnSpc>
                  <a:spcBef>
                    <a:spcPts val="0"/>
                  </a:spcBef>
                  <a:spcAft>
                    <a:spcPts val="0"/>
                  </a:spcAft>
                  <a:buClr>
                    <a:srgbClr val="CC0000"/>
                  </a:buClr>
                  <a:buSzPts val="1400"/>
                  <a:buFont typeface="Arial"/>
                  <a:buNone/>
                </a:pPr>
                <a:r>
                  <a:rPr b="0" i="0" lang="en-US" sz="1400" u="none" cap="none" strike="noStrike">
                    <a:solidFill>
                      <a:srgbClr val="CC0000"/>
                    </a:solidFill>
                    <a:latin typeface="Arial"/>
                    <a:ea typeface="Arial"/>
                    <a:cs typeface="Arial"/>
                    <a:sym typeface="Arial"/>
                  </a:rPr>
                  <a:t>clientSocket</a:t>
                </a:r>
                <a:endParaRPr b="0" i="0" sz="2400" u="none" cap="none" strike="noStrike">
                  <a:solidFill>
                    <a:srgbClr val="CC0000"/>
                  </a:solidFill>
                  <a:latin typeface="Times New Roman"/>
                  <a:ea typeface="Times New Roman"/>
                  <a:cs typeface="Times New Roman"/>
                  <a:sym typeface="Times New Roman"/>
                </a:endParaRPr>
              </a:p>
            </p:txBody>
          </p:sp>
          <p:cxnSp>
            <p:nvCxnSpPr>
              <p:cNvPr id="9712" name="Google Shape;9712;p135"/>
              <p:cNvCxnSpPr/>
              <p:nvPr/>
            </p:nvCxnSpPr>
            <p:spPr>
              <a:xfrm>
                <a:off x="3816" y="3690"/>
                <a:ext cx="0" cy="204"/>
              </a:xfrm>
              <a:prstGeom prst="straightConnector1">
                <a:avLst/>
              </a:prstGeom>
              <a:noFill/>
              <a:ln cap="flat" cmpd="sng" w="28575">
                <a:solidFill>
                  <a:srgbClr val="000099"/>
                </a:solidFill>
                <a:prstDash val="solid"/>
                <a:round/>
                <a:headEnd len="med" w="med" type="none"/>
                <a:tailEnd len="med" w="med" type="triangle"/>
              </a:ln>
            </p:spPr>
          </p:cxnSp>
        </p:grpSp>
      </p:grpSp>
      <p:sp>
        <p:nvSpPr>
          <p:cNvPr id="9713" name="Google Shape;9713;p13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2"/>
                                        </p:tgtEl>
                                        <p:attrNameLst>
                                          <p:attrName>style.visibility</p:attrName>
                                        </p:attrNameLst>
                                      </p:cBhvr>
                                      <p:to>
                                        <p:strVal val="visible"/>
                                      </p:to>
                                    </p:set>
                                    <p:animEffect filter="fade" transition="in">
                                      <p:cBhvr>
                                        <p:cTn dur="500"/>
                                        <p:tgtEl>
                                          <p:spTgt spid="9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9"/>
                                        </p:tgtEl>
                                        <p:attrNameLst>
                                          <p:attrName>style.visibility</p:attrName>
                                        </p:attrNameLst>
                                      </p:cBhvr>
                                      <p:to>
                                        <p:strVal val="visible"/>
                                      </p:to>
                                    </p:set>
                                    <p:animEffect filter="fade" transition="in">
                                      <p:cBhvr>
                                        <p:cTn dur="500"/>
                                        <p:tgtEl>
                                          <p:spTgt spid="9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7"/>
                                        </p:tgtEl>
                                        <p:attrNameLst>
                                          <p:attrName>style.visibility</p:attrName>
                                        </p:attrNameLst>
                                      </p:cBhvr>
                                      <p:to>
                                        <p:strVal val="visible"/>
                                      </p:to>
                                    </p:set>
                                    <p:animEffect filter="fade" transition="in">
                                      <p:cBhvr>
                                        <p:cTn dur="500"/>
                                        <p:tgtEl>
                                          <p:spTgt spid="9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2"/>
                                        </p:tgtEl>
                                        <p:attrNameLst>
                                          <p:attrName>style.visibility</p:attrName>
                                        </p:attrNameLst>
                                      </p:cBhvr>
                                      <p:to>
                                        <p:strVal val="visible"/>
                                      </p:to>
                                    </p:set>
                                    <p:animEffect filter="fade" transition="in">
                                      <p:cBhvr>
                                        <p:cTn dur="500"/>
                                        <p:tgtEl>
                                          <p:spTgt spid="9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702"/>
                                        </p:tgtEl>
                                      </p:cBhvr>
                                    </p:animEffect>
                                    <p:set>
                                      <p:cBhvr>
                                        <p:cTn dur="1" fill="hold">
                                          <p:stCondLst>
                                            <p:cond delay="500"/>
                                          </p:stCondLst>
                                        </p:cTn>
                                        <p:tgtEl>
                                          <p:spTgt spid="97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90"/>
                                        </p:tgtEl>
                                        <p:attrNameLst>
                                          <p:attrName>style.visibility</p:attrName>
                                        </p:attrNameLst>
                                      </p:cBhvr>
                                      <p:to>
                                        <p:strVal val="visible"/>
                                      </p:to>
                                    </p:set>
                                    <p:animEffect filter="fade" transition="in">
                                      <p:cBhvr>
                                        <p:cTn dur="500"/>
                                        <p:tgtEl>
                                          <p:spTgt spid="9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6"/>
                                        </p:tgtEl>
                                        <p:attrNameLst>
                                          <p:attrName>style.visibility</p:attrName>
                                        </p:attrNameLst>
                                      </p:cBhvr>
                                      <p:to>
                                        <p:strVal val="visible"/>
                                      </p:to>
                                    </p:set>
                                    <p:animEffect filter="fade" transition="in">
                                      <p:cBhvr>
                                        <p:cTn dur="500"/>
                                        <p:tgtEl>
                                          <p:spTgt spid="9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5"/>
                                        </p:tgtEl>
                                        <p:attrNameLst>
                                          <p:attrName>style.visibility</p:attrName>
                                        </p:attrNameLst>
                                      </p:cBhvr>
                                      <p:to>
                                        <p:strVal val="visible"/>
                                      </p:to>
                                    </p:set>
                                    <p:animEffect filter="fade" transition="in">
                                      <p:cBhvr>
                                        <p:cTn dur="500"/>
                                        <p:tgtEl>
                                          <p:spTgt spid="9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8" name="Shape 9718"/>
        <p:cNvGrpSpPr/>
        <p:nvPr/>
      </p:nvGrpSpPr>
      <p:grpSpPr>
        <a:xfrm>
          <a:off x="0" y="0"/>
          <a:ext cx="0" cy="0"/>
          <a:chOff x="0" y="0"/>
          <a:chExt cx="0" cy="0"/>
        </a:xfrm>
      </p:grpSpPr>
      <p:sp>
        <p:nvSpPr>
          <p:cNvPr id="9719" name="Google Shape;9719;p136"/>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99"/>
              </a:buClr>
              <a:buSzPts val="4400"/>
              <a:buFont typeface="Calibri"/>
              <a:buNone/>
            </a:pPr>
            <a:r>
              <a:rPr lang="en-US" sz="4400">
                <a:solidFill>
                  <a:srgbClr val="000099"/>
                </a:solidFill>
              </a:rPr>
              <a:t>Example app: TCP client</a:t>
            </a:r>
            <a:endParaRPr sz="5400">
              <a:solidFill>
                <a:srgbClr val="000099"/>
              </a:solidFill>
            </a:endParaRPr>
          </a:p>
        </p:txBody>
      </p:sp>
      <p:sp>
        <p:nvSpPr>
          <p:cNvPr id="9720" name="Google Shape;9720;p136"/>
          <p:cNvSpPr txBox="1"/>
          <p:nvPr/>
        </p:nvSpPr>
        <p:spPr>
          <a:xfrm>
            <a:off x="5153332" y="2021516"/>
            <a:ext cx="5878982" cy="3651641"/>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from socket import *</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serverName = 'servername'</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serverPort = 12000</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clientSocket = socket(AF_INET, SOCK_STREAM)</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clientSocket.connect((serverName,serverPort))</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sentence = input('Input lowercase sentence:')</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clientSocket.send(sentence.encode())</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modifiedSentence = clientSocket.recv(1024)</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print ('From Server:', modifiedSentence.decode())</a:t>
            </a:r>
            <a:endParaRPr/>
          </a:p>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clientSocket.close()</a:t>
            </a:r>
            <a:endParaRPr/>
          </a:p>
        </p:txBody>
      </p:sp>
      <p:sp>
        <p:nvSpPr>
          <p:cNvPr id="9721" name="Google Shape;9721;p136"/>
          <p:cNvSpPr txBox="1"/>
          <p:nvPr/>
        </p:nvSpPr>
        <p:spPr>
          <a:xfrm>
            <a:off x="5166032" y="1538916"/>
            <a:ext cx="2706688"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400"/>
              <a:buFont typeface="Arial"/>
              <a:buNone/>
            </a:pPr>
            <a:r>
              <a:rPr b="0" i="1" lang="en-US" sz="2400" u="none" cap="none" strike="noStrike">
                <a:solidFill>
                  <a:srgbClr val="CC0000"/>
                </a:solidFill>
                <a:latin typeface="Arial"/>
                <a:ea typeface="Arial"/>
                <a:cs typeface="Arial"/>
                <a:sym typeface="Arial"/>
              </a:rPr>
              <a:t>Python TCPClient</a:t>
            </a:r>
            <a:endParaRPr/>
          </a:p>
        </p:txBody>
      </p:sp>
      <p:grpSp>
        <p:nvGrpSpPr>
          <p:cNvPr id="9722" name="Google Shape;9722;p136"/>
          <p:cNvGrpSpPr/>
          <p:nvPr/>
        </p:nvGrpSpPr>
        <p:grpSpPr>
          <a:xfrm>
            <a:off x="1656643" y="3166108"/>
            <a:ext cx="3481226" cy="584775"/>
            <a:chOff x="-792500" y="2796587"/>
            <a:chExt cx="3481672" cy="584044"/>
          </a:xfrm>
        </p:grpSpPr>
        <p:sp>
          <p:nvSpPr>
            <p:cNvPr id="9723" name="Google Shape;9723;p136"/>
            <p:cNvSpPr txBox="1"/>
            <p:nvPr/>
          </p:nvSpPr>
          <p:spPr>
            <a:xfrm>
              <a:off x="-792500" y="2796587"/>
              <a:ext cx="2888177" cy="584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create TCP socket for server, remote port 12000</a:t>
              </a:r>
              <a:endParaRPr/>
            </a:p>
          </p:txBody>
        </p:sp>
        <p:cxnSp>
          <p:nvCxnSpPr>
            <p:cNvPr id="9724" name="Google Shape;9724;p136"/>
            <p:cNvCxnSpPr/>
            <p:nvPr/>
          </p:nvCxnSpPr>
          <p:spPr>
            <a:xfrm>
              <a:off x="1961643" y="2959715"/>
              <a:ext cx="727529" cy="2721"/>
            </a:xfrm>
            <a:prstGeom prst="straightConnector1">
              <a:avLst/>
            </a:prstGeom>
            <a:noFill/>
            <a:ln cap="flat" cmpd="sng" w="12700">
              <a:solidFill>
                <a:srgbClr val="CC0000"/>
              </a:solidFill>
              <a:prstDash val="solid"/>
              <a:round/>
              <a:headEnd len="med" w="med" type="none"/>
              <a:tailEnd len="med" w="med" type="triangle"/>
            </a:ln>
          </p:spPr>
        </p:cxnSp>
      </p:grpSp>
      <p:sp>
        <p:nvSpPr>
          <p:cNvPr id="9725" name="Google Shape;9725;p136"/>
          <p:cNvSpPr/>
          <p:nvPr/>
        </p:nvSpPr>
        <p:spPr>
          <a:xfrm>
            <a:off x="8760541" y="2993923"/>
            <a:ext cx="2133599" cy="589517"/>
          </a:xfrm>
          <a:prstGeom prst="ellipse">
            <a:avLst/>
          </a:prstGeom>
          <a:noFill/>
          <a:ln cap="flat" cmpd="sng" w="19050">
            <a:solidFill>
              <a:srgbClr val="000099"/>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p:txBody>
      </p:sp>
      <p:grpSp>
        <p:nvGrpSpPr>
          <p:cNvPr id="9726" name="Google Shape;9726;p136"/>
          <p:cNvGrpSpPr/>
          <p:nvPr/>
        </p:nvGrpSpPr>
        <p:grpSpPr>
          <a:xfrm>
            <a:off x="970933" y="4616284"/>
            <a:ext cx="4182811" cy="338554"/>
            <a:chOff x="-1495096" y="3006031"/>
            <a:chExt cx="4184250" cy="337708"/>
          </a:xfrm>
        </p:grpSpPr>
        <p:sp>
          <p:nvSpPr>
            <p:cNvPr id="9727" name="Google Shape;9727;p136"/>
            <p:cNvSpPr txBox="1"/>
            <p:nvPr/>
          </p:nvSpPr>
          <p:spPr>
            <a:xfrm>
              <a:off x="-1495096" y="3006031"/>
              <a:ext cx="3779615" cy="3377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No need to attach server name, port </a:t>
              </a:r>
              <a:endParaRPr/>
            </a:p>
          </p:txBody>
        </p:sp>
        <p:cxnSp>
          <p:nvCxnSpPr>
            <p:cNvPr id="9728" name="Google Shape;9728;p136"/>
            <p:cNvCxnSpPr/>
            <p:nvPr/>
          </p:nvCxnSpPr>
          <p:spPr>
            <a:xfrm>
              <a:off x="1961625" y="3165929"/>
              <a:ext cx="727529" cy="2721"/>
            </a:xfrm>
            <a:prstGeom prst="straightConnector1">
              <a:avLst/>
            </a:prstGeom>
            <a:noFill/>
            <a:ln cap="flat" cmpd="sng" w="12700">
              <a:solidFill>
                <a:srgbClr val="CC0000"/>
              </a:solidFill>
              <a:prstDash val="solid"/>
              <a:round/>
              <a:headEnd len="med" w="med" type="none"/>
              <a:tailEnd len="med" w="med" type="triangle"/>
            </a:ln>
          </p:spPr>
        </p:cxnSp>
      </p:grpSp>
      <p:sp>
        <p:nvSpPr>
          <p:cNvPr id="9729" name="Google Shape;9729;p13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
        <p:nvSpPr>
          <p:cNvPr id="9730" name="Google Shape;9730;p136"/>
          <p:cNvSpPr txBox="1"/>
          <p:nvPr/>
        </p:nvSpPr>
        <p:spPr>
          <a:xfrm>
            <a:off x="589926" y="6443089"/>
            <a:ext cx="32508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Note: this code update (2023) to Python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2"/>
                                        </p:tgtEl>
                                        <p:attrNameLst>
                                          <p:attrName>style.visibility</p:attrName>
                                        </p:attrNameLst>
                                      </p:cBhvr>
                                      <p:to>
                                        <p:strVal val="visible"/>
                                      </p:to>
                                    </p:set>
                                    <p:animEffect filter="fade" transition="in">
                                      <p:cBhvr>
                                        <p:cTn dur="500"/>
                                        <p:tgtEl>
                                          <p:spTgt spid="9722"/>
                                        </p:tgtEl>
                                      </p:cBhvr>
                                    </p:animEffect>
                                  </p:childTnLst>
                                </p:cTn>
                              </p:par>
                              <p:par>
                                <p:cTn fill="hold" nodeType="withEffect" presetClass="entr" presetID="10" presetSubtype="0">
                                  <p:stCondLst>
                                    <p:cond delay="0"/>
                                  </p:stCondLst>
                                  <p:childTnLst>
                                    <p:set>
                                      <p:cBhvr>
                                        <p:cTn dur="1" fill="hold">
                                          <p:stCondLst>
                                            <p:cond delay="0"/>
                                          </p:stCondLst>
                                        </p:cTn>
                                        <p:tgtEl>
                                          <p:spTgt spid="9725"/>
                                        </p:tgtEl>
                                        <p:attrNameLst>
                                          <p:attrName>style.visibility</p:attrName>
                                        </p:attrNameLst>
                                      </p:cBhvr>
                                      <p:to>
                                        <p:strVal val="visible"/>
                                      </p:to>
                                    </p:set>
                                    <p:animEffect filter="fade" transition="in">
                                      <p:cBhvr>
                                        <p:cTn dur="500"/>
                                        <p:tgtEl>
                                          <p:spTgt spid="9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6"/>
                                        </p:tgtEl>
                                        <p:attrNameLst>
                                          <p:attrName>style.visibility</p:attrName>
                                        </p:attrNameLst>
                                      </p:cBhvr>
                                      <p:to>
                                        <p:strVal val="visible"/>
                                      </p:to>
                                    </p:set>
                                    <p:animEffect filter="fade" transition="in">
                                      <p:cBhvr>
                                        <p:cTn dur="500"/>
                                        <p:tgtEl>
                                          <p:spTgt spid="97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5" name="Shape 9735"/>
        <p:cNvGrpSpPr/>
        <p:nvPr/>
      </p:nvGrpSpPr>
      <p:grpSpPr>
        <a:xfrm>
          <a:off x="0" y="0"/>
          <a:ext cx="0" cy="0"/>
          <a:chOff x="0" y="0"/>
          <a:chExt cx="0" cy="0"/>
        </a:xfrm>
      </p:grpSpPr>
      <p:sp>
        <p:nvSpPr>
          <p:cNvPr id="9736" name="Google Shape;9736;p137"/>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99"/>
              </a:buClr>
              <a:buSzPts val="4400"/>
              <a:buFont typeface="Calibri"/>
              <a:buNone/>
            </a:pPr>
            <a:r>
              <a:rPr lang="en-US" sz="4400">
                <a:solidFill>
                  <a:srgbClr val="000099"/>
                </a:solidFill>
              </a:rPr>
              <a:t>Example app: TCP server</a:t>
            </a:r>
            <a:endParaRPr sz="5400">
              <a:solidFill>
                <a:srgbClr val="000099"/>
              </a:solidFill>
            </a:endParaRPr>
          </a:p>
        </p:txBody>
      </p:sp>
      <p:sp>
        <p:nvSpPr>
          <p:cNvPr id="9737" name="Google Shape;9737;p137"/>
          <p:cNvSpPr txBox="1"/>
          <p:nvPr/>
        </p:nvSpPr>
        <p:spPr>
          <a:xfrm>
            <a:off x="5184060" y="1922450"/>
            <a:ext cx="6269665"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from socket import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serverPort = 12000</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serverSocket = socket(AF_INET,SOCK_STREAM)</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serverSocket.bind(('',serverPort))</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serverSocket.listen(1)</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print('The server is ready to receive')</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while True:</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connectionSocket, addr = serverSocket.accept()</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sentence = connectionSocket.recv(1024).decode()</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capitalizedSentence = sentence.upper()</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connectionSocket.send(capitalizedSentence.</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encode())</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connectionSocket.close()</a:t>
            </a:r>
            <a:endParaRPr/>
          </a:p>
        </p:txBody>
      </p:sp>
      <p:sp>
        <p:nvSpPr>
          <p:cNvPr id="9738" name="Google Shape;9738;p137"/>
          <p:cNvSpPr txBox="1"/>
          <p:nvPr/>
        </p:nvSpPr>
        <p:spPr>
          <a:xfrm>
            <a:off x="5184060" y="1439850"/>
            <a:ext cx="2827338"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400"/>
              <a:buFont typeface="Arial"/>
              <a:buNone/>
            </a:pPr>
            <a:r>
              <a:rPr b="0" i="1" lang="en-US" sz="2400" u="none" cap="none" strike="noStrike">
                <a:solidFill>
                  <a:srgbClr val="CC0000"/>
                </a:solidFill>
                <a:latin typeface="Arial"/>
                <a:ea typeface="Arial"/>
                <a:cs typeface="Arial"/>
                <a:sym typeface="Arial"/>
              </a:rPr>
              <a:t>Python TCPServer</a:t>
            </a:r>
            <a:endParaRPr/>
          </a:p>
        </p:txBody>
      </p:sp>
      <p:grpSp>
        <p:nvGrpSpPr>
          <p:cNvPr id="9739" name="Google Shape;9739;p137"/>
          <p:cNvGrpSpPr/>
          <p:nvPr/>
        </p:nvGrpSpPr>
        <p:grpSpPr>
          <a:xfrm>
            <a:off x="1724351" y="2556715"/>
            <a:ext cx="3374285" cy="338554"/>
            <a:chOff x="-749058" y="2414108"/>
            <a:chExt cx="3374330" cy="338257"/>
          </a:xfrm>
        </p:grpSpPr>
        <p:sp>
          <p:nvSpPr>
            <p:cNvPr id="9740" name="Google Shape;9740;p137"/>
            <p:cNvSpPr txBox="1"/>
            <p:nvPr/>
          </p:nvSpPr>
          <p:spPr>
            <a:xfrm>
              <a:off x="-749058" y="2414108"/>
              <a:ext cx="3062331" cy="3382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create TCP welcoming socket</a:t>
              </a:r>
              <a:endParaRPr/>
            </a:p>
          </p:txBody>
        </p:sp>
        <p:cxnSp>
          <p:nvCxnSpPr>
            <p:cNvPr id="9741" name="Google Shape;9741;p137"/>
            <p:cNvCxnSpPr/>
            <p:nvPr/>
          </p:nvCxnSpPr>
          <p:spPr>
            <a:xfrm>
              <a:off x="2136730" y="2597150"/>
              <a:ext cx="488542" cy="0"/>
            </a:xfrm>
            <a:prstGeom prst="straightConnector1">
              <a:avLst/>
            </a:prstGeom>
            <a:noFill/>
            <a:ln cap="flat" cmpd="sng" w="12700">
              <a:solidFill>
                <a:srgbClr val="CC0000"/>
              </a:solidFill>
              <a:prstDash val="solid"/>
              <a:round/>
              <a:headEnd len="med" w="med" type="none"/>
              <a:tailEnd len="med" w="med" type="triangle"/>
            </a:ln>
          </p:spPr>
        </p:cxnSp>
      </p:grpSp>
      <p:grpSp>
        <p:nvGrpSpPr>
          <p:cNvPr id="9742" name="Google Shape;9742;p137"/>
          <p:cNvGrpSpPr/>
          <p:nvPr/>
        </p:nvGrpSpPr>
        <p:grpSpPr>
          <a:xfrm>
            <a:off x="2080634" y="3063061"/>
            <a:ext cx="3036870" cy="584775"/>
            <a:chOff x="-1667664" y="2908339"/>
            <a:chExt cx="4371910" cy="584044"/>
          </a:xfrm>
        </p:grpSpPr>
        <p:sp>
          <p:nvSpPr>
            <p:cNvPr id="9743" name="Google Shape;9743;p137"/>
            <p:cNvSpPr txBox="1"/>
            <p:nvPr/>
          </p:nvSpPr>
          <p:spPr>
            <a:xfrm>
              <a:off x="-1667664" y="2908339"/>
              <a:ext cx="4139198" cy="584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server begins listening for  incoming TCP requests</a:t>
              </a:r>
              <a:endParaRPr/>
            </a:p>
          </p:txBody>
        </p:sp>
        <p:cxnSp>
          <p:nvCxnSpPr>
            <p:cNvPr id="9744" name="Google Shape;9744;p137"/>
            <p:cNvCxnSpPr/>
            <p:nvPr/>
          </p:nvCxnSpPr>
          <p:spPr>
            <a:xfrm>
              <a:off x="1967825" y="3217286"/>
              <a:ext cx="736421" cy="0"/>
            </a:xfrm>
            <a:prstGeom prst="straightConnector1">
              <a:avLst/>
            </a:prstGeom>
            <a:noFill/>
            <a:ln cap="flat" cmpd="sng" w="12700">
              <a:solidFill>
                <a:srgbClr val="CC0000"/>
              </a:solidFill>
              <a:prstDash val="solid"/>
              <a:round/>
              <a:headEnd len="med" w="med" type="none"/>
              <a:tailEnd len="med" w="med" type="triangle"/>
            </a:ln>
          </p:spPr>
        </p:cxnSp>
      </p:grpSp>
      <p:grpSp>
        <p:nvGrpSpPr>
          <p:cNvPr id="9745" name="Google Shape;9745;p137"/>
          <p:cNvGrpSpPr/>
          <p:nvPr/>
        </p:nvGrpSpPr>
        <p:grpSpPr>
          <a:xfrm>
            <a:off x="3328500" y="3824136"/>
            <a:ext cx="1858624" cy="297517"/>
            <a:chOff x="905004" y="3819988"/>
            <a:chExt cx="1859872" cy="298292"/>
          </a:xfrm>
        </p:grpSpPr>
        <p:sp>
          <p:nvSpPr>
            <p:cNvPr id="9746" name="Google Shape;9746;p137"/>
            <p:cNvSpPr txBox="1"/>
            <p:nvPr/>
          </p:nvSpPr>
          <p:spPr>
            <a:xfrm>
              <a:off x="905004" y="3819988"/>
              <a:ext cx="1859872" cy="2982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loop forever</a:t>
              </a:r>
              <a:endParaRPr/>
            </a:p>
          </p:txBody>
        </p:sp>
        <p:cxnSp>
          <p:nvCxnSpPr>
            <p:cNvPr id="9747" name="Google Shape;9747;p137"/>
            <p:cNvCxnSpPr/>
            <p:nvPr/>
          </p:nvCxnSpPr>
          <p:spPr>
            <a:xfrm>
              <a:off x="2187464" y="3964782"/>
              <a:ext cx="523192" cy="0"/>
            </a:xfrm>
            <a:prstGeom prst="straightConnector1">
              <a:avLst/>
            </a:prstGeom>
            <a:noFill/>
            <a:ln cap="flat" cmpd="sng" w="12700">
              <a:solidFill>
                <a:srgbClr val="CC0000"/>
              </a:solidFill>
              <a:prstDash val="solid"/>
              <a:round/>
              <a:headEnd len="med" w="med" type="none"/>
              <a:tailEnd len="med" w="med" type="triangle"/>
            </a:ln>
          </p:spPr>
        </p:cxnSp>
      </p:grpSp>
      <p:grpSp>
        <p:nvGrpSpPr>
          <p:cNvPr id="9748" name="Google Shape;9748;p137"/>
          <p:cNvGrpSpPr/>
          <p:nvPr/>
        </p:nvGrpSpPr>
        <p:grpSpPr>
          <a:xfrm>
            <a:off x="906051" y="4140995"/>
            <a:ext cx="4273089" cy="502702"/>
            <a:chOff x="-812680" y="4044670"/>
            <a:chExt cx="3634217" cy="502843"/>
          </a:xfrm>
        </p:grpSpPr>
        <p:sp>
          <p:nvSpPr>
            <p:cNvPr id="9749" name="Google Shape;9749;p137"/>
            <p:cNvSpPr txBox="1"/>
            <p:nvPr/>
          </p:nvSpPr>
          <p:spPr>
            <a:xfrm>
              <a:off x="-812680" y="4044670"/>
              <a:ext cx="3634217" cy="5028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server waits on accept() for incoming requests, new socket created on return</a:t>
              </a:r>
              <a:endParaRPr/>
            </a:p>
          </p:txBody>
        </p:sp>
        <p:cxnSp>
          <p:nvCxnSpPr>
            <p:cNvPr id="9750" name="Google Shape;9750;p137"/>
            <p:cNvCxnSpPr/>
            <p:nvPr/>
          </p:nvCxnSpPr>
          <p:spPr>
            <a:xfrm>
              <a:off x="2337575" y="4188416"/>
              <a:ext cx="435213" cy="1"/>
            </a:xfrm>
            <a:prstGeom prst="straightConnector1">
              <a:avLst/>
            </a:prstGeom>
            <a:noFill/>
            <a:ln cap="flat" cmpd="sng" w="12700">
              <a:solidFill>
                <a:srgbClr val="CC0000"/>
              </a:solidFill>
              <a:prstDash val="solid"/>
              <a:round/>
              <a:headEnd len="med" w="med" type="none"/>
              <a:tailEnd len="med" w="med" type="triangle"/>
            </a:ln>
          </p:spPr>
        </p:cxnSp>
      </p:grpSp>
      <p:grpSp>
        <p:nvGrpSpPr>
          <p:cNvPr id="9751" name="Google Shape;9751;p137"/>
          <p:cNvGrpSpPr/>
          <p:nvPr/>
        </p:nvGrpSpPr>
        <p:grpSpPr>
          <a:xfrm>
            <a:off x="1951002" y="4771416"/>
            <a:ext cx="3154397" cy="584775"/>
            <a:chOff x="-463314" y="4140337"/>
            <a:chExt cx="3153124" cy="585085"/>
          </a:xfrm>
        </p:grpSpPr>
        <p:sp>
          <p:nvSpPr>
            <p:cNvPr id="9752" name="Google Shape;9752;p137"/>
            <p:cNvSpPr txBox="1"/>
            <p:nvPr/>
          </p:nvSpPr>
          <p:spPr>
            <a:xfrm>
              <a:off x="-463314" y="4140337"/>
              <a:ext cx="2746043" cy="5850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read bytes from socket (but not address as in UDP)</a:t>
              </a:r>
              <a:endParaRPr/>
            </a:p>
          </p:txBody>
        </p:sp>
        <p:cxnSp>
          <p:nvCxnSpPr>
            <p:cNvPr id="9753" name="Google Shape;9753;p137"/>
            <p:cNvCxnSpPr/>
            <p:nvPr/>
          </p:nvCxnSpPr>
          <p:spPr>
            <a:xfrm>
              <a:off x="2194710" y="4288764"/>
              <a:ext cx="495100" cy="0"/>
            </a:xfrm>
            <a:prstGeom prst="straightConnector1">
              <a:avLst/>
            </a:prstGeom>
            <a:noFill/>
            <a:ln cap="flat" cmpd="sng" w="12700">
              <a:solidFill>
                <a:srgbClr val="CC0000"/>
              </a:solidFill>
              <a:prstDash val="solid"/>
              <a:round/>
              <a:headEnd len="med" w="med" type="none"/>
              <a:tailEnd len="med" w="med" type="triangle"/>
            </a:ln>
          </p:spPr>
        </p:cxnSp>
      </p:grpSp>
      <p:grpSp>
        <p:nvGrpSpPr>
          <p:cNvPr id="9754" name="Google Shape;9754;p137"/>
          <p:cNvGrpSpPr/>
          <p:nvPr/>
        </p:nvGrpSpPr>
        <p:grpSpPr>
          <a:xfrm>
            <a:off x="1026276" y="5902558"/>
            <a:ext cx="4079124" cy="584775"/>
            <a:chOff x="-1411416" y="4686923"/>
            <a:chExt cx="4079374" cy="585153"/>
          </a:xfrm>
        </p:grpSpPr>
        <p:sp>
          <p:nvSpPr>
            <p:cNvPr id="9755" name="Google Shape;9755;p137"/>
            <p:cNvSpPr txBox="1"/>
            <p:nvPr/>
          </p:nvSpPr>
          <p:spPr>
            <a:xfrm>
              <a:off x="-1411416" y="4686923"/>
              <a:ext cx="3902071" cy="5851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close connection to this client (but </a:t>
              </a:r>
              <a:r>
                <a:rPr b="0" i="1" lang="en-US" sz="1600" u="none" cap="none" strike="noStrike">
                  <a:solidFill>
                    <a:srgbClr val="000099"/>
                  </a:solidFill>
                  <a:latin typeface="Arial"/>
                  <a:ea typeface="Arial"/>
                  <a:cs typeface="Arial"/>
                  <a:sym typeface="Arial"/>
                </a:rPr>
                <a:t>not</a:t>
              </a:r>
              <a:r>
                <a:rPr b="0" i="0" lang="en-US" sz="1600" u="none" cap="none" strike="noStrike">
                  <a:solidFill>
                    <a:srgbClr val="000099"/>
                  </a:solidFill>
                  <a:latin typeface="Arial"/>
                  <a:ea typeface="Arial"/>
                  <a:cs typeface="Arial"/>
                  <a:sym typeface="Arial"/>
                </a:rPr>
                <a:t> welcoming socket)</a:t>
              </a:r>
              <a:endParaRPr/>
            </a:p>
          </p:txBody>
        </p:sp>
        <p:cxnSp>
          <p:nvCxnSpPr>
            <p:cNvPr id="9756" name="Google Shape;9756;p137"/>
            <p:cNvCxnSpPr/>
            <p:nvPr/>
          </p:nvCxnSpPr>
          <p:spPr>
            <a:xfrm>
              <a:off x="2172628" y="4843734"/>
              <a:ext cx="495330" cy="0"/>
            </a:xfrm>
            <a:prstGeom prst="straightConnector1">
              <a:avLst/>
            </a:prstGeom>
            <a:noFill/>
            <a:ln cap="flat" cmpd="sng" w="12700">
              <a:solidFill>
                <a:srgbClr val="CC0000"/>
              </a:solidFill>
              <a:prstDash val="solid"/>
              <a:round/>
              <a:headEnd len="med" w="med" type="none"/>
              <a:tailEnd len="med" w="med" type="triangle"/>
            </a:ln>
          </p:spPr>
        </p:cxnSp>
      </p:grpSp>
      <p:sp>
        <p:nvSpPr>
          <p:cNvPr id="9757" name="Google Shape;9757;p13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
        <p:nvSpPr>
          <p:cNvPr id="9758" name="Google Shape;9758;p137"/>
          <p:cNvSpPr txBox="1"/>
          <p:nvPr/>
        </p:nvSpPr>
        <p:spPr>
          <a:xfrm>
            <a:off x="589926" y="6443089"/>
            <a:ext cx="32508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Note: this code update (2023) to Python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9"/>
                                        </p:tgtEl>
                                        <p:attrNameLst>
                                          <p:attrName>style.visibility</p:attrName>
                                        </p:attrNameLst>
                                      </p:cBhvr>
                                      <p:to>
                                        <p:strVal val="visible"/>
                                      </p:to>
                                    </p:set>
                                    <p:animEffect filter="fade" transition="in">
                                      <p:cBhvr>
                                        <p:cTn dur="500"/>
                                        <p:tgtEl>
                                          <p:spTgt spid="9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739"/>
                                        </p:tgtEl>
                                      </p:cBhvr>
                                    </p:animEffect>
                                    <p:set>
                                      <p:cBhvr>
                                        <p:cTn dur="1" fill="hold">
                                          <p:stCondLst>
                                            <p:cond delay="500"/>
                                          </p:stCondLst>
                                        </p:cTn>
                                        <p:tgtEl>
                                          <p:spTgt spid="973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42"/>
                                        </p:tgtEl>
                                        <p:attrNameLst>
                                          <p:attrName>style.visibility</p:attrName>
                                        </p:attrNameLst>
                                      </p:cBhvr>
                                      <p:to>
                                        <p:strVal val="visible"/>
                                      </p:to>
                                    </p:set>
                                    <p:animEffect filter="fade" transition="in">
                                      <p:cBhvr>
                                        <p:cTn dur="500"/>
                                        <p:tgtEl>
                                          <p:spTgt spid="9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742"/>
                                        </p:tgtEl>
                                      </p:cBhvr>
                                    </p:animEffect>
                                    <p:set>
                                      <p:cBhvr>
                                        <p:cTn dur="1" fill="hold">
                                          <p:stCondLst>
                                            <p:cond delay="500"/>
                                          </p:stCondLst>
                                        </p:cTn>
                                        <p:tgtEl>
                                          <p:spTgt spid="974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45"/>
                                        </p:tgtEl>
                                        <p:attrNameLst>
                                          <p:attrName>style.visibility</p:attrName>
                                        </p:attrNameLst>
                                      </p:cBhvr>
                                      <p:to>
                                        <p:strVal val="visible"/>
                                      </p:to>
                                    </p:set>
                                    <p:animEffect filter="fade" transition="in">
                                      <p:cBhvr>
                                        <p:cTn dur="500"/>
                                        <p:tgtEl>
                                          <p:spTgt spid="9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745"/>
                                        </p:tgtEl>
                                      </p:cBhvr>
                                    </p:animEffect>
                                    <p:set>
                                      <p:cBhvr>
                                        <p:cTn dur="1" fill="hold">
                                          <p:stCondLst>
                                            <p:cond delay="500"/>
                                          </p:stCondLst>
                                        </p:cTn>
                                        <p:tgtEl>
                                          <p:spTgt spid="97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48"/>
                                        </p:tgtEl>
                                        <p:attrNameLst>
                                          <p:attrName>style.visibility</p:attrName>
                                        </p:attrNameLst>
                                      </p:cBhvr>
                                      <p:to>
                                        <p:strVal val="visible"/>
                                      </p:to>
                                    </p:set>
                                    <p:animEffect filter="fade" transition="in">
                                      <p:cBhvr>
                                        <p:cTn dur="500"/>
                                        <p:tgtEl>
                                          <p:spTgt spid="9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748"/>
                                        </p:tgtEl>
                                      </p:cBhvr>
                                    </p:animEffect>
                                    <p:set>
                                      <p:cBhvr>
                                        <p:cTn dur="1" fill="hold">
                                          <p:stCondLst>
                                            <p:cond delay="500"/>
                                          </p:stCondLst>
                                        </p:cTn>
                                        <p:tgtEl>
                                          <p:spTgt spid="97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51"/>
                                        </p:tgtEl>
                                        <p:attrNameLst>
                                          <p:attrName>style.visibility</p:attrName>
                                        </p:attrNameLst>
                                      </p:cBhvr>
                                      <p:to>
                                        <p:strVal val="visible"/>
                                      </p:to>
                                    </p:set>
                                    <p:animEffect filter="fade" transition="in">
                                      <p:cBhvr>
                                        <p:cTn dur="500"/>
                                        <p:tgtEl>
                                          <p:spTgt spid="9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751"/>
                                        </p:tgtEl>
                                      </p:cBhvr>
                                    </p:animEffect>
                                    <p:set>
                                      <p:cBhvr>
                                        <p:cTn dur="1" fill="hold">
                                          <p:stCondLst>
                                            <p:cond delay="500"/>
                                          </p:stCondLst>
                                        </p:cTn>
                                        <p:tgtEl>
                                          <p:spTgt spid="97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54"/>
                                        </p:tgtEl>
                                        <p:attrNameLst>
                                          <p:attrName>style.visibility</p:attrName>
                                        </p:attrNameLst>
                                      </p:cBhvr>
                                      <p:to>
                                        <p:strVal val="visible"/>
                                      </p:to>
                                    </p:set>
                                    <p:animEffect filter="fade" transition="in">
                                      <p:cBhvr>
                                        <p:cTn dur="500"/>
                                        <p:tgtEl>
                                          <p:spTgt spid="9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3" name="Shape 9763"/>
        <p:cNvGrpSpPr/>
        <p:nvPr/>
      </p:nvGrpSpPr>
      <p:grpSpPr>
        <a:xfrm>
          <a:off x="0" y="0"/>
          <a:ext cx="0" cy="0"/>
          <a:chOff x="0" y="0"/>
          <a:chExt cx="0" cy="0"/>
        </a:xfrm>
      </p:grpSpPr>
      <p:sp>
        <p:nvSpPr>
          <p:cNvPr id="9764" name="Google Shape;9764;p138"/>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99"/>
              </a:buClr>
              <a:buSzPts val="4400"/>
              <a:buFont typeface="Calibri"/>
              <a:buNone/>
            </a:pPr>
            <a:r>
              <a:rPr lang="en-US" sz="4400">
                <a:solidFill>
                  <a:srgbClr val="000099"/>
                </a:solidFill>
              </a:rPr>
              <a:t>Chapter 2: Summary</a:t>
            </a:r>
            <a:endParaRPr sz="5400">
              <a:solidFill>
                <a:srgbClr val="000099"/>
              </a:solidFill>
            </a:endParaRPr>
          </a:p>
        </p:txBody>
      </p:sp>
      <p:sp>
        <p:nvSpPr>
          <p:cNvPr id="9765" name="Google Shape;9765;p138"/>
          <p:cNvSpPr txBox="1"/>
          <p:nvPr>
            <p:ph idx="1" type="body"/>
          </p:nvPr>
        </p:nvSpPr>
        <p:spPr>
          <a:xfrm>
            <a:off x="838200" y="2094161"/>
            <a:ext cx="5710084" cy="4194034"/>
          </a:xfrm>
          <a:prstGeom prst="rect">
            <a:avLst/>
          </a:prstGeom>
          <a:noFill/>
          <a:ln>
            <a:noFill/>
          </a:ln>
        </p:spPr>
        <p:txBody>
          <a:bodyPr anchorCtr="0" anchor="t" bIns="45700" lIns="91425" spcFirstLastPara="1" rIns="91425" wrap="square" tIns="45700">
            <a:normAutofit/>
          </a:bodyPr>
          <a:lstStyle/>
          <a:p>
            <a:pPr indent="-287338" lvl="0" marL="287338" rtl="0" algn="l">
              <a:lnSpc>
                <a:spcPct val="90000"/>
              </a:lnSpc>
              <a:spcBef>
                <a:spcPts val="0"/>
              </a:spcBef>
              <a:spcAft>
                <a:spcPts val="0"/>
              </a:spcAft>
              <a:buSzPts val="2800"/>
              <a:buFont typeface="Noto Sans Symbols"/>
              <a:buChar char="▪"/>
            </a:pPr>
            <a:r>
              <a:rPr lang="en-US"/>
              <a:t>application architectures</a:t>
            </a:r>
            <a:endParaRPr/>
          </a:p>
          <a:p>
            <a:pPr indent="-223837" lvl="1" marL="681038" rtl="0" algn="l">
              <a:lnSpc>
                <a:spcPct val="90000"/>
              </a:lnSpc>
              <a:spcBef>
                <a:spcPts val="500"/>
              </a:spcBef>
              <a:spcAft>
                <a:spcPts val="0"/>
              </a:spcAft>
              <a:buSzPts val="2400"/>
              <a:buFont typeface="Arial"/>
              <a:buChar char="•"/>
            </a:pPr>
            <a:r>
              <a:rPr lang="en-US"/>
              <a:t>client-server</a:t>
            </a:r>
            <a:endParaRPr/>
          </a:p>
          <a:p>
            <a:pPr indent="-223837" lvl="1" marL="681038" rtl="0" algn="l">
              <a:lnSpc>
                <a:spcPct val="90000"/>
              </a:lnSpc>
              <a:spcBef>
                <a:spcPts val="500"/>
              </a:spcBef>
              <a:spcAft>
                <a:spcPts val="0"/>
              </a:spcAft>
              <a:buSzPts val="2400"/>
              <a:buFont typeface="Arial"/>
              <a:buChar char="•"/>
            </a:pPr>
            <a:r>
              <a:rPr lang="en-US"/>
              <a:t>P2P</a:t>
            </a:r>
            <a:endParaRPr/>
          </a:p>
          <a:p>
            <a:pPr indent="-287338" lvl="0" marL="287338" rtl="0" algn="l">
              <a:lnSpc>
                <a:spcPct val="90000"/>
              </a:lnSpc>
              <a:spcBef>
                <a:spcPts val="1000"/>
              </a:spcBef>
              <a:spcAft>
                <a:spcPts val="0"/>
              </a:spcAft>
              <a:buSzPts val="2800"/>
              <a:buFont typeface="Noto Sans Symbols"/>
              <a:buChar char="▪"/>
            </a:pPr>
            <a:r>
              <a:rPr lang="en-US"/>
              <a:t>application service requirements:</a:t>
            </a:r>
            <a:endParaRPr/>
          </a:p>
          <a:p>
            <a:pPr indent="-228600" lvl="1" marL="682625" rtl="0" algn="l">
              <a:lnSpc>
                <a:spcPct val="90000"/>
              </a:lnSpc>
              <a:spcBef>
                <a:spcPts val="500"/>
              </a:spcBef>
              <a:spcAft>
                <a:spcPts val="0"/>
              </a:spcAft>
              <a:buSzPts val="2400"/>
              <a:buFont typeface="Arial"/>
              <a:buChar char="•"/>
            </a:pPr>
            <a:r>
              <a:rPr lang="en-US"/>
              <a:t>reliability, bandwidth, delay</a:t>
            </a:r>
            <a:endParaRPr/>
          </a:p>
          <a:p>
            <a:pPr indent="-287338" lvl="0" marL="287338" rtl="0" algn="l">
              <a:lnSpc>
                <a:spcPct val="90000"/>
              </a:lnSpc>
              <a:spcBef>
                <a:spcPts val="1000"/>
              </a:spcBef>
              <a:spcAft>
                <a:spcPts val="0"/>
              </a:spcAft>
              <a:buSzPts val="2800"/>
              <a:buFont typeface="Noto Sans Symbols"/>
              <a:buChar char="▪"/>
            </a:pPr>
            <a:r>
              <a:rPr lang="en-US"/>
              <a:t>Internet transport service model</a:t>
            </a:r>
            <a:endParaRPr/>
          </a:p>
          <a:p>
            <a:pPr indent="-223837" lvl="1" marL="681038" rtl="0" algn="l">
              <a:lnSpc>
                <a:spcPct val="90000"/>
              </a:lnSpc>
              <a:spcBef>
                <a:spcPts val="500"/>
              </a:spcBef>
              <a:spcAft>
                <a:spcPts val="0"/>
              </a:spcAft>
              <a:buSzPts val="2400"/>
              <a:buFont typeface="Arial"/>
              <a:buChar char="•"/>
            </a:pPr>
            <a:r>
              <a:rPr lang="en-US"/>
              <a:t>connection-oriented, reliable: TCP</a:t>
            </a:r>
            <a:endParaRPr/>
          </a:p>
          <a:p>
            <a:pPr indent="-223837" lvl="1" marL="681038" rtl="0" algn="l">
              <a:lnSpc>
                <a:spcPct val="90000"/>
              </a:lnSpc>
              <a:spcBef>
                <a:spcPts val="500"/>
              </a:spcBef>
              <a:spcAft>
                <a:spcPts val="0"/>
              </a:spcAft>
              <a:buSzPts val="2400"/>
              <a:buFont typeface="Arial"/>
              <a:buChar char="•"/>
            </a:pPr>
            <a:r>
              <a:rPr lang="en-US"/>
              <a:t>unreliable, datagrams: UDP</a:t>
            </a:r>
            <a:endParaRPr sz="2000"/>
          </a:p>
        </p:txBody>
      </p:sp>
      <p:sp>
        <p:nvSpPr>
          <p:cNvPr id="9766" name="Google Shape;9766;p138"/>
          <p:cNvSpPr txBox="1"/>
          <p:nvPr/>
        </p:nvSpPr>
        <p:spPr>
          <a:xfrm>
            <a:off x="704849" y="1392072"/>
            <a:ext cx="10208957" cy="67627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our study of network application layer is now complete!</a:t>
            </a:r>
            <a:endParaRPr/>
          </a:p>
        </p:txBody>
      </p:sp>
      <p:sp>
        <p:nvSpPr>
          <p:cNvPr id="9767" name="Google Shape;9767;p138"/>
          <p:cNvSpPr/>
          <p:nvPr/>
        </p:nvSpPr>
        <p:spPr>
          <a:xfrm>
            <a:off x="7310006" y="2054984"/>
            <a:ext cx="4652810" cy="3676650"/>
          </a:xfrm>
          <a:prstGeom prst="rect">
            <a:avLst/>
          </a:prstGeom>
          <a:noFill/>
          <a:ln>
            <a:noFill/>
          </a:ln>
        </p:spPr>
        <p:txBody>
          <a:bodyPr anchorCtr="0" anchor="t" bIns="45700" lIns="91425" spcFirstLastPara="1" rIns="91425" wrap="square" tIns="45700">
            <a:noAutofit/>
          </a:bodyPr>
          <a:lstStyle/>
          <a:p>
            <a:pPr indent="-287338" lvl="0" marL="287338"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specific protocols:</a:t>
            </a:r>
            <a:endParaRPr/>
          </a:p>
          <a:p>
            <a:pPr indent="-223837" lvl="1" marL="681038" marR="0" rtl="0" algn="l">
              <a:lnSpc>
                <a:spcPct val="100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HTTP</a:t>
            </a:r>
            <a:endParaRPr/>
          </a:p>
          <a:p>
            <a:pPr indent="-223837" lvl="1" marL="681038" marR="0" rtl="0" algn="l">
              <a:lnSpc>
                <a:spcPct val="100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SMTP, IMAP</a:t>
            </a:r>
            <a:endParaRPr/>
          </a:p>
          <a:p>
            <a:pPr indent="-223837" lvl="1" marL="681038" marR="0" rtl="0" algn="l">
              <a:lnSpc>
                <a:spcPct val="100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DNS</a:t>
            </a:r>
            <a:endParaRPr/>
          </a:p>
          <a:p>
            <a:pPr indent="-223837" lvl="1" marL="681038" marR="0" rtl="0" algn="l">
              <a:lnSpc>
                <a:spcPct val="100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P2P: BitTorrent</a:t>
            </a:r>
            <a:endParaRPr/>
          </a:p>
          <a:p>
            <a:pPr indent="-287338" lvl="0" marL="287338"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video streaming, CDNs</a:t>
            </a:r>
            <a:endParaRPr/>
          </a:p>
          <a:p>
            <a:pPr indent="-287338" lvl="0" marL="287338"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socket programming: </a:t>
            </a:r>
            <a:endParaRPr/>
          </a:p>
          <a:p>
            <a:pPr indent="0" lvl="0" marL="0" marR="0" rtl="0" algn="l">
              <a:lnSpc>
                <a:spcPct val="100000"/>
              </a:lnSpc>
              <a:spcBef>
                <a:spcPts val="0"/>
              </a:spcBef>
              <a:spcAft>
                <a:spcPts val="0"/>
              </a:spcAft>
              <a:buClr>
                <a:srgbClr val="000099"/>
              </a:buClr>
              <a:buSzPts val="2800"/>
              <a:buFont typeface="Arial"/>
              <a:buNone/>
            </a:pPr>
            <a:r>
              <a:rPr b="0" i="0" lang="en-US" sz="2800" u="none" cap="none" strike="noStrike">
                <a:solidFill>
                  <a:srgbClr val="000000"/>
                </a:solidFill>
                <a:latin typeface="Calibri"/>
                <a:ea typeface="Calibri"/>
                <a:cs typeface="Calibri"/>
                <a:sym typeface="Calibri"/>
              </a:rPr>
              <a:t>    TCP, UDP sockets</a:t>
            </a:r>
            <a:endParaRPr/>
          </a:p>
        </p:txBody>
      </p:sp>
      <p:sp>
        <p:nvSpPr>
          <p:cNvPr id="9768" name="Google Shape;9768;p13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7"/>
                                        </p:tgtEl>
                                        <p:attrNameLst>
                                          <p:attrName>style.visibility</p:attrName>
                                        </p:attrNameLst>
                                      </p:cBhvr>
                                      <p:to>
                                        <p:strVal val="visible"/>
                                      </p:to>
                                    </p:set>
                                    <p:animEffect filter="fade" transition="in">
                                      <p:cBhvr>
                                        <p:cTn dur="500"/>
                                        <p:tgtEl>
                                          <p:spTgt spid="9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3" name="Shape 9773"/>
        <p:cNvGrpSpPr/>
        <p:nvPr/>
      </p:nvGrpSpPr>
      <p:grpSpPr>
        <a:xfrm>
          <a:off x="0" y="0"/>
          <a:ext cx="0" cy="0"/>
          <a:chOff x="0" y="0"/>
          <a:chExt cx="0" cy="0"/>
        </a:xfrm>
      </p:grpSpPr>
      <p:sp>
        <p:nvSpPr>
          <p:cNvPr id="9774" name="Google Shape;9774;p139"/>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99"/>
              </a:buClr>
              <a:buSzPts val="4400"/>
              <a:buFont typeface="Calibri"/>
              <a:buNone/>
            </a:pPr>
            <a:r>
              <a:rPr lang="en-US" sz="4400">
                <a:solidFill>
                  <a:srgbClr val="000099"/>
                </a:solidFill>
              </a:rPr>
              <a:t>Chapter 2: Summary</a:t>
            </a:r>
            <a:endParaRPr sz="5400">
              <a:solidFill>
                <a:srgbClr val="000099"/>
              </a:solidFill>
            </a:endParaRPr>
          </a:p>
        </p:txBody>
      </p:sp>
      <p:sp>
        <p:nvSpPr>
          <p:cNvPr id="9775" name="Google Shape;9775;p139"/>
          <p:cNvSpPr txBox="1"/>
          <p:nvPr/>
        </p:nvSpPr>
        <p:spPr>
          <a:xfrm>
            <a:off x="704849" y="1392072"/>
            <a:ext cx="10208957" cy="67627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Most importantly: learned about </a:t>
            </a:r>
            <a:r>
              <a:rPr b="0" i="1" lang="en-US" sz="3200" u="none" cap="none" strike="noStrike">
                <a:solidFill>
                  <a:srgbClr val="CC0000"/>
                </a:solidFill>
                <a:latin typeface="Calibri"/>
                <a:ea typeface="Calibri"/>
                <a:cs typeface="Calibri"/>
                <a:sym typeface="Calibri"/>
              </a:rPr>
              <a:t>protocols</a:t>
            </a:r>
            <a:r>
              <a:rPr b="0" i="0" lang="en-US" sz="3200" u="none" cap="none" strike="noStrike">
                <a:solidFill>
                  <a:srgbClr val="CC0000"/>
                </a:solidFill>
                <a:latin typeface="Calibri"/>
                <a:ea typeface="Calibri"/>
                <a:cs typeface="Calibri"/>
                <a:sym typeface="Calibri"/>
              </a:rPr>
              <a:t>!</a:t>
            </a:r>
            <a:endParaRPr/>
          </a:p>
        </p:txBody>
      </p:sp>
      <p:sp>
        <p:nvSpPr>
          <p:cNvPr id="9776" name="Google Shape;9776;p139"/>
          <p:cNvSpPr txBox="1"/>
          <p:nvPr>
            <p:ph idx="1" type="body"/>
          </p:nvPr>
        </p:nvSpPr>
        <p:spPr>
          <a:xfrm>
            <a:off x="838200" y="2069589"/>
            <a:ext cx="5695335" cy="4351338"/>
          </a:xfrm>
          <a:prstGeom prst="rect">
            <a:avLst/>
          </a:prstGeom>
          <a:noFill/>
          <a:ln>
            <a:noFill/>
          </a:ln>
        </p:spPr>
        <p:txBody>
          <a:bodyPr anchorCtr="0" anchor="t" bIns="45700" lIns="91425" spcFirstLastPara="1" rIns="91425" wrap="square" tIns="45700">
            <a:normAutofit/>
          </a:bodyPr>
          <a:lstStyle/>
          <a:p>
            <a:pPr indent="-287338" lvl="0" marL="287338" rtl="0" algn="l">
              <a:lnSpc>
                <a:spcPct val="90000"/>
              </a:lnSpc>
              <a:spcBef>
                <a:spcPts val="0"/>
              </a:spcBef>
              <a:spcAft>
                <a:spcPts val="0"/>
              </a:spcAft>
              <a:buSzPts val="2800"/>
              <a:buChar char="▪"/>
            </a:pPr>
            <a:r>
              <a:rPr lang="en-US"/>
              <a:t>typical request/reply message exchange:</a:t>
            </a:r>
            <a:endParaRPr/>
          </a:p>
          <a:p>
            <a:pPr indent="-223837" lvl="1" marL="681038" rtl="0" algn="l">
              <a:lnSpc>
                <a:spcPct val="90000"/>
              </a:lnSpc>
              <a:spcBef>
                <a:spcPts val="500"/>
              </a:spcBef>
              <a:spcAft>
                <a:spcPts val="0"/>
              </a:spcAft>
              <a:buSzPts val="2400"/>
              <a:buChar char="•"/>
            </a:pPr>
            <a:r>
              <a:rPr lang="en-US"/>
              <a:t>client requests info or service</a:t>
            </a:r>
            <a:endParaRPr/>
          </a:p>
          <a:p>
            <a:pPr indent="-223837" lvl="1" marL="681038" rtl="0" algn="l">
              <a:lnSpc>
                <a:spcPct val="90000"/>
              </a:lnSpc>
              <a:spcBef>
                <a:spcPts val="500"/>
              </a:spcBef>
              <a:spcAft>
                <a:spcPts val="0"/>
              </a:spcAft>
              <a:buSzPts val="2400"/>
              <a:buChar char="•"/>
            </a:pPr>
            <a:r>
              <a:rPr lang="en-US"/>
              <a:t>server responds with data, status code</a:t>
            </a:r>
            <a:endParaRPr/>
          </a:p>
          <a:p>
            <a:pPr indent="-287338" lvl="0" marL="287338" rtl="0" algn="l">
              <a:lnSpc>
                <a:spcPct val="90000"/>
              </a:lnSpc>
              <a:spcBef>
                <a:spcPts val="1000"/>
              </a:spcBef>
              <a:spcAft>
                <a:spcPts val="0"/>
              </a:spcAft>
              <a:buSzPts val="2800"/>
              <a:buChar char="▪"/>
            </a:pPr>
            <a:r>
              <a:rPr lang="en-US"/>
              <a:t>message formats:</a:t>
            </a:r>
            <a:endParaRPr/>
          </a:p>
          <a:p>
            <a:pPr indent="-223837" lvl="1" marL="681038" rtl="0" algn="l">
              <a:lnSpc>
                <a:spcPct val="90000"/>
              </a:lnSpc>
              <a:spcBef>
                <a:spcPts val="500"/>
              </a:spcBef>
              <a:spcAft>
                <a:spcPts val="0"/>
              </a:spcAft>
              <a:buSzPts val="2400"/>
              <a:buChar char="•"/>
            </a:pPr>
            <a:r>
              <a:rPr i="1" lang="en-US">
                <a:solidFill>
                  <a:srgbClr val="000090"/>
                </a:solidFill>
              </a:rPr>
              <a:t>headers</a:t>
            </a:r>
            <a:r>
              <a:rPr lang="en-US"/>
              <a:t>: fields giving info about data</a:t>
            </a:r>
            <a:endParaRPr/>
          </a:p>
          <a:p>
            <a:pPr indent="-223837" lvl="1" marL="681038" rtl="0" algn="l">
              <a:lnSpc>
                <a:spcPct val="90000"/>
              </a:lnSpc>
              <a:spcBef>
                <a:spcPts val="500"/>
              </a:spcBef>
              <a:spcAft>
                <a:spcPts val="0"/>
              </a:spcAft>
              <a:buSzPts val="2400"/>
              <a:buChar char="•"/>
            </a:pPr>
            <a:r>
              <a:rPr i="1" lang="en-US">
                <a:solidFill>
                  <a:srgbClr val="000090"/>
                </a:solidFill>
              </a:rPr>
              <a:t>data: </a:t>
            </a:r>
            <a:r>
              <a:rPr lang="en-US"/>
              <a:t>info(payload)  being communicated</a:t>
            </a:r>
            <a:endParaRPr/>
          </a:p>
        </p:txBody>
      </p:sp>
      <p:sp>
        <p:nvSpPr>
          <p:cNvPr id="9777" name="Google Shape;9777;p139"/>
          <p:cNvSpPr/>
          <p:nvPr/>
        </p:nvSpPr>
        <p:spPr>
          <a:xfrm>
            <a:off x="6832343" y="2015039"/>
            <a:ext cx="4654808" cy="3676650"/>
          </a:xfrm>
          <a:prstGeom prst="rect">
            <a:avLst/>
          </a:prstGeom>
          <a:noFill/>
          <a:ln>
            <a:noFill/>
          </a:ln>
        </p:spPr>
        <p:txBody>
          <a:bodyPr anchorCtr="0" anchor="t" bIns="45700" lIns="91425" spcFirstLastPara="1" rIns="91425" wrap="square" tIns="45700">
            <a:noAutofit/>
          </a:bodyPr>
          <a:lstStyle/>
          <a:p>
            <a:pPr indent="-227013" lvl="0" marL="227013" marR="0" rtl="0" algn="l">
              <a:lnSpc>
                <a:spcPct val="100000"/>
              </a:lnSpc>
              <a:spcBef>
                <a:spcPts val="0"/>
              </a:spcBef>
              <a:spcAft>
                <a:spcPts val="0"/>
              </a:spcAft>
              <a:buClr>
                <a:srgbClr val="3333CC"/>
              </a:buClr>
              <a:buSzPts val="2800"/>
              <a:buFont typeface="Calibri"/>
              <a:buNone/>
            </a:pPr>
            <a:r>
              <a:rPr b="0" i="0" lang="en-US" sz="2800" u="none" cap="none" strike="noStrike">
                <a:solidFill>
                  <a:srgbClr val="CC0000"/>
                </a:solidFill>
                <a:latin typeface="Calibri"/>
                <a:ea typeface="Calibri"/>
                <a:cs typeface="Calibri"/>
                <a:sym typeface="Calibri"/>
              </a:rPr>
              <a:t>important themes:</a:t>
            </a:r>
            <a:r>
              <a:rPr b="0" i="0" lang="en-US" sz="2400" u="none" cap="none" strike="noStrike">
                <a:solidFill>
                  <a:srgbClr val="FF3300"/>
                </a:solidFill>
                <a:latin typeface="Calibri"/>
                <a:ea typeface="Calibri"/>
                <a:cs typeface="Calibri"/>
                <a:sym typeface="Calibri"/>
              </a:rPr>
              <a:t> </a:t>
            </a:r>
            <a:endParaRPr/>
          </a:p>
          <a:p>
            <a:pPr indent="-219075" lvl="0" marL="349250"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centralized vs. decentralized </a:t>
            </a:r>
            <a:endParaRPr/>
          </a:p>
          <a:p>
            <a:pPr indent="-219075" lvl="0" marL="349250"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stateless vs. stateful</a:t>
            </a:r>
            <a:endParaRPr/>
          </a:p>
          <a:p>
            <a:pPr indent="-219075" lvl="0" marL="349250"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scalability</a:t>
            </a:r>
            <a:endParaRPr/>
          </a:p>
          <a:p>
            <a:pPr indent="-219075" lvl="0" marL="349250"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reliable vs. unreliable message transfer </a:t>
            </a:r>
            <a:endParaRPr/>
          </a:p>
          <a:p>
            <a:pPr indent="-219075" lvl="0" marL="349250"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“complexity at network edge”</a:t>
            </a:r>
            <a:endParaRPr b="0" i="0" sz="2800" u="none" cap="none" strike="noStrike">
              <a:solidFill>
                <a:srgbClr val="000000"/>
              </a:solidFill>
              <a:latin typeface="Calibri"/>
              <a:ea typeface="Calibri"/>
              <a:cs typeface="Calibri"/>
              <a:sym typeface="Calibri"/>
            </a:endParaRPr>
          </a:p>
        </p:txBody>
      </p:sp>
      <p:sp>
        <p:nvSpPr>
          <p:cNvPr id="9778" name="Google Shape;9778;p13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7"/>
                                        </p:tgtEl>
                                        <p:attrNameLst>
                                          <p:attrName>style.visibility</p:attrName>
                                        </p:attrNameLst>
                                      </p:cBhvr>
                                      <p:to>
                                        <p:strVal val="visible"/>
                                      </p:to>
                                    </p:set>
                                    <p:animEffect filter="fade" transition="in">
                                      <p:cBhvr>
                                        <p:cTn dur="500"/>
                                        <p:tgtEl>
                                          <p:spTgt spid="9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3" name="Shape 9783"/>
        <p:cNvGrpSpPr/>
        <p:nvPr/>
      </p:nvGrpSpPr>
      <p:grpSpPr>
        <a:xfrm>
          <a:off x="0" y="0"/>
          <a:ext cx="0" cy="0"/>
          <a:chOff x="0" y="0"/>
          <a:chExt cx="0" cy="0"/>
        </a:xfrm>
      </p:grpSpPr>
      <p:sp>
        <p:nvSpPr>
          <p:cNvPr id="9784" name="Google Shape;9784;p14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
        <p:nvSpPr>
          <p:cNvPr id="9785" name="Google Shape;9785;p140"/>
          <p:cNvSpPr txBox="1"/>
          <p:nvPr>
            <p:ph type="title"/>
          </p:nvPr>
        </p:nvSpPr>
        <p:spPr>
          <a:xfrm>
            <a:off x="838200" y="2981689"/>
            <a:ext cx="10515600" cy="89462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A3"/>
              </a:buClr>
              <a:buSzPts val="4400"/>
              <a:buFont typeface="Calibri"/>
              <a:buNone/>
            </a:pPr>
            <a:r>
              <a:rPr lang="en-US" sz="4400"/>
              <a:t>Additional Chapter 2 slides</a:t>
            </a:r>
            <a:endParaRPr sz="4400"/>
          </a:p>
        </p:txBody>
      </p:sp>
      <p:sp>
        <p:nvSpPr>
          <p:cNvPr id="9786" name="Google Shape;9786;p140"/>
          <p:cNvSpPr txBox="1"/>
          <p:nvPr/>
        </p:nvSpPr>
        <p:spPr>
          <a:xfrm>
            <a:off x="1858782" y="4421036"/>
            <a:ext cx="977358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JFK note: </a:t>
            </a:r>
            <a:r>
              <a:rPr lang="en-US" sz="1800">
                <a:solidFill>
                  <a:schemeClr val="dk1"/>
                </a:solidFill>
                <a:latin typeface="Calibri"/>
                <a:ea typeface="Calibri"/>
                <a:cs typeface="Calibri"/>
                <a:sym typeface="Calibri"/>
              </a:rPr>
              <a:t>the timeout slides are important IMHO if one is doing a programming assignment (especially an RDT programming assignment in Chapter 3), since students will need to use timers in their code, and the TRY/EXCEPT is really the easiest way to do this.  I introduce this here in Chapter 2 with the socket programming assignment since it teaches something (how to handle exceptions/timeouts), and lets students learn/practice that before doing the RDT programming assignment, which is harder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1" name="Shape 9791"/>
        <p:cNvGrpSpPr/>
        <p:nvPr/>
      </p:nvGrpSpPr>
      <p:grpSpPr>
        <a:xfrm>
          <a:off x="0" y="0"/>
          <a:ext cx="0" cy="0"/>
          <a:chOff x="0" y="0"/>
          <a:chExt cx="0" cy="0"/>
        </a:xfrm>
      </p:grpSpPr>
      <p:grpSp>
        <p:nvGrpSpPr>
          <p:cNvPr id="9792" name="Google Shape;9792;p141"/>
          <p:cNvGrpSpPr/>
          <p:nvPr/>
        </p:nvGrpSpPr>
        <p:grpSpPr>
          <a:xfrm>
            <a:off x="9321127" y="4329558"/>
            <a:ext cx="2119679" cy="2033289"/>
            <a:chOff x="9321127" y="4683514"/>
            <a:chExt cx="2119679" cy="2033289"/>
          </a:xfrm>
        </p:grpSpPr>
        <p:grpSp>
          <p:nvGrpSpPr>
            <p:cNvPr id="9793" name="Google Shape;9793;p141"/>
            <p:cNvGrpSpPr/>
            <p:nvPr/>
          </p:nvGrpSpPr>
          <p:grpSpPr>
            <a:xfrm>
              <a:off x="10132704" y="4817788"/>
              <a:ext cx="1308102" cy="527050"/>
              <a:chOff x="2846" y="2348"/>
              <a:chExt cx="824" cy="332"/>
            </a:xfrm>
          </p:grpSpPr>
          <p:pic>
            <p:nvPicPr>
              <p:cNvPr descr="alarm_clock_ringing" id="9794" name="Google Shape;9794;p141"/>
              <p:cNvPicPr preferRelativeResize="0"/>
              <p:nvPr/>
            </p:nvPicPr>
            <p:blipFill rotWithShape="1">
              <a:blip r:embed="rId3">
                <a:alphaModFix/>
              </a:blip>
              <a:srcRect b="0" l="0" r="0" t="0"/>
              <a:stretch/>
            </p:blipFill>
            <p:spPr>
              <a:xfrm>
                <a:off x="2846" y="2348"/>
                <a:ext cx="275" cy="303"/>
              </a:xfrm>
              <a:prstGeom prst="rect">
                <a:avLst/>
              </a:prstGeom>
              <a:noFill/>
              <a:ln>
                <a:noFill/>
              </a:ln>
            </p:spPr>
          </p:pic>
          <p:sp>
            <p:nvSpPr>
              <p:cNvPr id="9795" name="Google Shape;9795;p141"/>
              <p:cNvSpPr txBox="1"/>
              <p:nvPr/>
            </p:nvSpPr>
            <p:spPr>
              <a:xfrm>
                <a:off x="3065" y="2491"/>
                <a:ext cx="605" cy="189"/>
              </a:xfrm>
              <a:prstGeom prst="rect">
                <a:avLst/>
              </a:prstGeom>
              <a:noFill/>
              <a:ln>
                <a:noFill/>
              </a:ln>
            </p:spPr>
            <p:txBody>
              <a:bodyPr anchorCtr="0" anchor="t" bIns="45700" lIns="91425" spcFirstLastPara="1" rIns="91425" wrap="square" tIns="45700">
                <a:spAutoFit/>
              </a:bodyPr>
              <a:lstStyle/>
              <a:p>
                <a:pPr indent="0" lvl="0" marL="0" marR="0" rtl="0" algn="r">
                  <a:lnSpc>
                    <a:spcPct val="75000"/>
                  </a:lnSpc>
                  <a:spcBef>
                    <a:spcPts val="0"/>
                  </a:spcBef>
                  <a:spcAft>
                    <a:spcPts val="0"/>
                  </a:spcAft>
                  <a:buClr>
                    <a:srgbClr val="FF0000"/>
                  </a:buClr>
                  <a:buSzPts val="1800"/>
                  <a:buFont typeface="Tahoma"/>
                  <a:buNone/>
                </a:pPr>
                <a:r>
                  <a:rPr b="0" i="1" lang="en-US" sz="1800" u="none" cap="none" strike="noStrike">
                    <a:solidFill>
                      <a:srgbClr val="FF0000"/>
                    </a:solidFill>
                    <a:latin typeface="Tahoma"/>
                    <a:ea typeface="Tahoma"/>
                    <a:cs typeface="Tahoma"/>
                    <a:sym typeface="Tahoma"/>
                  </a:rPr>
                  <a:t>timeout</a:t>
                </a:r>
                <a:endParaRPr/>
              </a:p>
            </p:txBody>
          </p:sp>
        </p:grpSp>
        <p:sp>
          <p:nvSpPr>
            <p:cNvPr id="9796" name="Google Shape;9796;p141"/>
            <p:cNvSpPr/>
            <p:nvPr/>
          </p:nvSpPr>
          <p:spPr>
            <a:xfrm>
              <a:off x="9321127" y="5434414"/>
              <a:ext cx="1408176" cy="585216"/>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handle timeout</a:t>
              </a:r>
              <a:endParaRPr/>
            </a:p>
          </p:txBody>
        </p:sp>
        <p:cxnSp>
          <p:nvCxnSpPr>
            <p:cNvPr id="9797" name="Google Shape;9797;p141"/>
            <p:cNvCxnSpPr>
              <a:endCxn id="9796" idx="0"/>
            </p:cNvCxnSpPr>
            <p:nvPr/>
          </p:nvCxnSpPr>
          <p:spPr>
            <a:xfrm flipH="1" rot="-5400000">
              <a:off x="9312415" y="4721614"/>
              <a:ext cx="750900" cy="674700"/>
            </a:xfrm>
            <a:prstGeom prst="bentConnector3">
              <a:avLst>
                <a:gd fmla="val 49353" name="adj1"/>
              </a:avLst>
            </a:prstGeom>
            <a:noFill/>
            <a:ln cap="flat" cmpd="sng" w="38100">
              <a:solidFill>
                <a:srgbClr val="FF0000"/>
              </a:solidFill>
              <a:prstDash val="solid"/>
              <a:miter lim="800000"/>
              <a:headEnd len="sm" w="sm" type="none"/>
              <a:tailEnd len="med" w="med" type="triangle"/>
            </a:ln>
          </p:spPr>
        </p:cxnSp>
        <p:sp>
          <p:nvSpPr>
            <p:cNvPr id="9798" name="Google Shape;9798;p141"/>
            <p:cNvSpPr txBox="1"/>
            <p:nvPr/>
          </p:nvSpPr>
          <p:spPr>
            <a:xfrm>
              <a:off x="9791016" y="6132028"/>
              <a:ext cx="468398"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a:t>
              </a:r>
              <a:endParaRPr/>
            </a:p>
          </p:txBody>
        </p:sp>
        <p:cxnSp>
          <p:nvCxnSpPr>
            <p:cNvPr id="9799" name="Google Shape;9799;p141"/>
            <p:cNvCxnSpPr>
              <a:stCxn id="9796" idx="2"/>
            </p:cNvCxnSpPr>
            <p:nvPr/>
          </p:nvCxnSpPr>
          <p:spPr>
            <a:xfrm>
              <a:off x="10025215" y="6019630"/>
              <a:ext cx="0" cy="311700"/>
            </a:xfrm>
            <a:prstGeom prst="straightConnector1">
              <a:avLst/>
            </a:prstGeom>
            <a:noFill/>
            <a:ln cap="flat" cmpd="sng" w="38100">
              <a:solidFill>
                <a:srgbClr val="FF0000"/>
              </a:solidFill>
              <a:prstDash val="solid"/>
              <a:miter lim="800000"/>
              <a:headEnd len="sm" w="sm" type="none"/>
              <a:tailEnd len="med" w="med" type="triangle"/>
            </a:ln>
          </p:spPr>
        </p:cxnSp>
      </p:grpSp>
      <p:grpSp>
        <p:nvGrpSpPr>
          <p:cNvPr id="9800" name="Google Shape;9800;p141"/>
          <p:cNvGrpSpPr/>
          <p:nvPr/>
        </p:nvGrpSpPr>
        <p:grpSpPr>
          <a:xfrm>
            <a:off x="9326880" y="3740748"/>
            <a:ext cx="2113926" cy="654568"/>
            <a:chOff x="9326880" y="4094704"/>
            <a:chExt cx="2113926" cy="654568"/>
          </a:xfrm>
        </p:grpSpPr>
        <p:grpSp>
          <p:nvGrpSpPr>
            <p:cNvPr id="9801" name="Google Shape;9801;p141"/>
            <p:cNvGrpSpPr/>
            <p:nvPr/>
          </p:nvGrpSpPr>
          <p:grpSpPr>
            <a:xfrm>
              <a:off x="9326880" y="4164497"/>
              <a:ext cx="1858277" cy="584775"/>
              <a:chOff x="8308864" y="5012428"/>
              <a:chExt cx="1858277" cy="584775"/>
            </a:xfrm>
          </p:grpSpPr>
          <p:cxnSp>
            <p:nvCxnSpPr>
              <p:cNvPr id="9802" name="Google Shape;9802;p141"/>
              <p:cNvCxnSpPr/>
              <p:nvPr/>
            </p:nvCxnSpPr>
            <p:spPr>
              <a:xfrm>
                <a:off x="8308864" y="5387340"/>
                <a:ext cx="1371600" cy="0"/>
              </a:xfrm>
              <a:prstGeom prst="straightConnector1">
                <a:avLst/>
              </a:prstGeom>
              <a:noFill/>
              <a:ln cap="flat" cmpd="sng" w="38100">
                <a:solidFill>
                  <a:srgbClr val="FF0000"/>
                </a:solidFill>
                <a:prstDash val="solid"/>
                <a:miter lim="800000"/>
                <a:headEnd len="sm" w="sm" type="none"/>
                <a:tailEnd len="med" w="med" type="triangle"/>
              </a:ln>
            </p:spPr>
          </p:cxnSp>
          <p:sp>
            <p:nvSpPr>
              <p:cNvPr id="9803" name="Google Shape;9803;p141"/>
              <p:cNvSpPr txBox="1"/>
              <p:nvPr/>
            </p:nvSpPr>
            <p:spPr>
              <a:xfrm>
                <a:off x="9698743" y="5012428"/>
                <a:ext cx="468398"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a:t>
                </a:r>
                <a:endParaRPr/>
              </a:p>
            </p:txBody>
          </p:sp>
        </p:grpSp>
        <p:sp>
          <p:nvSpPr>
            <p:cNvPr id="9804" name="Google Shape;9804;p141"/>
            <p:cNvSpPr txBox="1"/>
            <p:nvPr/>
          </p:nvSpPr>
          <p:spPr>
            <a:xfrm>
              <a:off x="9551314" y="4094704"/>
              <a:ext cx="1889492"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receive a message</a:t>
              </a:r>
              <a:endParaRPr/>
            </a:p>
          </p:txBody>
        </p:sp>
      </p:grpSp>
      <p:sp>
        <p:nvSpPr>
          <p:cNvPr id="9805" name="Google Shape;9805;p141"/>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000099"/>
              </a:buClr>
              <a:buSzPct val="100000"/>
              <a:buFont typeface="Calibri"/>
              <a:buNone/>
            </a:pPr>
            <a:r>
              <a:rPr lang="en-US" sz="4400">
                <a:solidFill>
                  <a:srgbClr val="000099"/>
                </a:solidFill>
              </a:rPr>
              <a:t>Socket programming: waiting for multiple events</a:t>
            </a:r>
            <a:endParaRPr sz="5400">
              <a:solidFill>
                <a:srgbClr val="000099"/>
              </a:solidFill>
            </a:endParaRPr>
          </a:p>
        </p:txBody>
      </p:sp>
      <p:sp>
        <p:nvSpPr>
          <p:cNvPr id="9806" name="Google Shape;9806;p14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
        <p:nvSpPr>
          <p:cNvPr id="9807" name="Google Shape;9807;p141"/>
          <p:cNvSpPr txBox="1"/>
          <p:nvPr>
            <p:ph idx="1" type="body"/>
          </p:nvPr>
        </p:nvSpPr>
        <p:spPr>
          <a:xfrm>
            <a:off x="943130" y="1644456"/>
            <a:ext cx="10639863" cy="2028134"/>
          </a:xfrm>
          <a:prstGeom prst="rect">
            <a:avLst/>
          </a:prstGeom>
          <a:noFill/>
          <a:ln>
            <a:noFill/>
          </a:ln>
        </p:spPr>
        <p:txBody>
          <a:bodyPr anchorCtr="0" anchor="t" bIns="45700" lIns="91425" spcFirstLastPara="1" rIns="91425" wrap="square" tIns="45700">
            <a:normAutofit fontScale="92500" lnSpcReduction="10000"/>
          </a:bodyPr>
          <a:lstStyle/>
          <a:p>
            <a:pPr indent="-287338" lvl="0" marL="287338" rtl="0" algn="l">
              <a:lnSpc>
                <a:spcPct val="90000"/>
              </a:lnSpc>
              <a:spcBef>
                <a:spcPts val="0"/>
              </a:spcBef>
              <a:spcAft>
                <a:spcPts val="0"/>
              </a:spcAft>
              <a:buSzPct val="140000"/>
              <a:buFont typeface="Noto Sans Symbols"/>
              <a:buChar char="▪"/>
            </a:pPr>
            <a:r>
              <a:rPr lang="en-US"/>
              <a:t>sometimes a program must </a:t>
            </a:r>
            <a:r>
              <a:rPr lang="en-US">
                <a:solidFill>
                  <a:srgbClr val="CC0000"/>
                </a:solidFill>
              </a:rPr>
              <a:t>wait for one of several events</a:t>
            </a:r>
            <a:r>
              <a:rPr lang="en-US"/>
              <a:t> to happen, e.g.,:</a:t>
            </a:r>
            <a:endParaRPr sz="2000"/>
          </a:p>
          <a:p>
            <a:pPr indent="-287338" lvl="1" marL="630238" rtl="0" algn="l">
              <a:lnSpc>
                <a:spcPct val="90000"/>
              </a:lnSpc>
              <a:spcBef>
                <a:spcPts val="500"/>
              </a:spcBef>
              <a:spcAft>
                <a:spcPts val="0"/>
              </a:spcAft>
              <a:buSzPct val="100000"/>
              <a:buFont typeface="Noto Sans Symbols"/>
              <a:buChar char="▪"/>
            </a:pPr>
            <a:r>
              <a:rPr lang="en-US"/>
              <a:t>wait for either (i) a reply from another end of the socket, or (ii) timeout: </a:t>
            </a:r>
            <a:r>
              <a:rPr lang="en-US">
                <a:solidFill>
                  <a:srgbClr val="0000A3"/>
                </a:solidFill>
              </a:rPr>
              <a:t>timer</a:t>
            </a:r>
            <a:endParaRPr/>
          </a:p>
          <a:p>
            <a:pPr indent="-287338" lvl="1" marL="630238" rtl="0" algn="l">
              <a:lnSpc>
                <a:spcPct val="90000"/>
              </a:lnSpc>
              <a:spcBef>
                <a:spcPts val="500"/>
              </a:spcBef>
              <a:spcAft>
                <a:spcPts val="0"/>
              </a:spcAft>
              <a:buSzPct val="100000"/>
              <a:buFont typeface="Noto Sans Symbols"/>
              <a:buChar char="▪"/>
            </a:pPr>
            <a:r>
              <a:rPr lang="en-US"/>
              <a:t>wait for replies from several different open sockets: </a:t>
            </a:r>
            <a:r>
              <a:rPr lang="en-US">
                <a:solidFill>
                  <a:srgbClr val="0000A3"/>
                </a:solidFill>
              </a:rPr>
              <a:t>select(), multithreading</a:t>
            </a:r>
            <a:endParaRPr/>
          </a:p>
          <a:p>
            <a:pPr indent="-287338" lvl="0" marL="287338" rtl="0" algn="l">
              <a:lnSpc>
                <a:spcPct val="90000"/>
              </a:lnSpc>
              <a:spcBef>
                <a:spcPts val="1000"/>
              </a:spcBef>
              <a:spcAft>
                <a:spcPts val="0"/>
              </a:spcAft>
              <a:buSzPct val="100000"/>
              <a:buFont typeface="Noto Sans Symbols"/>
              <a:buChar char="▪"/>
            </a:pPr>
            <a:r>
              <a:rPr lang="en-US" sz="2400"/>
              <a:t>timeouts are used extensively in networking </a:t>
            </a:r>
            <a:endParaRPr/>
          </a:p>
          <a:p>
            <a:pPr indent="-287338" lvl="0" marL="287338" rtl="0" algn="l">
              <a:lnSpc>
                <a:spcPct val="90000"/>
              </a:lnSpc>
              <a:spcBef>
                <a:spcPts val="1000"/>
              </a:spcBef>
              <a:spcAft>
                <a:spcPts val="0"/>
              </a:spcAft>
              <a:buSzPct val="100000"/>
              <a:buFont typeface="Noto Sans Symbols"/>
              <a:buChar char="▪"/>
            </a:pPr>
            <a:r>
              <a:rPr lang="en-US" sz="2400"/>
              <a:t>using timeouts with Python socket:</a:t>
            </a:r>
            <a:endParaRPr/>
          </a:p>
          <a:p>
            <a:pPr indent="-122873" lvl="0" marL="287338" rtl="0" algn="l">
              <a:lnSpc>
                <a:spcPct val="90000"/>
              </a:lnSpc>
              <a:spcBef>
                <a:spcPts val="1000"/>
              </a:spcBef>
              <a:spcAft>
                <a:spcPts val="0"/>
              </a:spcAft>
              <a:buSzPct val="100000"/>
              <a:buFont typeface="Noto Sans Symbols"/>
              <a:buNone/>
            </a:pPr>
            <a:r>
              <a:t/>
            </a:r>
            <a:endParaRPr/>
          </a:p>
        </p:txBody>
      </p:sp>
      <p:sp>
        <p:nvSpPr>
          <p:cNvPr id="9808" name="Google Shape;9808;p141"/>
          <p:cNvSpPr/>
          <p:nvPr/>
        </p:nvSpPr>
        <p:spPr>
          <a:xfrm>
            <a:off x="1093634" y="3913192"/>
            <a:ext cx="1408176" cy="585216"/>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socket()</a:t>
            </a:r>
            <a:endParaRPr/>
          </a:p>
        </p:txBody>
      </p:sp>
      <p:grpSp>
        <p:nvGrpSpPr>
          <p:cNvPr id="9809" name="Google Shape;9809;p141"/>
          <p:cNvGrpSpPr/>
          <p:nvPr/>
        </p:nvGrpSpPr>
        <p:grpSpPr>
          <a:xfrm>
            <a:off x="2501810" y="3913192"/>
            <a:ext cx="1689194" cy="585216"/>
            <a:chOff x="3195550" y="5094766"/>
            <a:chExt cx="1689194" cy="585216"/>
          </a:xfrm>
        </p:grpSpPr>
        <p:sp>
          <p:nvSpPr>
            <p:cNvPr id="9810" name="Google Shape;9810;p141"/>
            <p:cNvSpPr/>
            <p:nvPr/>
          </p:nvSpPr>
          <p:spPr>
            <a:xfrm>
              <a:off x="3476568" y="5094766"/>
              <a:ext cx="1408176" cy="585216"/>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connect()</a:t>
              </a:r>
              <a:endParaRPr/>
            </a:p>
          </p:txBody>
        </p:sp>
        <p:cxnSp>
          <p:nvCxnSpPr>
            <p:cNvPr id="9811" name="Google Shape;9811;p141"/>
            <p:cNvCxnSpPr>
              <a:stCxn id="9808" idx="3"/>
              <a:endCxn id="9810" idx="1"/>
            </p:cNvCxnSpPr>
            <p:nvPr/>
          </p:nvCxnSpPr>
          <p:spPr>
            <a:xfrm>
              <a:off x="3195550" y="5387374"/>
              <a:ext cx="281100" cy="0"/>
            </a:xfrm>
            <a:prstGeom prst="straightConnector1">
              <a:avLst/>
            </a:prstGeom>
            <a:noFill/>
            <a:ln cap="flat" cmpd="sng" w="38100">
              <a:solidFill>
                <a:srgbClr val="FF0000"/>
              </a:solidFill>
              <a:prstDash val="solid"/>
              <a:miter lim="800000"/>
              <a:headEnd len="sm" w="sm" type="none"/>
              <a:tailEnd len="med" w="med" type="triangle"/>
            </a:ln>
          </p:spPr>
        </p:cxnSp>
      </p:grpSp>
      <p:grpSp>
        <p:nvGrpSpPr>
          <p:cNvPr id="9812" name="Google Shape;9812;p141"/>
          <p:cNvGrpSpPr/>
          <p:nvPr/>
        </p:nvGrpSpPr>
        <p:grpSpPr>
          <a:xfrm>
            <a:off x="4191004" y="3916382"/>
            <a:ext cx="1714735" cy="585216"/>
            <a:chOff x="4970761" y="5092335"/>
            <a:chExt cx="1714735" cy="585216"/>
          </a:xfrm>
        </p:grpSpPr>
        <p:sp>
          <p:nvSpPr>
            <p:cNvPr id="9813" name="Google Shape;9813;p141"/>
            <p:cNvSpPr/>
            <p:nvPr/>
          </p:nvSpPr>
          <p:spPr>
            <a:xfrm>
              <a:off x="5277320" y="5092335"/>
              <a:ext cx="1408176" cy="585216"/>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send()</a:t>
              </a:r>
              <a:endParaRPr/>
            </a:p>
          </p:txBody>
        </p:sp>
        <p:cxnSp>
          <p:nvCxnSpPr>
            <p:cNvPr id="9814" name="Google Shape;9814;p141"/>
            <p:cNvCxnSpPr>
              <a:stCxn id="9810" idx="3"/>
              <a:endCxn id="9813" idx="1"/>
            </p:cNvCxnSpPr>
            <p:nvPr/>
          </p:nvCxnSpPr>
          <p:spPr>
            <a:xfrm>
              <a:off x="4970761" y="5381753"/>
              <a:ext cx="306600" cy="3300"/>
            </a:xfrm>
            <a:prstGeom prst="straightConnector1">
              <a:avLst/>
            </a:prstGeom>
            <a:noFill/>
            <a:ln cap="flat" cmpd="sng" w="38100">
              <a:solidFill>
                <a:srgbClr val="FF0000"/>
              </a:solidFill>
              <a:prstDash val="solid"/>
              <a:miter lim="800000"/>
              <a:headEnd len="sm" w="sm" type="none"/>
              <a:tailEnd len="med" w="med" type="triangle"/>
            </a:ln>
          </p:spPr>
        </p:cxnSp>
      </p:grpSp>
      <p:grpSp>
        <p:nvGrpSpPr>
          <p:cNvPr id="9815" name="Google Shape;9815;p141"/>
          <p:cNvGrpSpPr/>
          <p:nvPr/>
        </p:nvGrpSpPr>
        <p:grpSpPr>
          <a:xfrm>
            <a:off x="7627941" y="3916362"/>
            <a:ext cx="1749846" cy="585216"/>
            <a:chOff x="6736402" y="5085622"/>
            <a:chExt cx="1749846" cy="585216"/>
          </a:xfrm>
        </p:grpSpPr>
        <p:sp>
          <p:nvSpPr>
            <p:cNvPr id="9816" name="Google Shape;9816;p141"/>
            <p:cNvSpPr/>
            <p:nvPr/>
          </p:nvSpPr>
          <p:spPr>
            <a:xfrm>
              <a:off x="7078072" y="5085622"/>
              <a:ext cx="1408176" cy="585216"/>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recv()</a:t>
              </a:r>
              <a:endParaRPr/>
            </a:p>
          </p:txBody>
        </p:sp>
        <p:cxnSp>
          <p:nvCxnSpPr>
            <p:cNvPr id="9817" name="Google Shape;9817;p141"/>
            <p:cNvCxnSpPr>
              <a:stCxn id="9818" idx="3"/>
              <a:endCxn id="9816" idx="1"/>
            </p:cNvCxnSpPr>
            <p:nvPr/>
          </p:nvCxnSpPr>
          <p:spPr>
            <a:xfrm flipH="1" rot="10800000">
              <a:off x="6736402" y="5378254"/>
              <a:ext cx="341700" cy="3900"/>
            </a:xfrm>
            <a:prstGeom prst="straightConnector1">
              <a:avLst/>
            </a:prstGeom>
            <a:noFill/>
            <a:ln cap="flat" cmpd="sng" w="38100">
              <a:solidFill>
                <a:srgbClr val="FF0000"/>
              </a:solidFill>
              <a:prstDash val="solid"/>
              <a:miter lim="800000"/>
              <a:headEnd len="sm" w="sm" type="none"/>
              <a:tailEnd len="med" w="med" type="triangle"/>
            </a:ln>
          </p:spPr>
        </p:cxnSp>
      </p:grpSp>
      <p:sp>
        <p:nvSpPr>
          <p:cNvPr id="9819" name="Google Shape;9819;p141"/>
          <p:cNvSpPr txBox="1"/>
          <p:nvPr/>
        </p:nvSpPr>
        <p:spPr>
          <a:xfrm>
            <a:off x="13219033" y="4894239"/>
            <a:ext cx="171245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throw exception</a:t>
            </a:r>
            <a:endParaRPr/>
          </a:p>
        </p:txBody>
      </p:sp>
      <p:sp>
        <p:nvSpPr>
          <p:cNvPr id="9820" name="Google Shape;9820;p141"/>
          <p:cNvSpPr txBox="1"/>
          <p:nvPr/>
        </p:nvSpPr>
        <p:spPr>
          <a:xfrm>
            <a:off x="321864" y="7020373"/>
            <a:ext cx="647645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Show example: connect wordle client to random port, it will freeze. </a:t>
            </a:r>
            <a:endParaRPr/>
          </a:p>
        </p:txBody>
      </p:sp>
      <p:grpSp>
        <p:nvGrpSpPr>
          <p:cNvPr id="9821" name="Google Shape;9821;p141"/>
          <p:cNvGrpSpPr/>
          <p:nvPr/>
        </p:nvGrpSpPr>
        <p:grpSpPr>
          <a:xfrm>
            <a:off x="5905739" y="3920286"/>
            <a:ext cx="1722202" cy="585216"/>
            <a:chOff x="6764046" y="5092187"/>
            <a:chExt cx="1722202" cy="585216"/>
          </a:xfrm>
        </p:grpSpPr>
        <p:sp>
          <p:nvSpPr>
            <p:cNvPr id="9818" name="Google Shape;9818;p141"/>
            <p:cNvSpPr/>
            <p:nvPr/>
          </p:nvSpPr>
          <p:spPr>
            <a:xfrm>
              <a:off x="7078072" y="5092187"/>
              <a:ext cx="1408176" cy="585216"/>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settimeout()</a:t>
              </a:r>
              <a:endParaRPr/>
            </a:p>
          </p:txBody>
        </p:sp>
        <p:cxnSp>
          <p:nvCxnSpPr>
            <p:cNvPr id="9822" name="Google Shape;9822;p141"/>
            <p:cNvCxnSpPr>
              <a:stCxn id="9813" idx="3"/>
              <a:endCxn id="9818" idx="1"/>
            </p:cNvCxnSpPr>
            <p:nvPr/>
          </p:nvCxnSpPr>
          <p:spPr>
            <a:xfrm>
              <a:off x="6764046" y="5380891"/>
              <a:ext cx="314100" cy="3900"/>
            </a:xfrm>
            <a:prstGeom prst="straightConnector1">
              <a:avLst/>
            </a:prstGeom>
            <a:noFill/>
            <a:ln cap="flat" cmpd="sng" w="38100">
              <a:solidFill>
                <a:srgbClr val="FF0000"/>
              </a:solidFill>
              <a:prstDash val="solid"/>
              <a:miter lim="800000"/>
              <a:headEnd len="sm" w="sm" type="none"/>
              <a:tailEnd len="med" w="med" type="triangle"/>
            </a:ln>
          </p:spPr>
        </p:cxnSp>
      </p:grpSp>
      <p:sp>
        <p:nvSpPr>
          <p:cNvPr id="9823" name="Google Shape;9823;p141"/>
          <p:cNvSpPr txBox="1"/>
          <p:nvPr/>
        </p:nvSpPr>
        <p:spPr>
          <a:xfrm>
            <a:off x="7069659" y="7882296"/>
            <a:ext cx="179562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handle exception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8"/>
                                        </p:tgtEl>
                                        <p:attrNameLst>
                                          <p:attrName>style.visibility</p:attrName>
                                        </p:attrNameLst>
                                      </p:cBhvr>
                                      <p:to>
                                        <p:strVal val="visible"/>
                                      </p:to>
                                    </p:set>
                                    <p:animEffect filter="fade" transition="in">
                                      <p:cBhvr>
                                        <p:cTn dur="500"/>
                                        <p:tgtEl>
                                          <p:spTgt spid="9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9"/>
                                        </p:tgtEl>
                                        <p:attrNameLst>
                                          <p:attrName>style.visibility</p:attrName>
                                        </p:attrNameLst>
                                      </p:cBhvr>
                                      <p:to>
                                        <p:strVal val="visible"/>
                                      </p:to>
                                    </p:set>
                                    <p:animEffect filter="fade" transition="in">
                                      <p:cBhvr>
                                        <p:cTn dur="500"/>
                                        <p:tgtEl>
                                          <p:spTgt spid="9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2"/>
                                        </p:tgtEl>
                                        <p:attrNameLst>
                                          <p:attrName>style.visibility</p:attrName>
                                        </p:attrNameLst>
                                      </p:cBhvr>
                                      <p:to>
                                        <p:strVal val="visible"/>
                                      </p:to>
                                    </p:set>
                                    <p:animEffect filter="fade" transition="in">
                                      <p:cBhvr>
                                        <p:cTn dur="500"/>
                                        <p:tgtEl>
                                          <p:spTgt spid="9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1"/>
                                        </p:tgtEl>
                                        <p:attrNameLst>
                                          <p:attrName>style.visibility</p:attrName>
                                        </p:attrNameLst>
                                      </p:cBhvr>
                                      <p:to>
                                        <p:strVal val="visible"/>
                                      </p:to>
                                    </p:set>
                                    <p:animEffect filter="fade" transition="in">
                                      <p:cBhvr>
                                        <p:cTn dur="500"/>
                                        <p:tgtEl>
                                          <p:spTgt spid="9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5"/>
                                        </p:tgtEl>
                                        <p:attrNameLst>
                                          <p:attrName>style.visibility</p:attrName>
                                        </p:attrNameLst>
                                      </p:cBhvr>
                                      <p:to>
                                        <p:strVal val="visible"/>
                                      </p:to>
                                    </p:set>
                                    <p:animEffect filter="fade" transition="in">
                                      <p:cBhvr>
                                        <p:cTn dur="500"/>
                                        <p:tgtEl>
                                          <p:spTgt spid="9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0"/>
                                        </p:tgtEl>
                                        <p:attrNameLst>
                                          <p:attrName>style.visibility</p:attrName>
                                        </p:attrNameLst>
                                      </p:cBhvr>
                                      <p:to>
                                        <p:strVal val="visible"/>
                                      </p:to>
                                    </p:set>
                                    <p:animEffect filter="fade" transition="in">
                                      <p:cBhvr>
                                        <p:cTn dur="500"/>
                                        <p:tgtEl>
                                          <p:spTgt spid="9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2"/>
                                        </p:tgtEl>
                                        <p:attrNameLst>
                                          <p:attrName>style.visibility</p:attrName>
                                        </p:attrNameLst>
                                      </p:cBhvr>
                                      <p:to>
                                        <p:strVal val="visible"/>
                                      </p:to>
                                    </p:set>
                                    <p:animEffect filter="fade" transition="in">
                                      <p:cBhvr>
                                        <p:cTn dur="500"/>
                                        <p:tgtEl>
                                          <p:spTgt spid="9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34"/>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What </a:t>
            </a:r>
            <a:r>
              <a:rPr lang="en-US"/>
              <a:t>t</a:t>
            </a:r>
            <a:r>
              <a:rPr lang="en-US" sz="4400"/>
              <a:t>ransport </a:t>
            </a:r>
            <a:r>
              <a:rPr lang="en-US"/>
              <a:t>s</a:t>
            </a:r>
            <a:r>
              <a:rPr lang="en-US" sz="4400"/>
              <a:t>ervice does an </a:t>
            </a:r>
            <a:r>
              <a:rPr lang="en-US"/>
              <a:t>a</a:t>
            </a:r>
            <a:r>
              <a:rPr lang="en-US" sz="4400"/>
              <a:t>pp need?</a:t>
            </a:r>
            <a:endParaRPr sz="4400"/>
          </a:p>
        </p:txBody>
      </p:sp>
      <p:sp>
        <p:nvSpPr>
          <p:cNvPr id="1753" name="Google Shape;1753;p34"/>
          <p:cNvSpPr txBox="1"/>
          <p:nvPr/>
        </p:nvSpPr>
        <p:spPr>
          <a:xfrm>
            <a:off x="676025" y="1406872"/>
            <a:ext cx="4972505" cy="2797175"/>
          </a:xfrm>
          <a:prstGeom prst="rect">
            <a:avLst/>
          </a:prstGeom>
          <a:noFill/>
          <a:ln>
            <a:noFill/>
          </a:ln>
        </p:spPr>
        <p:txBody>
          <a:bodyPr anchorCtr="0" anchor="t" bIns="45700" lIns="91425" spcFirstLastPara="1" rIns="91425" wrap="square" tIns="45700">
            <a:noAutofit/>
          </a:bodyPr>
          <a:lstStyle/>
          <a:p>
            <a:pPr indent="-219075" lvl="0" marL="233363"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00000"/>
                </a:solidFill>
                <a:latin typeface="Calibri"/>
                <a:ea typeface="Calibri"/>
                <a:cs typeface="Calibri"/>
                <a:sym typeface="Calibri"/>
              </a:rPr>
              <a:t>data integrity</a:t>
            </a:r>
            <a:endParaRPr/>
          </a:p>
          <a:p>
            <a:pPr indent="-219075" lvl="0" marL="233363" marR="0" rtl="0" algn="l">
              <a:lnSpc>
                <a:spcPct val="90000"/>
              </a:lnSpc>
              <a:spcBef>
                <a:spcPts val="6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some apps (e.g., file transfer, web transactions) require 100% reliable data transfer</a:t>
            </a:r>
            <a:r>
              <a:rPr b="0" i="0" lang="en-US" sz="3200" u="none" cap="none" strike="noStrike">
                <a:solidFill>
                  <a:srgbClr val="000000"/>
                </a:solidFill>
                <a:latin typeface="Calibri"/>
                <a:ea typeface="Calibri"/>
                <a:cs typeface="Calibri"/>
                <a:sym typeface="Calibri"/>
              </a:rPr>
              <a:t> </a:t>
            </a:r>
            <a:endParaRPr/>
          </a:p>
          <a:p>
            <a:pPr indent="-233363" lvl="0" marL="233363" marR="0" rtl="0" algn="l">
              <a:lnSpc>
                <a:spcPct val="90000"/>
              </a:lnSpc>
              <a:spcBef>
                <a:spcPts val="6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other apps (e.g., audio) can tolerate some loss</a:t>
            </a:r>
            <a:endParaRPr/>
          </a:p>
          <a:p>
            <a:pPr indent="-19050" lvl="0" marL="352425" marR="0" rtl="0" algn="l">
              <a:lnSpc>
                <a:spcPct val="90000"/>
              </a:lnSpc>
              <a:spcBef>
                <a:spcPts val="600"/>
              </a:spcBef>
              <a:spcAft>
                <a:spcPts val="0"/>
              </a:spcAft>
              <a:buClr>
                <a:srgbClr val="0000A3"/>
              </a:buClr>
              <a:buSzPts val="3200"/>
              <a:buFont typeface="Noto Sans Symbols"/>
              <a:buNone/>
            </a:pPr>
            <a:r>
              <a:t/>
            </a:r>
            <a:endParaRPr b="0" i="0" sz="3200" u="none" cap="none" strike="noStrike">
              <a:solidFill>
                <a:srgbClr val="000000"/>
              </a:solidFill>
              <a:latin typeface="Calibri"/>
              <a:ea typeface="Calibri"/>
              <a:cs typeface="Calibri"/>
              <a:sym typeface="Calibri"/>
            </a:endParaRPr>
          </a:p>
        </p:txBody>
      </p:sp>
      <p:sp>
        <p:nvSpPr>
          <p:cNvPr id="1754" name="Google Shape;1754;p34"/>
          <p:cNvSpPr txBox="1"/>
          <p:nvPr/>
        </p:nvSpPr>
        <p:spPr>
          <a:xfrm>
            <a:off x="544999" y="4365808"/>
            <a:ext cx="5572612" cy="2443163"/>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00000"/>
                </a:solidFill>
                <a:latin typeface="Calibri"/>
                <a:ea typeface="Calibri"/>
                <a:cs typeface="Calibri"/>
                <a:sym typeface="Calibri"/>
              </a:rPr>
              <a:t>timing</a:t>
            </a:r>
            <a:endParaRPr/>
          </a:p>
          <a:p>
            <a:pPr indent="-222250" lvl="0" marL="352425" marR="0" rtl="0" algn="l">
              <a:lnSpc>
                <a:spcPct val="90000"/>
              </a:lnSpc>
              <a:spcBef>
                <a:spcPts val="6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some apps (e.g., Internet telephony, interactive games) require low delay to be “effective”</a:t>
            </a:r>
            <a:endParaRPr b="0" i="0" sz="2800" u="none" cap="none" strike="noStrike">
              <a:solidFill>
                <a:srgbClr val="000000"/>
              </a:solidFill>
              <a:latin typeface="Calibri"/>
              <a:ea typeface="Calibri"/>
              <a:cs typeface="Calibri"/>
              <a:sym typeface="Calibri"/>
            </a:endParaRPr>
          </a:p>
        </p:txBody>
      </p:sp>
      <p:sp>
        <p:nvSpPr>
          <p:cNvPr id="1755" name="Google Shape;1755;p34"/>
          <p:cNvSpPr/>
          <p:nvPr/>
        </p:nvSpPr>
        <p:spPr>
          <a:xfrm>
            <a:off x="6586691" y="1377376"/>
            <a:ext cx="4972505" cy="33623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C00000"/>
              </a:buClr>
              <a:buSzPts val="3200"/>
              <a:buFont typeface="Calibri"/>
              <a:buNone/>
            </a:pPr>
            <a:r>
              <a:rPr b="0" i="0" lang="en-US" sz="3200" u="none" cap="none" strike="noStrike">
                <a:solidFill>
                  <a:srgbClr val="C00000"/>
                </a:solidFill>
                <a:latin typeface="Calibri"/>
                <a:ea typeface="Calibri"/>
                <a:cs typeface="Calibri"/>
                <a:sym typeface="Calibri"/>
              </a:rPr>
              <a:t>throughput</a:t>
            </a:r>
            <a:endParaRPr/>
          </a:p>
          <a:p>
            <a:pPr indent="-342900" lvl="0" marL="342900" marR="0" rtl="0" algn="l">
              <a:lnSpc>
                <a:spcPct val="90000"/>
              </a:lnSpc>
              <a:spcBef>
                <a:spcPts val="60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some apps (e.g., multimedia) require minimum amount of throughput to be “effective”</a:t>
            </a:r>
            <a:endParaRPr/>
          </a:p>
          <a:p>
            <a:pPr indent="-342900" lvl="0" marL="342900" marR="0" rtl="0" algn="l">
              <a:lnSpc>
                <a:spcPct val="90000"/>
              </a:lnSpc>
              <a:spcBef>
                <a:spcPts val="60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other apps (“elastic apps”) make use of whatever throughput they get </a:t>
            </a:r>
            <a:endParaRPr b="0" i="0" sz="2800" u="none" cap="none" strike="noStrike">
              <a:solidFill>
                <a:srgbClr val="000000"/>
              </a:solidFill>
              <a:latin typeface="Calibri"/>
              <a:ea typeface="Calibri"/>
              <a:cs typeface="Calibri"/>
              <a:sym typeface="Calibri"/>
            </a:endParaRPr>
          </a:p>
        </p:txBody>
      </p:sp>
      <p:sp>
        <p:nvSpPr>
          <p:cNvPr id="1756" name="Google Shape;1756;p34"/>
          <p:cNvSpPr/>
          <p:nvPr/>
        </p:nvSpPr>
        <p:spPr>
          <a:xfrm>
            <a:off x="6640666" y="4830189"/>
            <a:ext cx="4533593" cy="12715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C00000"/>
              </a:buClr>
              <a:buSzPts val="3200"/>
              <a:buFont typeface="Calibri"/>
              <a:buNone/>
            </a:pPr>
            <a:r>
              <a:rPr b="0" i="0" lang="en-US" sz="3200" u="none" cap="none" strike="noStrike">
                <a:solidFill>
                  <a:srgbClr val="C00000"/>
                </a:solidFill>
                <a:latin typeface="Calibri"/>
                <a:ea typeface="Calibri"/>
                <a:cs typeface="Calibri"/>
                <a:sym typeface="Calibri"/>
              </a:rPr>
              <a:t>security</a:t>
            </a:r>
            <a:endParaRPr/>
          </a:p>
          <a:p>
            <a:pPr indent="-342900" lvl="0" marL="342900" marR="0" rtl="0" algn="l">
              <a:lnSpc>
                <a:spcPct val="90000"/>
              </a:lnSpc>
              <a:spcBef>
                <a:spcPts val="60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encryption, data integrity, …</a:t>
            </a:r>
            <a:endParaRPr/>
          </a:p>
        </p:txBody>
      </p:sp>
      <p:sp>
        <p:nvSpPr>
          <p:cNvPr id="1757" name="Google Shape;1757;p3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0" st="0"/>
                                            </p:txEl>
                                          </p:spTgt>
                                        </p:tgtEl>
                                        <p:attrNameLst>
                                          <p:attrName>style.visibility</p:attrName>
                                        </p:attrNameLst>
                                      </p:cBhvr>
                                      <p:to>
                                        <p:strVal val="visible"/>
                                      </p:to>
                                    </p:set>
                                    <p:animEffect filter="fade" transition="in">
                                      <p:cBhvr>
                                        <p:cTn dur="500"/>
                                        <p:tgtEl>
                                          <p:spTgt spid="17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1" st="1"/>
                                            </p:txEl>
                                          </p:spTgt>
                                        </p:tgtEl>
                                        <p:attrNameLst>
                                          <p:attrName>style.visibility</p:attrName>
                                        </p:attrNameLst>
                                      </p:cBhvr>
                                      <p:to>
                                        <p:strVal val="visible"/>
                                      </p:to>
                                    </p:set>
                                    <p:animEffect filter="fade" transition="in">
                                      <p:cBhvr>
                                        <p:cTn dur="500"/>
                                        <p:tgtEl>
                                          <p:spTgt spid="17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500"/>
                                        <p:tgtEl>
                                          <p:spTgt spid="1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6">
                                            <p:txEl>
                                              <p:pRg end="0" st="0"/>
                                            </p:txEl>
                                          </p:spTgt>
                                        </p:tgtEl>
                                        <p:attrNameLst>
                                          <p:attrName>style.visibility</p:attrName>
                                        </p:attrNameLst>
                                      </p:cBhvr>
                                      <p:to>
                                        <p:strVal val="visible"/>
                                      </p:to>
                                    </p:set>
                                    <p:animEffect filter="fade" transition="in">
                                      <p:cBhvr>
                                        <p:cTn dur="500"/>
                                        <p:tgtEl>
                                          <p:spTgt spid="17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6">
                                            <p:txEl>
                                              <p:pRg end="1" st="1"/>
                                            </p:txEl>
                                          </p:spTgt>
                                        </p:tgtEl>
                                        <p:attrNameLst>
                                          <p:attrName>style.visibility</p:attrName>
                                        </p:attrNameLst>
                                      </p:cBhvr>
                                      <p:to>
                                        <p:strVal val="visible"/>
                                      </p:to>
                                    </p:set>
                                    <p:animEffect filter="fade" transition="in">
                                      <p:cBhvr>
                                        <p:cTn dur="500"/>
                                        <p:tgtEl>
                                          <p:spTgt spid="175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8" name="Shape 9828"/>
        <p:cNvGrpSpPr/>
        <p:nvPr/>
      </p:nvGrpSpPr>
      <p:grpSpPr>
        <a:xfrm>
          <a:off x="0" y="0"/>
          <a:ext cx="0" cy="0"/>
          <a:chOff x="0" y="0"/>
          <a:chExt cx="0" cy="0"/>
        </a:xfrm>
      </p:grpSpPr>
      <p:cxnSp>
        <p:nvCxnSpPr>
          <p:cNvPr id="9829" name="Google Shape;9829;p142"/>
          <p:cNvCxnSpPr/>
          <p:nvPr/>
        </p:nvCxnSpPr>
        <p:spPr>
          <a:xfrm>
            <a:off x="1143000" y="2340705"/>
            <a:ext cx="10210800" cy="0"/>
          </a:xfrm>
          <a:prstGeom prst="straightConnector1">
            <a:avLst/>
          </a:prstGeom>
          <a:noFill/>
          <a:ln cap="flat" cmpd="sng" w="57150">
            <a:solidFill>
              <a:srgbClr val="000099"/>
            </a:solidFill>
            <a:prstDash val="solid"/>
            <a:round/>
            <a:headEnd len="med" w="med" type="none"/>
            <a:tailEnd len="med" w="med" type="triangle"/>
          </a:ln>
        </p:spPr>
      </p:cxnSp>
      <p:sp>
        <p:nvSpPr>
          <p:cNvPr id="9830" name="Google Shape;9830;p14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
        <p:nvSpPr>
          <p:cNvPr id="9831" name="Google Shape;9831;p142"/>
          <p:cNvSpPr txBox="1"/>
          <p:nvPr/>
        </p:nvSpPr>
        <p:spPr>
          <a:xfrm>
            <a:off x="980117" y="2577803"/>
            <a:ext cx="202010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s.settimeout(</a:t>
            </a:r>
            <a:r>
              <a:rPr b="1" i="0" lang="en-US" sz="2000" u="none" cap="none" strike="noStrike">
                <a:solidFill>
                  <a:srgbClr val="000000"/>
                </a:solidFill>
                <a:latin typeface="Arial"/>
                <a:ea typeface="Arial"/>
                <a:cs typeface="Arial"/>
                <a:sym typeface="Arial"/>
              </a:rPr>
              <a:t>30</a:t>
            </a:r>
            <a:r>
              <a:rPr b="0" i="0" lang="en-US" sz="2000" u="none" cap="none" strike="noStrike">
                <a:solidFill>
                  <a:srgbClr val="000000"/>
                </a:solidFill>
                <a:latin typeface="Arial"/>
                <a:ea typeface="Arial"/>
                <a:cs typeface="Arial"/>
                <a:sym typeface="Arial"/>
              </a:rPr>
              <a:t>)</a:t>
            </a:r>
            <a:endParaRPr/>
          </a:p>
        </p:txBody>
      </p:sp>
      <p:sp>
        <p:nvSpPr>
          <p:cNvPr id="9832" name="Google Shape;9832;p142"/>
          <p:cNvSpPr/>
          <p:nvPr/>
        </p:nvSpPr>
        <p:spPr>
          <a:xfrm>
            <a:off x="1737840" y="2156542"/>
            <a:ext cx="358140" cy="358140"/>
          </a:xfrm>
          <a:prstGeom prst="ellipse">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9833" name="Google Shape;9833;p142"/>
          <p:cNvGrpSpPr/>
          <p:nvPr/>
        </p:nvGrpSpPr>
        <p:grpSpPr>
          <a:xfrm>
            <a:off x="3143404" y="1678625"/>
            <a:ext cx="1582770" cy="1279362"/>
            <a:chOff x="3143404" y="1678625"/>
            <a:chExt cx="1582770" cy="1279362"/>
          </a:xfrm>
        </p:grpSpPr>
        <p:sp>
          <p:nvSpPr>
            <p:cNvPr id="9834" name="Google Shape;9834;p142"/>
            <p:cNvSpPr txBox="1"/>
            <p:nvPr/>
          </p:nvSpPr>
          <p:spPr>
            <a:xfrm>
              <a:off x="3143404" y="2557877"/>
              <a:ext cx="111900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s.recv()</a:t>
              </a:r>
              <a:endParaRPr/>
            </a:p>
          </p:txBody>
        </p:sp>
        <p:sp>
          <p:nvSpPr>
            <p:cNvPr id="9835" name="Google Shape;9835;p142"/>
            <p:cNvSpPr/>
            <p:nvPr/>
          </p:nvSpPr>
          <p:spPr>
            <a:xfrm>
              <a:off x="3402009" y="2156542"/>
              <a:ext cx="358140" cy="358140"/>
            </a:xfrm>
            <a:prstGeom prst="ellipse">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36" name="Google Shape;9836;p142"/>
            <p:cNvSpPr txBox="1"/>
            <p:nvPr/>
          </p:nvSpPr>
          <p:spPr>
            <a:xfrm>
              <a:off x="3384717" y="1678625"/>
              <a:ext cx="134145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timer starts!</a:t>
              </a:r>
              <a:endParaRPr/>
            </a:p>
          </p:txBody>
        </p:sp>
      </p:grpSp>
      <p:grpSp>
        <p:nvGrpSpPr>
          <p:cNvPr id="9837" name="Google Shape;9837;p142"/>
          <p:cNvGrpSpPr/>
          <p:nvPr/>
        </p:nvGrpSpPr>
        <p:grpSpPr>
          <a:xfrm>
            <a:off x="8955387" y="1637453"/>
            <a:ext cx="2398413" cy="1525484"/>
            <a:chOff x="8955387" y="1637453"/>
            <a:chExt cx="2398413" cy="1525484"/>
          </a:xfrm>
        </p:grpSpPr>
        <p:sp>
          <p:nvSpPr>
            <p:cNvPr id="9838" name="Google Shape;9838;p142"/>
            <p:cNvSpPr txBox="1"/>
            <p:nvPr/>
          </p:nvSpPr>
          <p:spPr>
            <a:xfrm>
              <a:off x="8955387" y="2516606"/>
              <a:ext cx="239841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interrupt s.recv() &amp;</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raise timeout exception</a:t>
              </a:r>
              <a:endParaRPr/>
            </a:p>
          </p:txBody>
        </p:sp>
        <p:sp>
          <p:nvSpPr>
            <p:cNvPr id="9839" name="Google Shape;9839;p142"/>
            <p:cNvSpPr/>
            <p:nvPr/>
          </p:nvSpPr>
          <p:spPr>
            <a:xfrm>
              <a:off x="9916950" y="2160350"/>
              <a:ext cx="358140" cy="358140"/>
            </a:xfrm>
            <a:prstGeom prst="ellipse">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larm_clock_ringing" id="9840" name="Google Shape;9840;p142"/>
            <p:cNvPicPr preferRelativeResize="0"/>
            <p:nvPr/>
          </p:nvPicPr>
          <p:blipFill rotWithShape="1">
            <a:blip r:embed="rId3">
              <a:alphaModFix/>
            </a:blip>
            <a:srcRect b="0" l="0" r="0" t="0"/>
            <a:stretch/>
          </p:blipFill>
          <p:spPr>
            <a:xfrm>
              <a:off x="9709626" y="1637453"/>
              <a:ext cx="436563" cy="481013"/>
            </a:xfrm>
            <a:prstGeom prst="rect">
              <a:avLst/>
            </a:prstGeom>
            <a:noFill/>
            <a:ln>
              <a:noFill/>
            </a:ln>
          </p:spPr>
        </p:pic>
        <p:sp>
          <p:nvSpPr>
            <p:cNvPr id="9841" name="Google Shape;9841;p142"/>
            <p:cNvSpPr txBox="1"/>
            <p:nvPr/>
          </p:nvSpPr>
          <p:spPr>
            <a:xfrm>
              <a:off x="10091075" y="1798567"/>
              <a:ext cx="960439" cy="300038"/>
            </a:xfrm>
            <a:prstGeom prst="rect">
              <a:avLst/>
            </a:prstGeom>
            <a:noFill/>
            <a:ln>
              <a:noFill/>
            </a:ln>
          </p:spPr>
          <p:txBody>
            <a:bodyPr anchorCtr="0" anchor="t" bIns="45700" lIns="91425" spcFirstLastPara="1" rIns="91425" wrap="square" tIns="45700">
              <a:spAutoFit/>
            </a:bodyPr>
            <a:lstStyle/>
            <a:p>
              <a:pPr indent="0" lvl="0" marL="0" marR="0" rtl="0" algn="r">
                <a:lnSpc>
                  <a:spcPct val="75000"/>
                </a:lnSpc>
                <a:spcBef>
                  <a:spcPts val="0"/>
                </a:spcBef>
                <a:spcAft>
                  <a:spcPts val="0"/>
                </a:spcAft>
                <a:buClr>
                  <a:srgbClr val="FF0000"/>
                </a:buClr>
                <a:buSzPts val="1800"/>
                <a:buFont typeface="Tahoma"/>
                <a:buNone/>
              </a:pPr>
              <a:r>
                <a:rPr b="0" i="1" lang="en-US" sz="1800" u="none" cap="none" strike="noStrike">
                  <a:solidFill>
                    <a:srgbClr val="FF0000"/>
                  </a:solidFill>
                  <a:latin typeface="Tahoma"/>
                  <a:ea typeface="Tahoma"/>
                  <a:cs typeface="Tahoma"/>
                  <a:sym typeface="Tahoma"/>
                </a:rPr>
                <a:t>timeout</a:t>
              </a:r>
              <a:endParaRPr/>
            </a:p>
          </p:txBody>
        </p:sp>
      </p:grpSp>
      <p:grpSp>
        <p:nvGrpSpPr>
          <p:cNvPr id="9842" name="Google Shape;9842;p142"/>
          <p:cNvGrpSpPr/>
          <p:nvPr/>
        </p:nvGrpSpPr>
        <p:grpSpPr>
          <a:xfrm>
            <a:off x="996446" y="4267853"/>
            <a:ext cx="10357354" cy="821371"/>
            <a:chOff x="996446" y="4267853"/>
            <a:chExt cx="10357354" cy="821371"/>
          </a:xfrm>
        </p:grpSpPr>
        <p:cxnSp>
          <p:nvCxnSpPr>
            <p:cNvPr id="9843" name="Google Shape;9843;p142"/>
            <p:cNvCxnSpPr/>
            <p:nvPr/>
          </p:nvCxnSpPr>
          <p:spPr>
            <a:xfrm>
              <a:off x="1143000" y="4452016"/>
              <a:ext cx="10210800" cy="0"/>
            </a:xfrm>
            <a:prstGeom prst="straightConnector1">
              <a:avLst/>
            </a:prstGeom>
            <a:noFill/>
            <a:ln cap="flat" cmpd="sng" w="57150">
              <a:solidFill>
                <a:srgbClr val="000099"/>
              </a:solidFill>
              <a:prstDash val="solid"/>
              <a:round/>
              <a:headEnd len="med" w="med" type="none"/>
              <a:tailEnd len="med" w="med" type="triangle"/>
            </a:ln>
          </p:spPr>
        </p:cxnSp>
        <p:sp>
          <p:nvSpPr>
            <p:cNvPr id="9844" name="Google Shape;9844;p142"/>
            <p:cNvSpPr txBox="1"/>
            <p:nvPr/>
          </p:nvSpPr>
          <p:spPr>
            <a:xfrm>
              <a:off x="996446" y="4689114"/>
              <a:ext cx="202010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s.settimeout(</a:t>
              </a:r>
              <a:r>
                <a:rPr b="1" i="0" lang="en-US" sz="2000" u="none" cap="none" strike="noStrike">
                  <a:solidFill>
                    <a:srgbClr val="000000"/>
                  </a:solidFill>
                  <a:latin typeface="Arial"/>
                  <a:ea typeface="Arial"/>
                  <a:cs typeface="Arial"/>
                  <a:sym typeface="Arial"/>
                </a:rPr>
                <a:t>10</a:t>
              </a:r>
              <a:r>
                <a:rPr b="0" i="0" lang="en-US" sz="2000" u="none" cap="none" strike="noStrike">
                  <a:solidFill>
                    <a:srgbClr val="000000"/>
                  </a:solidFill>
                  <a:latin typeface="Arial"/>
                  <a:ea typeface="Arial"/>
                  <a:cs typeface="Arial"/>
                  <a:sym typeface="Arial"/>
                </a:rPr>
                <a:t>)</a:t>
              </a:r>
              <a:endParaRPr/>
            </a:p>
          </p:txBody>
        </p:sp>
        <p:sp>
          <p:nvSpPr>
            <p:cNvPr id="9845" name="Google Shape;9845;p142"/>
            <p:cNvSpPr/>
            <p:nvPr/>
          </p:nvSpPr>
          <p:spPr>
            <a:xfrm>
              <a:off x="1737840" y="4267853"/>
              <a:ext cx="358140" cy="358140"/>
            </a:xfrm>
            <a:prstGeom prst="ellipse">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9846" name="Google Shape;9846;p142"/>
          <p:cNvGrpSpPr/>
          <p:nvPr/>
        </p:nvGrpSpPr>
        <p:grpSpPr>
          <a:xfrm>
            <a:off x="2953611" y="3876924"/>
            <a:ext cx="1341457" cy="1192374"/>
            <a:chOff x="2953611" y="3876924"/>
            <a:chExt cx="1341457" cy="1192374"/>
          </a:xfrm>
        </p:grpSpPr>
        <p:sp>
          <p:nvSpPr>
            <p:cNvPr id="9847" name="Google Shape;9847;p142"/>
            <p:cNvSpPr txBox="1"/>
            <p:nvPr/>
          </p:nvSpPr>
          <p:spPr>
            <a:xfrm>
              <a:off x="3176063" y="4669188"/>
              <a:ext cx="108634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s.recv()</a:t>
              </a:r>
              <a:endParaRPr/>
            </a:p>
          </p:txBody>
        </p:sp>
        <p:sp>
          <p:nvSpPr>
            <p:cNvPr id="9848" name="Google Shape;9848;p142"/>
            <p:cNvSpPr/>
            <p:nvPr/>
          </p:nvSpPr>
          <p:spPr>
            <a:xfrm>
              <a:off x="3402009" y="4267853"/>
              <a:ext cx="358140" cy="358140"/>
            </a:xfrm>
            <a:prstGeom prst="ellipse">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49" name="Google Shape;9849;p142"/>
            <p:cNvSpPr txBox="1"/>
            <p:nvPr/>
          </p:nvSpPr>
          <p:spPr>
            <a:xfrm>
              <a:off x="2953611" y="3876924"/>
              <a:ext cx="134145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timer starts!</a:t>
              </a:r>
              <a:endParaRPr/>
            </a:p>
          </p:txBody>
        </p:sp>
      </p:grpSp>
      <p:grpSp>
        <p:nvGrpSpPr>
          <p:cNvPr id="9850" name="Google Shape;9850;p142"/>
          <p:cNvGrpSpPr/>
          <p:nvPr/>
        </p:nvGrpSpPr>
        <p:grpSpPr>
          <a:xfrm>
            <a:off x="4446123" y="3623736"/>
            <a:ext cx="1889492" cy="1002257"/>
            <a:chOff x="4446123" y="3623736"/>
            <a:chExt cx="1889492" cy="1002257"/>
          </a:xfrm>
        </p:grpSpPr>
        <p:sp>
          <p:nvSpPr>
            <p:cNvPr id="9851" name="Google Shape;9851;p142"/>
            <p:cNvSpPr/>
            <p:nvPr/>
          </p:nvSpPr>
          <p:spPr>
            <a:xfrm>
              <a:off x="5087068" y="4267853"/>
              <a:ext cx="358140" cy="358140"/>
            </a:xfrm>
            <a:prstGeom prst="ellipse">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52" name="Google Shape;9852;p142"/>
            <p:cNvSpPr txBox="1"/>
            <p:nvPr/>
          </p:nvSpPr>
          <p:spPr>
            <a:xfrm>
              <a:off x="4446123" y="3623736"/>
              <a:ext cx="18894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receive a message</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&amp; timer stop!</a:t>
              </a:r>
              <a:endParaRPr/>
            </a:p>
          </p:txBody>
        </p:sp>
      </p:grpSp>
      <p:grpSp>
        <p:nvGrpSpPr>
          <p:cNvPr id="9853" name="Google Shape;9853;p142"/>
          <p:cNvGrpSpPr/>
          <p:nvPr/>
        </p:nvGrpSpPr>
        <p:grpSpPr>
          <a:xfrm>
            <a:off x="6059118" y="3916704"/>
            <a:ext cx="1341457" cy="1141035"/>
            <a:chOff x="6059118" y="3916704"/>
            <a:chExt cx="1341457" cy="1141035"/>
          </a:xfrm>
        </p:grpSpPr>
        <p:sp>
          <p:nvSpPr>
            <p:cNvPr id="9854" name="Google Shape;9854;p142"/>
            <p:cNvSpPr txBox="1"/>
            <p:nvPr/>
          </p:nvSpPr>
          <p:spPr>
            <a:xfrm>
              <a:off x="6235414" y="4657629"/>
              <a:ext cx="108634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s.recv()</a:t>
              </a:r>
              <a:endParaRPr/>
            </a:p>
          </p:txBody>
        </p:sp>
        <p:sp>
          <p:nvSpPr>
            <p:cNvPr id="9855" name="Google Shape;9855;p142"/>
            <p:cNvSpPr/>
            <p:nvPr/>
          </p:nvSpPr>
          <p:spPr>
            <a:xfrm>
              <a:off x="6480410" y="4265835"/>
              <a:ext cx="358140" cy="358140"/>
            </a:xfrm>
            <a:prstGeom prst="ellipse">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56" name="Google Shape;9856;p142"/>
            <p:cNvSpPr txBox="1"/>
            <p:nvPr/>
          </p:nvSpPr>
          <p:spPr>
            <a:xfrm>
              <a:off x="6059118" y="3916704"/>
              <a:ext cx="134145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timer starts!</a:t>
              </a:r>
              <a:endParaRPr/>
            </a:p>
          </p:txBody>
        </p:sp>
      </p:grpSp>
      <p:grpSp>
        <p:nvGrpSpPr>
          <p:cNvPr id="9857" name="Google Shape;9857;p142"/>
          <p:cNvGrpSpPr/>
          <p:nvPr/>
        </p:nvGrpSpPr>
        <p:grpSpPr>
          <a:xfrm>
            <a:off x="9598373" y="3733597"/>
            <a:ext cx="2398413" cy="1626302"/>
            <a:chOff x="9598373" y="3733597"/>
            <a:chExt cx="2398413" cy="1626302"/>
          </a:xfrm>
        </p:grpSpPr>
        <p:sp>
          <p:nvSpPr>
            <p:cNvPr id="9858" name="Google Shape;9858;p142"/>
            <p:cNvSpPr txBox="1"/>
            <p:nvPr/>
          </p:nvSpPr>
          <p:spPr>
            <a:xfrm>
              <a:off x="9598373" y="4713568"/>
              <a:ext cx="239841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interrupt s.recv() &amp;</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raise timeout exception</a:t>
              </a:r>
              <a:endParaRPr/>
            </a:p>
          </p:txBody>
        </p:sp>
        <p:sp>
          <p:nvSpPr>
            <p:cNvPr id="9859" name="Google Shape;9859;p142"/>
            <p:cNvSpPr/>
            <p:nvPr/>
          </p:nvSpPr>
          <p:spPr>
            <a:xfrm>
              <a:off x="10488450" y="4271661"/>
              <a:ext cx="358140" cy="358140"/>
            </a:xfrm>
            <a:prstGeom prst="ellipse">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60" name="Google Shape;9860;p142"/>
            <p:cNvSpPr txBox="1"/>
            <p:nvPr/>
          </p:nvSpPr>
          <p:spPr>
            <a:xfrm>
              <a:off x="10773945" y="3886420"/>
              <a:ext cx="960439" cy="300038"/>
            </a:xfrm>
            <a:prstGeom prst="rect">
              <a:avLst/>
            </a:prstGeom>
            <a:noFill/>
            <a:ln>
              <a:noFill/>
            </a:ln>
          </p:spPr>
          <p:txBody>
            <a:bodyPr anchorCtr="0" anchor="t" bIns="45700" lIns="91425" spcFirstLastPara="1" rIns="91425" wrap="square" tIns="45700">
              <a:spAutoFit/>
            </a:bodyPr>
            <a:lstStyle/>
            <a:p>
              <a:pPr indent="0" lvl="0" marL="0" marR="0" rtl="0" algn="r">
                <a:lnSpc>
                  <a:spcPct val="75000"/>
                </a:lnSpc>
                <a:spcBef>
                  <a:spcPts val="0"/>
                </a:spcBef>
                <a:spcAft>
                  <a:spcPts val="0"/>
                </a:spcAft>
                <a:buClr>
                  <a:srgbClr val="FF0000"/>
                </a:buClr>
                <a:buSzPts val="1800"/>
                <a:buFont typeface="Tahoma"/>
                <a:buNone/>
              </a:pPr>
              <a:r>
                <a:rPr b="0" i="1" lang="en-US" sz="1800" u="none" cap="none" strike="noStrike">
                  <a:solidFill>
                    <a:srgbClr val="FF0000"/>
                  </a:solidFill>
                  <a:latin typeface="Tahoma"/>
                  <a:ea typeface="Tahoma"/>
                  <a:cs typeface="Tahoma"/>
                  <a:sym typeface="Tahoma"/>
                </a:rPr>
                <a:t>timeout</a:t>
              </a:r>
              <a:endParaRPr/>
            </a:p>
          </p:txBody>
        </p:sp>
        <p:pic>
          <p:nvPicPr>
            <p:cNvPr descr="alarm_clock_ringing" id="9861" name="Google Shape;9861;p142"/>
            <p:cNvPicPr preferRelativeResize="0"/>
            <p:nvPr/>
          </p:nvPicPr>
          <p:blipFill rotWithShape="1">
            <a:blip r:embed="rId3">
              <a:alphaModFix/>
            </a:blip>
            <a:srcRect b="0" l="0" r="0" t="0"/>
            <a:stretch/>
          </p:blipFill>
          <p:spPr>
            <a:xfrm>
              <a:off x="10397476" y="3733597"/>
              <a:ext cx="436563" cy="481013"/>
            </a:xfrm>
            <a:prstGeom prst="rect">
              <a:avLst/>
            </a:prstGeom>
            <a:noFill/>
            <a:ln>
              <a:noFill/>
            </a:ln>
          </p:spPr>
        </p:pic>
      </p:grpSp>
      <p:sp>
        <p:nvSpPr>
          <p:cNvPr id="9862" name="Google Shape;9862;p142"/>
          <p:cNvSpPr/>
          <p:nvPr/>
        </p:nvSpPr>
        <p:spPr>
          <a:xfrm>
            <a:off x="1570895" y="5720359"/>
            <a:ext cx="8655774" cy="730631"/>
          </a:xfrm>
          <a:prstGeom prst="wedgeRoundRectCallout">
            <a:avLst>
              <a:gd fmla="val -41685" name="adj1"/>
              <a:gd fmla="val -131854" name="adj2"/>
              <a:gd fmla="val 16667" name="adj3"/>
            </a:avLst>
          </a:prstGeom>
          <a:solidFill>
            <a:schemeClr val="lt1"/>
          </a:solidFill>
          <a:ln cap="flat" cmpd="sng" w="349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Set a timeout on all future socket operations of that specific socket! </a:t>
            </a:r>
            <a:endParaRPr/>
          </a:p>
        </p:txBody>
      </p:sp>
      <p:grpSp>
        <p:nvGrpSpPr>
          <p:cNvPr id="9863" name="Google Shape;9863;p142"/>
          <p:cNvGrpSpPr/>
          <p:nvPr/>
        </p:nvGrpSpPr>
        <p:grpSpPr>
          <a:xfrm>
            <a:off x="3889531" y="1713789"/>
            <a:ext cx="5887562" cy="560974"/>
            <a:chOff x="3889531" y="1713789"/>
            <a:chExt cx="5887562" cy="560974"/>
          </a:xfrm>
        </p:grpSpPr>
        <p:sp>
          <p:nvSpPr>
            <p:cNvPr id="9864" name="Google Shape;9864;p142"/>
            <p:cNvSpPr txBox="1"/>
            <p:nvPr/>
          </p:nvSpPr>
          <p:spPr>
            <a:xfrm>
              <a:off x="5533981" y="1713789"/>
              <a:ext cx="27433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1" lang="en-US" sz="1800" u="none" cap="none" strike="noStrike">
                  <a:solidFill>
                    <a:srgbClr val="000000"/>
                  </a:solidFill>
                  <a:latin typeface="Calibri"/>
                  <a:ea typeface="Calibri"/>
                  <a:cs typeface="Calibri"/>
                  <a:sym typeface="Calibri"/>
                </a:rPr>
                <a:t>no packet arrives in 30 secs</a:t>
              </a:r>
              <a:endParaRPr/>
            </a:p>
          </p:txBody>
        </p:sp>
        <p:sp>
          <p:nvSpPr>
            <p:cNvPr id="9865" name="Google Shape;9865;p142"/>
            <p:cNvSpPr/>
            <p:nvPr/>
          </p:nvSpPr>
          <p:spPr>
            <a:xfrm rot="-5400000">
              <a:off x="6717838" y="-784492"/>
              <a:ext cx="230947" cy="5887562"/>
            </a:xfrm>
            <a:prstGeom prst="rightBrace">
              <a:avLst>
                <a:gd fmla="val 8333" name="adj1"/>
                <a:gd fmla="val 50000" name="adj2"/>
              </a:avLst>
            </a:prstGeom>
            <a:noFill/>
            <a:ln cap="flat" cmpd="sng" w="38100">
              <a:solidFill>
                <a:srgbClr val="C0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9866" name="Google Shape;9866;p142"/>
          <p:cNvGrpSpPr/>
          <p:nvPr/>
        </p:nvGrpSpPr>
        <p:grpSpPr>
          <a:xfrm>
            <a:off x="6905671" y="3735288"/>
            <a:ext cx="3481022" cy="614858"/>
            <a:chOff x="6905671" y="3735288"/>
            <a:chExt cx="3481022" cy="614858"/>
          </a:xfrm>
        </p:grpSpPr>
        <p:sp>
          <p:nvSpPr>
            <p:cNvPr id="9867" name="Google Shape;9867;p142"/>
            <p:cNvSpPr txBox="1"/>
            <p:nvPr/>
          </p:nvSpPr>
          <p:spPr>
            <a:xfrm>
              <a:off x="7483289" y="3735288"/>
              <a:ext cx="27433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1" lang="en-US" sz="1800" u="none" cap="none" strike="noStrike">
                  <a:solidFill>
                    <a:srgbClr val="000000"/>
                  </a:solidFill>
                  <a:latin typeface="Calibri"/>
                  <a:ea typeface="Calibri"/>
                  <a:cs typeface="Calibri"/>
                  <a:sym typeface="Calibri"/>
                </a:rPr>
                <a:t>no packet arrives in 10 secs</a:t>
              </a:r>
              <a:endParaRPr/>
            </a:p>
          </p:txBody>
        </p:sp>
        <p:sp>
          <p:nvSpPr>
            <p:cNvPr id="9868" name="Google Shape;9868;p142"/>
            <p:cNvSpPr/>
            <p:nvPr/>
          </p:nvSpPr>
          <p:spPr>
            <a:xfrm rot="-5400000">
              <a:off x="8528260" y="2491713"/>
              <a:ext cx="235843" cy="3481022"/>
            </a:xfrm>
            <a:prstGeom prst="rightBrace">
              <a:avLst>
                <a:gd fmla="val 8333" name="adj1"/>
                <a:gd fmla="val 50000" name="adj2"/>
              </a:avLst>
            </a:prstGeom>
            <a:noFill/>
            <a:ln cap="flat" cmpd="sng" w="38100">
              <a:solidFill>
                <a:srgbClr val="C0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9869" name="Google Shape;9869;p142"/>
          <p:cNvSpPr txBox="1"/>
          <p:nvPr/>
        </p:nvSpPr>
        <p:spPr>
          <a:xfrm>
            <a:off x="838200" y="451821"/>
            <a:ext cx="10515600" cy="894622"/>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rgbClr val="000099"/>
              </a:buClr>
              <a:buSzPct val="100000"/>
              <a:buFont typeface="Calibri"/>
              <a:buNone/>
            </a:pPr>
            <a:r>
              <a:rPr b="1" i="0" lang="en-US" sz="4400" u="none" cap="none" strike="noStrike">
                <a:solidFill>
                  <a:srgbClr val="000099"/>
                </a:solidFill>
                <a:latin typeface="Calibri"/>
                <a:ea typeface="Calibri"/>
                <a:cs typeface="Calibri"/>
                <a:sym typeface="Calibri"/>
              </a:rPr>
              <a:t>How Python socket.settimeout() works?</a:t>
            </a:r>
            <a:endParaRPr b="1" i="0" sz="5400" u="none" cap="none" strike="noStrike">
              <a:solidFill>
                <a:srgbClr val="00009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3"/>
                                        </p:tgtEl>
                                        <p:attrNameLst>
                                          <p:attrName>style.visibility</p:attrName>
                                        </p:attrNameLst>
                                      </p:cBhvr>
                                      <p:to>
                                        <p:strVal val="visible"/>
                                      </p:to>
                                    </p:set>
                                    <p:animEffect filter="fade" transition="in">
                                      <p:cBhvr>
                                        <p:cTn dur="500"/>
                                        <p:tgtEl>
                                          <p:spTgt spid="9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3"/>
                                        </p:tgtEl>
                                        <p:attrNameLst>
                                          <p:attrName>style.visibility</p:attrName>
                                        </p:attrNameLst>
                                      </p:cBhvr>
                                      <p:to>
                                        <p:strVal val="visible"/>
                                      </p:to>
                                    </p:set>
                                    <p:animEffect filter="fade" transition="in">
                                      <p:cBhvr>
                                        <p:cTn dur="500"/>
                                        <p:tgtEl>
                                          <p:spTgt spid="9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7"/>
                                        </p:tgtEl>
                                        <p:attrNameLst>
                                          <p:attrName>style.visibility</p:attrName>
                                        </p:attrNameLst>
                                      </p:cBhvr>
                                      <p:to>
                                        <p:strVal val="visible"/>
                                      </p:to>
                                    </p:set>
                                    <p:animEffect filter="fade" transition="in">
                                      <p:cBhvr>
                                        <p:cTn dur="500"/>
                                        <p:tgtEl>
                                          <p:spTgt spid="9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2"/>
                                        </p:tgtEl>
                                        <p:attrNameLst>
                                          <p:attrName>style.visibility</p:attrName>
                                        </p:attrNameLst>
                                      </p:cBhvr>
                                      <p:to>
                                        <p:strVal val="visible"/>
                                      </p:to>
                                    </p:set>
                                    <p:animEffect filter="fade" transition="in">
                                      <p:cBhvr>
                                        <p:cTn dur="500"/>
                                        <p:tgtEl>
                                          <p:spTgt spid="9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6"/>
                                        </p:tgtEl>
                                        <p:attrNameLst>
                                          <p:attrName>style.visibility</p:attrName>
                                        </p:attrNameLst>
                                      </p:cBhvr>
                                      <p:to>
                                        <p:strVal val="visible"/>
                                      </p:to>
                                    </p:set>
                                    <p:animEffect filter="fade" transition="in">
                                      <p:cBhvr>
                                        <p:cTn dur="500"/>
                                        <p:tgtEl>
                                          <p:spTgt spid="9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0"/>
                                        </p:tgtEl>
                                        <p:attrNameLst>
                                          <p:attrName>style.visibility</p:attrName>
                                        </p:attrNameLst>
                                      </p:cBhvr>
                                      <p:to>
                                        <p:strVal val="visible"/>
                                      </p:to>
                                    </p:set>
                                    <p:animEffect filter="fade" transition="in">
                                      <p:cBhvr>
                                        <p:cTn dur="500"/>
                                        <p:tgtEl>
                                          <p:spTgt spid="9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3"/>
                                        </p:tgtEl>
                                        <p:attrNameLst>
                                          <p:attrName>style.visibility</p:attrName>
                                        </p:attrNameLst>
                                      </p:cBhvr>
                                      <p:to>
                                        <p:strVal val="visible"/>
                                      </p:to>
                                    </p:set>
                                    <p:animEffect filter="fade" transition="in">
                                      <p:cBhvr>
                                        <p:cTn dur="500"/>
                                        <p:tgtEl>
                                          <p:spTgt spid="9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6"/>
                                        </p:tgtEl>
                                        <p:attrNameLst>
                                          <p:attrName>style.visibility</p:attrName>
                                        </p:attrNameLst>
                                      </p:cBhvr>
                                      <p:to>
                                        <p:strVal val="visible"/>
                                      </p:to>
                                    </p:set>
                                    <p:animEffect filter="fade" transition="in">
                                      <p:cBhvr>
                                        <p:cTn dur="500"/>
                                        <p:tgtEl>
                                          <p:spTgt spid="9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7"/>
                                        </p:tgtEl>
                                        <p:attrNameLst>
                                          <p:attrName>style.visibility</p:attrName>
                                        </p:attrNameLst>
                                      </p:cBhvr>
                                      <p:to>
                                        <p:strVal val="visible"/>
                                      </p:to>
                                    </p:set>
                                    <p:animEffect filter="fade" transition="in">
                                      <p:cBhvr>
                                        <p:cTn dur="500"/>
                                        <p:tgtEl>
                                          <p:spTgt spid="9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2"/>
                                        </p:tgtEl>
                                        <p:attrNameLst>
                                          <p:attrName>style.visibility</p:attrName>
                                        </p:attrNameLst>
                                      </p:cBhvr>
                                      <p:to>
                                        <p:strVal val="visible"/>
                                      </p:to>
                                    </p:set>
                                    <p:animEffect filter="fade" transition="in">
                                      <p:cBhvr>
                                        <p:cTn dur="500"/>
                                        <p:tgtEl>
                                          <p:spTgt spid="9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3" name="Shape 9873"/>
        <p:cNvGrpSpPr/>
        <p:nvPr/>
      </p:nvGrpSpPr>
      <p:grpSpPr>
        <a:xfrm>
          <a:off x="0" y="0"/>
          <a:ext cx="0" cy="0"/>
          <a:chOff x="0" y="0"/>
          <a:chExt cx="0" cy="0"/>
        </a:xfrm>
      </p:grpSpPr>
      <p:sp>
        <p:nvSpPr>
          <p:cNvPr id="9874" name="Google Shape;9874;p143"/>
          <p:cNvSpPr txBox="1"/>
          <p:nvPr>
            <p:ph idx="1" type="body"/>
          </p:nvPr>
        </p:nvSpPr>
        <p:spPr>
          <a:xfrm>
            <a:off x="838200" y="1501534"/>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t>Execute a block of code, and handle “exceptions” that may occur when executing that block of code</a:t>
            </a:r>
            <a:endParaRPr/>
          </a:p>
        </p:txBody>
      </p:sp>
      <p:sp>
        <p:nvSpPr>
          <p:cNvPr id="9875" name="Google Shape;9875;p143"/>
          <p:cNvSpPr txBox="1"/>
          <p:nvPr/>
        </p:nvSpPr>
        <p:spPr>
          <a:xfrm>
            <a:off x="838200" y="451821"/>
            <a:ext cx="10515600" cy="894622"/>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rgbClr val="000099"/>
              </a:buClr>
              <a:buSzPct val="100000"/>
              <a:buFont typeface="Calibri"/>
              <a:buNone/>
            </a:pPr>
            <a:r>
              <a:rPr b="1" i="0" lang="en-US" sz="4400" u="none" cap="none" strike="noStrike">
                <a:solidFill>
                  <a:srgbClr val="000099"/>
                </a:solidFill>
                <a:latin typeface="Calibri"/>
                <a:ea typeface="Calibri"/>
                <a:cs typeface="Calibri"/>
                <a:sym typeface="Calibri"/>
              </a:rPr>
              <a:t>Python try-except block</a:t>
            </a:r>
            <a:endParaRPr b="1" i="0" sz="5400" u="none" cap="none" strike="noStrike">
              <a:solidFill>
                <a:srgbClr val="000099"/>
              </a:solidFill>
              <a:latin typeface="Calibri"/>
              <a:ea typeface="Calibri"/>
              <a:cs typeface="Calibri"/>
              <a:sym typeface="Calibri"/>
            </a:endParaRPr>
          </a:p>
        </p:txBody>
      </p:sp>
      <p:sp>
        <p:nvSpPr>
          <p:cNvPr id="9876" name="Google Shape;9876;p143"/>
          <p:cNvSpPr txBox="1"/>
          <p:nvPr/>
        </p:nvSpPr>
        <p:spPr>
          <a:xfrm>
            <a:off x="925976" y="2349661"/>
            <a:ext cx="3398559" cy="197406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C00000"/>
              </a:buClr>
              <a:buSzPts val="2400"/>
              <a:buFont typeface="Calibri"/>
              <a:buNone/>
            </a:pPr>
            <a:r>
              <a:rPr b="0" i="0" lang="en-US" sz="2400" u="none" cap="none" strike="noStrike">
                <a:solidFill>
                  <a:srgbClr val="C00000"/>
                </a:solidFill>
                <a:latin typeface="Calibri"/>
                <a:ea typeface="Calibri"/>
                <a:cs typeface="Calibri"/>
                <a:sym typeface="Calibri"/>
              </a:rPr>
              <a:t>try:</a:t>
            </a:r>
            <a:br>
              <a:rPr b="0" i="0" lang="en-US" sz="2400" u="none" cap="none" strike="noStrike">
                <a:solidFill>
                  <a:srgbClr val="000000"/>
                </a:solidFill>
                <a:latin typeface="Calibri"/>
                <a:ea typeface="Calibri"/>
                <a:cs typeface="Calibri"/>
                <a:sym typeface="Calibri"/>
              </a:rPr>
            </a:br>
            <a:r>
              <a:rPr b="0" i="0" lang="en-US" sz="2400" u="none" cap="none" strike="noStrike">
                <a:solidFill>
                  <a:srgbClr val="000000"/>
                </a:solidFill>
                <a:latin typeface="Calibri"/>
                <a:ea typeface="Calibri"/>
                <a:cs typeface="Calibri"/>
                <a:sym typeface="Calibri"/>
              </a:rPr>
              <a:t>    &lt;do something&gt;</a:t>
            </a:r>
            <a:br>
              <a:rPr b="0" i="0" lang="en-US" sz="2400" u="none" cap="none" strike="noStrike">
                <a:solidFill>
                  <a:srgbClr val="000000"/>
                </a:solidFill>
                <a:latin typeface="Calibri"/>
                <a:ea typeface="Calibri"/>
                <a:cs typeface="Calibri"/>
                <a:sym typeface="Calibri"/>
              </a:rPr>
            </a:br>
            <a:r>
              <a:rPr b="0" i="0" lang="en-US" sz="2400" u="none" cap="none" strike="noStrike">
                <a:solidFill>
                  <a:srgbClr val="C00000"/>
                </a:solidFill>
                <a:latin typeface="Calibri"/>
                <a:ea typeface="Calibri"/>
                <a:cs typeface="Calibri"/>
                <a:sym typeface="Calibri"/>
              </a:rPr>
              <a:t>except &lt;exception&gt;:</a:t>
            </a:r>
            <a:br>
              <a:rPr b="0" i="0" lang="en-US" sz="2400" u="none" cap="none" strike="noStrike">
                <a:solidFill>
                  <a:srgbClr val="000000"/>
                </a:solidFill>
                <a:latin typeface="Calibri"/>
                <a:ea typeface="Calibri"/>
                <a:cs typeface="Calibri"/>
                <a:sym typeface="Calibri"/>
              </a:rPr>
            </a:br>
            <a:r>
              <a:rPr b="0" i="0" lang="en-US" sz="2400" u="none" cap="none" strike="noStrike">
                <a:solidFill>
                  <a:srgbClr val="000000"/>
                </a:solidFill>
                <a:latin typeface="Calibri"/>
                <a:ea typeface="Calibri"/>
                <a:cs typeface="Calibri"/>
                <a:sym typeface="Calibri"/>
              </a:rPr>
              <a:t>    &lt;handle the exception&gt;</a:t>
            </a:r>
            <a:endParaRPr/>
          </a:p>
        </p:txBody>
      </p:sp>
      <p:sp>
        <p:nvSpPr>
          <p:cNvPr id="9877" name="Google Shape;9877;p143"/>
          <p:cNvSpPr txBox="1"/>
          <p:nvPr/>
        </p:nvSpPr>
        <p:spPr>
          <a:xfrm>
            <a:off x="4577199" y="2774696"/>
            <a:ext cx="741358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Executing this </a:t>
            </a:r>
            <a:r>
              <a:rPr b="0" i="0" lang="en-US" sz="1800" u="none" cap="none" strike="noStrike">
                <a:solidFill>
                  <a:srgbClr val="C00000"/>
                </a:solidFill>
                <a:latin typeface="Calibri"/>
                <a:ea typeface="Calibri"/>
                <a:cs typeface="Calibri"/>
                <a:sym typeface="Calibri"/>
              </a:rPr>
              <a:t>try code block </a:t>
            </a:r>
            <a:r>
              <a:rPr b="0" i="0" lang="en-US" sz="1800" u="none" cap="none" strike="noStrike">
                <a:solidFill>
                  <a:srgbClr val="000000"/>
                </a:solidFill>
                <a:latin typeface="Calibri"/>
                <a:ea typeface="Calibri"/>
                <a:cs typeface="Calibri"/>
                <a:sym typeface="Calibri"/>
              </a:rPr>
              <a:t>may cause exception(s) to catch. If an exception is raised, execution  jumps from jumps directly into </a:t>
            </a:r>
            <a:r>
              <a:rPr b="0" i="0" lang="en-US" sz="1800" u="none" cap="none" strike="noStrike">
                <a:solidFill>
                  <a:srgbClr val="C00000"/>
                </a:solidFill>
                <a:latin typeface="Calibri"/>
                <a:ea typeface="Calibri"/>
                <a:cs typeface="Calibri"/>
                <a:sym typeface="Calibri"/>
              </a:rPr>
              <a:t>except code block</a:t>
            </a:r>
            <a:endParaRPr/>
          </a:p>
        </p:txBody>
      </p:sp>
      <p:sp>
        <p:nvSpPr>
          <p:cNvPr id="9878" name="Google Shape;9878;p143"/>
          <p:cNvSpPr txBox="1"/>
          <p:nvPr/>
        </p:nvSpPr>
        <p:spPr>
          <a:xfrm>
            <a:off x="4667627" y="3752520"/>
            <a:ext cx="741358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this </a:t>
            </a:r>
            <a:r>
              <a:rPr b="0" i="0" lang="en-US" sz="1800" u="none" cap="none" strike="noStrike">
                <a:solidFill>
                  <a:srgbClr val="C00000"/>
                </a:solidFill>
                <a:latin typeface="Calibri"/>
                <a:ea typeface="Calibri"/>
                <a:cs typeface="Calibri"/>
                <a:sym typeface="Calibri"/>
              </a:rPr>
              <a:t>except code block </a:t>
            </a:r>
            <a:r>
              <a:rPr b="0" i="0" lang="en-US" sz="1800" u="none" cap="none" strike="noStrike">
                <a:solidFill>
                  <a:srgbClr val="000000"/>
                </a:solidFill>
                <a:latin typeface="Calibri"/>
                <a:ea typeface="Calibri"/>
                <a:cs typeface="Calibri"/>
                <a:sym typeface="Calibri"/>
              </a:rPr>
              <a:t>is only executed </a:t>
            </a:r>
            <a:r>
              <a:rPr b="0" i="1" lang="en-US" sz="1800" u="none" cap="none" strike="noStrike">
                <a:solidFill>
                  <a:srgbClr val="000000"/>
                </a:solidFill>
                <a:latin typeface="Calibri"/>
                <a:ea typeface="Calibri"/>
                <a:cs typeface="Calibri"/>
                <a:sym typeface="Calibri"/>
              </a:rPr>
              <a:t>if an </a:t>
            </a:r>
            <a:r>
              <a:rPr b="0" i="1" lang="en-US" sz="1800" u="none" cap="none" strike="noStrike">
                <a:solidFill>
                  <a:srgbClr val="CC0000"/>
                </a:solidFill>
                <a:latin typeface="Calibri"/>
                <a:ea typeface="Calibri"/>
                <a:cs typeface="Calibri"/>
                <a:sym typeface="Calibri"/>
              </a:rPr>
              <a:t>&lt;exception&gt;</a:t>
            </a:r>
            <a:r>
              <a:rPr b="0" i="1" lang="en-US" sz="1800" u="none" cap="none" strike="noStrike">
                <a:solidFill>
                  <a:srgbClr val="000000"/>
                </a:solidFill>
                <a:latin typeface="Calibri"/>
                <a:ea typeface="Calibri"/>
                <a:cs typeface="Calibri"/>
                <a:sym typeface="Calibri"/>
              </a:rPr>
              <a:t> occurred</a:t>
            </a:r>
            <a:r>
              <a:rPr b="0" i="0" lang="en-US" sz="1800" u="none" cap="none" strike="noStrike">
                <a:solidFill>
                  <a:srgbClr val="000000"/>
                </a:solidFill>
                <a:latin typeface="Calibri"/>
                <a:ea typeface="Calibri"/>
                <a:cs typeface="Calibri"/>
                <a:sym typeface="Calibri"/>
              </a:rPr>
              <a:t> in the </a:t>
            </a:r>
            <a:r>
              <a:rPr b="0" i="0" lang="en-US" sz="1800" u="none" cap="none" strike="noStrike">
                <a:solidFill>
                  <a:srgbClr val="C00000"/>
                </a:solidFill>
                <a:latin typeface="Calibri"/>
                <a:ea typeface="Calibri"/>
                <a:cs typeface="Calibri"/>
                <a:sym typeface="Calibri"/>
              </a:rPr>
              <a:t>try code block</a:t>
            </a:r>
            <a:r>
              <a:rPr b="0" i="0" lang="en-US" sz="1800" u="none" cap="none" strike="noStrike">
                <a:solidFill>
                  <a:srgbClr val="000000"/>
                </a:solidFill>
                <a:latin typeface="Calibri"/>
                <a:ea typeface="Calibri"/>
                <a:cs typeface="Calibri"/>
                <a:sym typeface="Calibri"/>
              </a:rPr>
              <a:t> (note: except block is </a:t>
            </a:r>
            <a:r>
              <a:rPr b="0" i="1" lang="en-US" sz="1800" u="none" cap="none" strike="noStrike">
                <a:solidFill>
                  <a:srgbClr val="000000"/>
                </a:solidFill>
                <a:latin typeface="Calibri"/>
                <a:ea typeface="Calibri"/>
                <a:cs typeface="Calibri"/>
                <a:sym typeface="Calibri"/>
              </a:rPr>
              <a:t>required</a:t>
            </a:r>
            <a:r>
              <a:rPr b="0" i="0" lang="en-US" sz="1800" u="none" cap="none" strike="noStrike">
                <a:solidFill>
                  <a:srgbClr val="000000"/>
                </a:solidFill>
                <a:latin typeface="Calibri"/>
                <a:ea typeface="Calibri"/>
                <a:cs typeface="Calibri"/>
                <a:sym typeface="Calibri"/>
              </a:rPr>
              <a:t> with a try block)</a:t>
            </a:r>
            <a:endParaRPr/>
          </a:p>
        </p:txBody>
      </p:sp>
      <p:sp>
        <p:nvSpPr>
          <p:cNvPr id="9879" name="Google Shape;9879;p143"/>
          <p:cNvSpPr/>
          <p:nvPr/>
        </p:nvSpPr>
        <p:spPr>
          <a:xfrm>
            <a:off x="4488128" y="3803680"/>
            <a:ext cx="300942" cy="54401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880" name="Google Shape;9880;p143"/>
          <p:cNvSpPr/>
          <p:nvPr/>
        </p:nvSpPr>
        <p:spPr>
          <a:xfrm>
            <a:off x="4412303" y="2825856"/>
            <a:ext cx="300942" cy="54401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5" name="Shape 9885"/>
        <p:cNvGrpSpPr/>
        <p:nvPr/>
      </p:nvGrpSpPr>
      <p:grpSpPr>
        <a:xfrm>
          <a:off x="0" y="0"/>
          <a:ext cx="0" cy="0"/>
          <a:chOff x="0" y="0"/>
          <a:chExt cx="0" cy="0"/>
        </a:xfrm>
      </p:grpSpPr>
      <p:sp>
        <p:nvSpPr>
          <p:cNvPr id="9886" name="Google Shape;9886;p144"/>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99"/>
              </a:buClr>
              <a:buSzPts val="4400"/>
              <a:buFont typeface="Calibri"/>
              <a:buNone/>
            </a:pPr>
            <a:r>
              <a:rPr lang="en-US" sz="4400">
                <a:solidFill>
                  <a:srgbClr val="000099"/>
                </a:solidFill>
              </a:rPr>
              <a:t>Socket programming: </a:t>
            </a:r>
            <a:r>
              <a:rPr lang="en-US">
                <a:solidFill>
                  <a:srgbClr val="C00000"/>
                </a:solidFill>
              </a:rPr>
              <a:t>socket timeouts</a:t>
            </a:r>
            <a:endParaRPr sz="5400">
              <a:solidFill>
                <a:srgbClr val="000099"/>
              </a:solidFill>
            </a:endParaRPr>
          </a:p>
        </p:txBody>
      </p:sp>
      <p:sp>
        <p:nvSpPr>
          <p:cNvPr id="9887" name="Google Shape;9887;p14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grpSp>
        <p:nvGrpSpPr>
          <p:cNvPr id="9888" name="Google Shape;9888;p144"/>
          <p:cNvGrpSpPr/>
          <p:nvPr/>
        </p:nvGrpSpPr>
        <p:grpSpPr>
          <a:xfrm>
            <a:off x="5406160" y="1309918"/>
            <a:ext cx="6352756" cy="5006915"/>
            <a:chOff x="5406160" y="1309918"/>
            <a:chExt cx="6352756" cy="5006915"/>
          </a:xfrm>
        </p:grpSpPr>
        <p:sp>
          <p:nvSpPr>
            <p:cNvPr id="9889" name="Google Shape;9889;p144"/>
            <p:cNvSpPr txBox="1"/>
            <p:nvPr/>
          </p:nvSpPr>
          <p:spPr>
            <a:xfrm>
              <a:off x="5406160" y="1792518"/>
              <a:ext cx="6352756"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from socket import *</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serverPort = 12000</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serverSocket = socket(AF_INET,SOCK_STREAM)</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serverSocket.bind(('',serverPort))</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serverSocket.listen(1)</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counter = 0</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while counter &lt; 3:</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connectionSocket, addr = serverSocket.accept()</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connectionSocket.settimeout(10)</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try:</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wolf_location = connectionSocket.recv(1024).decode()</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send_hunter(wolf_location) # a villager function</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connectionSocket.send('hunter sent')</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except timeout:</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counter += 1</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connectionSocket.close()</a:t>
              </a:r>
              <a:endParaRPr b="0" i="0" sz="1600" u="none" cap="none" strike="noStrike">
                <a:solidFill>
                  <a:srgbClr val="000000"/>
                </a:solidFill>
                <a:latin typeface="Arial"/>
                <a:ea typeface="Arial"/>
                <a:cs typeface="Arial"/>
                <a:sym typeface="Arial"/>
              </a:endParaRPr>
            </a:p>
          </p:txBody>
        </p:sp>
        <p:sp>
          <p:nvSpPr>
            <p:cNvPr id="9890" name="Google Shape;9890;p144"/>
            <p:cNvSpPr txBox="1"/>
            <p:nvPr/>
          </p:nvSpPr>
          <p:spPr>
            <a:xfrm>
              <a:off x="5571148" y="1309918"/>
              <a:ext cx="421865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400"/>
                <a:buFont typeface="Arial"/>
                <a:buNone/>
              </a:pPr>
              <a:r>
                <a:rPr b="0" i="1" lang="en-US" sz="2400" u="none" cap="none" strike="noStrike">
                  <a:solidFill>
                    <a:srgbClr val="CC0000"/>
                  </a:solidFill>
                  <a:latin typeface="Arial"/>
                  <a:ea typeface="Arial"/>
                  <a:cs typeface="Arial"/>
                  <a:sym typeface="Arial"/>
                </a:rPr>
                <a:t>Python TCPServer (Villagers)</a:t>
              </a:r>
              <a:endParaRPr/>
            </a:p>
          </p:txBody>
        </p:sp>
      </p:grpSp>
      <p:grpSp>
        <p:nvGrpSpPr>
          <p:cNvPr id="9891" name="Google Shape;9891;p144"/>
          <p:cNvGrpSpPr/>
          <p:nvPr/>
        </p:nvGrpSpPr>
        <p:grpSpPr>
          <a:xfrm>
            <a:off x="2081759" y="3801772"/>
            <a:ext cx="3485382" cy="584775"/>
            <a:chOff x="-796660" y="2582793"/>
            <a:chExt cx="3485832" cy="584044"/>
          </a:xfrm>
        </p:grpSpPr>
        <p:sp>
          <p:nvSpPr>
            <p:cNvPr id="9892" name="Google Shape;9892;p144"/>
            <p:cNvSpPr txBox="1"/>
            <p:nvPr/>
          </p:nvSpPr>
          <p:spPr>
            <a:xfrm>
              <a:off x="-796660" y="2582793"/>
              <a:ext cx="2898914" cy="584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set a 10-seconds timeout on all future socket operations </a:t>
              </a:r>
              <a:endParaRPr/>
            </a:p>
          </p:txBody>
        </p:sp>
        <p:cxnSp>
          <p:nvCxnSpPr>
            <p:cNvPr id="9893" name="Google Shape;9893;p144"/>
            <p:cNvCxnSpPr/>
            <p:nvPr/>
          </p:nvCxnSpPr>
          <p:spPr>
            <a:xfrm>
              <a:off x="1961643" y="2959715"/>
              <a:ext cx="727529" cy="2721"/>
            </a:xfrm>
            <a:prstGeom prst="straightConnector1">
              <a:avLst/>
            </a:prstGeom>
            <a:noFill/>
            <a:ln cap="flat" cmpd="sng" w="12700">
              <a:solidFill>
                <a:srgbClr val="CC0000"/>
              </a:solidFill>
              <a:prstDash val="solid"/>
              <a:round/>
              <a:headEnd len="med" w="med" type="none"/>
              <a:tailEnd len="med" w="med" type="triangle"/>
            </a:ln>
          </p:spPr>
        </p:cxnSp>
      </p:grpSp>
      <p:grpSp>
        <p:nvGrpSpPr>
          <p:cNvPr id="9894" name="Google Shape;9894;p144"/>
          <p:cNvGrpSpPr/>
          <p:nvPr/>
        </p:nvGrpSpPr>
        <p:grpSpPr>
          <a:xfrm>
            <a:off x="1826792" y="5650433"/>
            <a:ext cx="3740349" cy="338554"/>
            <a:chOff x="-1052482" y="3006031"/>
            <a:chExt cx="3741636" cy="337708"/>
          </a:xfrm>
        </p:grpSpPr>
        <p:sp>
          <p:nvSpPr>
            <p:cNvPr id="9895" name="Google Shape;9895;p144"/>
            <p:cNvSpPr txBox="1"/>
            <p:nvPr/>
          </p:nvSpPr>
          <p:spPr>
            <a:xfrm>
              <a:off x="-1052482" y="3006031"/>
              <a:ext cx="3372184" cy="3377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catch socket timeout exception </a:t>
              </a:r>
              <a:endParaRPr/>
            </a:p>
          </p:txBody>
        </p:sp>
        <p:cxnSp>
          <p:nvCxnSpPr>
            <p:cNvPr id="9896" name="Google Shape;9896;p144"/>
            <p:cNvCxnSpPr/>
            <p:nvPr/>
          </p:nvCxnSpPr>
          <p:spPr>
            <a:xfrm>
              <a:off x="1961625" y="3165929"/>
              <a:ext cx="727529" cy="2721"/>
            </a:xfrm>
            <a:prstGeom prst="straightConnector1">
              <a:avLst/>
            </a:prstGeom>
            <a:noFill/>
            <a:ln cap="flat" cmpd="sng" w="12700">
              <a:solidFill>
                <a:srgbClr val="CC0000"/>
              </a:solidFill>
              <a:prstDash val="solid"/>
              <a:round/>
              <a:headEnd len="med" w="med" type="none"/>
              <a:tailEnd len="med" w="med" type="triangle"/>
            </a:ln>
          </p:spPr>
        </p:cxnSp>
      </p:grpSp>
      <p:grpSp>
        <p:nvGrpSpPr>
          <p:cNvPr id="9897" name="Google Shape;9897;p144"/>
          <p:cNvGrpSpPr/>
          <p:nvPr/>
        </p:nvGrpSpPr>
        <p:grpSpPr>
          <a:xfrm>
            <a:off x="945274" y="4531396"/>
            <a:ext cx="4623492" cy="830997"/>
            <a:chOff x="-1934920" y="2758537"/>
            <a:chExt cx="4624092" cy="829958"/>
          </a:xfrm>
        </p:grpSpPr>
        <p:sp>
          <p:nvSpPr>
            <p:cNvPr id="9898" name="Google Shape;9898;p144"/>
            <p:cNvSpPr txBox="1"/>
            <p:nvPr/>
          </p:nvSpPr>
          <p:spPr>
            <a:xfrm>
              <a:off x="-1934920" y="2758537"/>
              <a:ext cx="3877172" cy="829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timer starts when recv() is called and will </a:t>
              </a:r>
              <a:br>
                <a:rPr b="0" i="0" lang="en-US" sz="1600" u="none" cap="none" strike="noStrike">
                  <a:solidFill>
                    <a:srgbClr val="000099"/>
                  </a:solidFill>
                  <a:latin typeface="Arial"/>
                  <a:ea typeface="Arial"/>
                  <a:cs typeface="Arial"/>
                  <a:sym typeface="Arial"/>
                </a:rPr>
              </a:br>
              <a:r>
                <a:rPr b="0" i="0" lang="en-US" sz="1600" u="none" cap="none" strike="noStrike">
                  <a:solidFill>
                    <a:srgbClr val="000099"/>
                  </a:solidFill>
                  <a:latin typeface="Arial"/>
                  <a:ea typeface="Arial"/>
                  <a:cs typeface="Arial"/>
                  <a:sym typeface="Arial"/>
                </a:rPr>
                <a:t>raise timeout exception if there is no message within 10 seconds.</a:t>
              </a:r>
              <a:endParaRPr/>
            </a:p>
          </p:txBody>
        </p:sp>
        <p:cxnSp>
          <p:nvCxnSpPr>
            <p:cNvPr id="9899" name="Google Shape;9899;p144"/>
            <p:cNvCxnSpPr/>
            <p:nvPr/>
          </p:nvCxnSpPr>
          <p:spPr>
            <a:xfrm>
              <a:off x="1961643" y="2959715"/>
              <a:ext cx="727529" cy="2721"/>
            </a:xfrm>
            <a:prstGeom prst="straightConnector1">
              <a:avLst/>
            </a:prstGeom>
            <a:noFill/>
            <a:ln cap="flat" cmpd="sng" w="12700">
              <a:solidFill>
                <a:srgbClr val="CC0000"/>
              </a:solidFill>
              <a:prstDash val="solid"/>
              <a:round/>
              <a:headEnd len="med" w="med" type="none"/>
              <a:tailEnd len="med" w="med" type="triangle"/>
            </a:ln>
          </p:spPr>
        </p:cxnSp>
      </p:grpSp>
      <p:grpSp>
        <p:nvGrpSpPr>
          <p:cNvPr id="9900" name="Google Shape;9900;p144"/>
          <p:cNvGrpSpPr/>
          <p:nvPr/>
        </p:nvGrpSpPr>
        <p:grpSpPr>
          <a:xfrm>
            <a:off x="407047" y="6933055"/>
            <a:ext cx="4660490" cy="1525145"/>
            <a:chOff x="5928853" y="4654689"/>
            <a:chExt cx="4660490" cy="1525145"/>
          </a:xfrm>
        </p:grpSpPr>
        <p:sp>
          <p:nvSpPr>
            <p:cNvPr id="9901" name="Google Shape;9901;p144"/>
            <p:cNvSpPr/>
            <p:nvPr/>
          </p:nvSpPr>
          <p:spPr>
            <a:xfrm>
              <a:off x="5928853" y="4896465"/>
              <a:ext cx="4660490" cy="1283369"/>
            </a:xfrm>
            <a:prstGeom prst="rect">
              <a:avLst/>
            </a:prstGeom>
            <a:solidFill>
              <a:schemeClr val="lt1"/>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9902" name="Google Shape;9902;p144"/>
            <p:cNvSpPr txBox="1"/>
            <p:nvPr/>
          </p:nvSpPr>
          <p:spPr>
            <a:xfrm>
              <a:off x="6031144" y="5144863"/>
              <a:ext cx="4491141" cy="879472"/>
            </a:xfrm>
            <a:prstGeom prst="rect">
              <a:avLst/>
            </a:prstGeom>
            <a:noFill/>
            <a:ln>
              <a:noFill/>
            </a:ln>
          </p:spPr>
          <p:txBody>
            <a:bodyPr anchorCtr="0" anchor="ctr" bIns="45700" lIns="91425" spcFirstLastPara="1" rIns="91425" wrap="square" tIns="45700">
              <a:spAutoFit/>
            </a:bodyPr>
            <a:lstStyle/>
            <a:p>
              <a:pPr indent="0" lvl="0" marL="0" marR="0" rtl="0" algn="l">
                <a:lnSpc>
                  <a:spcPct val="85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Use settimeout(None).  settimeout(0) will result in changing the socket to non-blocking mode.</a:t>
              </a:r>
              <a:endParaRPr/>
            </a:p>
          </p:txBody>
        </p:sp>
        <p:grpSp>
          <p:nvGrpSpPr>
            <p:cNvPr id="9903" name="Google Shape;9903;p144"/>
            <p:cNvGrpSpPr/>
            <p:nvPr/>
          </p:nvGrpSpPr>
          <p:grpSpPr>
            <a:xfrm>
              <a:off x="6053940" y="4654689"/>
              <a:ext cx="3876669" cy="476251"/>
              <a:chOff x="-250" y="3795"/>
              <a:chExt cx="2442" cy="300"/>
            </a:xfrm>
          </p:grpSpPr>
          <p:sp>
            <p:nvSpPr>
              <p:cNvPr id="9904" name="Google Shape;9904;p144"/>
              <p:cNvSpPr/>
              <p:nvPr/>
            </p:nvSpPr>
            <p:spPr>
              <a:xfrm>
                <a:off x="96" y="3843"/>
                <a:ext cx="116" cy="2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00"/>
                  <a:buFont typeface="Arial"/>
                  <a:buNone/>
                </a:pPr>
                <a:r>
                  <a:t/>
                </a:r>
                <a:endParaRPr b="0" i="0" sz="2000" u="none" cap="none" strike="noStrike">
                  <a:solidFill>
                    <a:srgbClr val="000000"/>
                  </a:solidFill>
                  <a:latin typeface="Comic Sans MS"/>
                  <a:ea typeface="Comic Sans MS"/>
                  <a:cs typeface="Comic Sans MS"/>
                  <a:sym typeface="Comic Sans MS"/>
                </a:endParaRPr>
              </a:p>
            </p:txBody>
          </p:sp>
          <p:sp>
            <p:nvSpPr>
              <p:cNvPr id="9905" name="Google Shape;9905;p144"/>
              <p:cNvSpPr txBox="1"/>
              <p:nvPr/>
            </p:nvSpPr>
            <p:spPr>
              <a:xfrm>
                <a:off x="-250" y="3795"/>
                <a:ext cx="2442" cy="291"/>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How to remove settimeout()?</a:t>
                </a:r>
                <a:endParaRPr/>
              </a:p>
            </p:txBody>
          </p:sp>
        </p:grpSp>
      </p:grpSp>
      <p:grpSp>
        <p:nvGrpSpPr>
          <p:cNvPr id="9906" name="Google Shape;9906;p144"/>
          <p:cNvGrpSpPr/>
          <p:nvPr/>
        </p:nvGrpSpPr>
        <p:grpSpPr>
          <a:xfrm>
            <a:off x="387284" y="1127116"/>
            <a:ext cx="4452422" cy="2594487"/>
            <a:chOff x="387284" y="1121887"/>
            <a:chExt cx="4452422" cy="2594487"/>
          </a:xfrm>
        </p:grpSpPr>
        <p:grpSp>
          <p:nvGrpSpPr>
            <p:cNvPr id="9907" name="Google Shape;9907;p144"/>
            <p:cNvGrpSpPr/>
            <p:nvPr/>
          </p:nvGrpSpPr>
          <p:grpSpPr>
            <a:xfrm>
              <a:off x="387284" y="1145894"/>
              <a:ext cx="4452422" cy="2570480"/>
              <a:chOff x="6013233" y="4746687"/>
              <a:chExt cx="4452422" cy="1945077"/>
            </a:xfrm>
          </p:grpSpPr>
          <p:sp>
            <p:nvSpPr>
              <p:cNvPr id="9908" name="Google Shape;9908;p144"/>
              <p:cNvSpPr/>
              <p:nvPr/>
            </p:nvSpPr>
            <p:spPr>
              <a:xfrm>
                <a:off x="6013233" y="4896464"/>
                <a:ext cx="4452422" cy="1795300"/>
              </a:xfrm>
              <a:prstGeom prst="rect">
                <a:avLst/>
              </a:prstGeom>
              <a:solidFill>
                <a:schemeClr val="lt1"/>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909" name="Google Shape;9909;p144"/>
              <p:cNvSpPr txBox="1"/>
              <p:nvPr/>
            </p:nvSpPr>
            <p:spPr>
              <a:xfrm>
                <a:off x="6191477" y="5016566"/>
                <a:ext cx="4217998" cy="1654954"/>
              </a:xfrm>
              <a:prstGeom prst="rect">
                <a:avLst/>
              </a:prstGeom>
              <a:noFill/>
              <a:ln>
                <a:noFill/>
              </a:ln>
            </p:spPr>
            <p:txBody>
              <a:bodyPr anchorCtr="0" anchor="ctr" bIns="45700" lIns="91425" spcFirstLastPara="1" rIns="91425" wrap="square" tIns="45700">
                <a:spAutoFit/>
              </a:bodyPr>
              <a:lstStyle/>
              <a:p>
                <a:pPr indent="0" lvl="0" marL="0" marR="0" rtl="0" algn="l">
                  <a:lnSpc>
                    <a:spcPct val="85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 A shepherd boy tends his master’s sheep.</a:t>
                </a:r>
                <a:endParaRPr/>
              </a:p>
              <a:p>
                <a:pPr indent="0" lvl="0" marL="0" marR="0" rtl="0" algn="l">
                  <a:lnSpc>
                    <a:spcPct val="85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 If he sees a wolf, he can send a message to villagers for help using a TCP socket. </a:t>
                </a:r>
                <a:endParaRPr/>
              </a:p>
              <a:p>
                <a:pPr indent="0" lvl="0" marL="0" marR="0" rtl="0" algn="l">
                  <a:lnSpc>
                    <a:spcPct val="85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 The boy found it fun to connect to the server without sending any messages. But the villagers don’t think so.  </a:t>
                </a:r>
                <a:endParaRPr/>
              </a:p>
              <a:p>
                <a:pPr indent="0" lvl="0" marL="0" marR="0" rtl="0" algn="l">
                  <a:lnSpc>
                    <a:spcPct val="85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 And they decided that if the boy connects to the server and doesn’t send the wolf location </a:t>
                </a:r>
                <a:r>
                  <a:rPr b="1" i="0" lang="en-US" sz="1600" u="none" cap="none" strike="noStrike">
                    <a:solidFill>
                      <a:srgbClr val="002060"/>
                    </a:solidFill>
                    <a:latin typeface="Calibri"/>
                    <a:ea typeface="Calibri"/>
                    <a:cs typeface="Calibri"/>
                    <a:sym typeface="Calibri"/>
                  </a:rPr>
                  <a:t>within 10 seconds for three times</a:t>
                </a:r>
                <a:r>
                  <a:rPr b="0" i="0" lang="en-US" sz="1600" u="none" cap="none" strike="noStrike">
                    <a:solidFill>
                      <a:srgbClr val="000000"/>
                    </a:solidFill>
                    <a:latin typeface="Calibri"/>
                    <a:ea typeface="Calibri"/>
                    <a:cs typeface="Calibri"/>
                    <a:sym typeface="Calibri"/>
                  </a:rPr>
                  <a:t>, they will </a:t>
                </a:r>
                <a:r>
                  <a:rPr b="1" i="0" lang="en-US" sz="1600" u="none" cap="none" strike="noStrike">
                    <a:solidFill>
                      <a:srgbClr val="C00000"/>
                    </a:solidFill>
                    <a:latin typeface="Calibri"/>
                    <a:ea typeface="Calibri"/>
                    <a:cs typeface="Calibri"/>
                    <a:sym typeface="Calibri"/>
                  </a:rPr>
                  <a:t>stop listening</a:t>
                </a:r>
                <a:r>
                  <a:rPr b="0" i="0" lang="en-US" sz="1600" u="none" cap="none" strike="noStrike">
                    <a:solidFill>
                      <a:srgbClr val="C00000"/>
                    </a:solidFill>
                    <a:latin typeface="Calibri"/>
                    <a:ea typeface="Calibri"/>
                    <a:cs typeface="Calibri"/>
                    <a:sym typeface="Calibri"/>
                  </a:rPr>
                  <a:t> </a:t>
                </a:r>
                <a:r>
                  <a:rPr b="0" i="0" lang="en-US" sz="1600" u="none" cap="none" strike="noStrike">
                    <a:solidFill>
                      <a:srgbClr val="000000"/>
                    </a:solidFill>
                    <a:latin typeface="Calibri"/>
                    <a:ea typeface="Calibri"/>
                    <a:cs typeface="Calibri"/>
                    <a:sym typeface="Calibri"/>
                  </a:rPr>
                  <a:t>to him forever and ever.</a:t>
                </a:r>
                <a:endParaRPr/>
              </a:p>
            </p:txBody>
          </p:sp>
          <p:sp>
            <p:nvSpPr>
              <p:cNvPr id="9910" name="Google Shape;9910;p144"/>
              <p:cNvSpPr txBox="1"/>
              <p:nvPr/>
            </p:nvSpPr>
            <p:spPr>
              <a:xfrm>
                <a:off x="6059534" y="4746687"/>
                <a:ext cx="1482646" cy="326317"/>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Calibri"/>
                  <a:buNone/>
                </a:pPr>
                <a:r>
                  <a:rPr b="0" i="0" lang="en-US" sz="1600" u="none" cap="none" strike="noStrike">
                    <a:solidFill>
                      <a:srgbClr val="CC0000"/>
                    </a:solidFill>
                    <a:latin typeface="Calibri"/>
                    <a:ea typeface="Calibri"/>
                    <a:cs typeface="Calibri"/>
                    <a:sym typeface="Calibri"/>
                  </a:rPr>
                  <a:t>Toy Example:</a:t>
                </a:r>
                <a:endParaRPr/>
              </a:p>
            </p:txBody>
          </p:sp>
        </p:grpSp>
        <p:pic>
          <p:nvPicPr>
            <p:cNvPr id="9911" name="Google Shape;9911;p144"/>
            <p:cNvPicPr preferRelativeResize="0"/>
            <p:nvPr/>
          </p:nvPicPr>
          <p:blipFill rotWithShape="1">
            <a:blip r:embed="rId3">
              <a:alphaModFix/>
            </a:blip>
            <a:srcRect b="0" l="0" r="0" t="0"/>
            <a:stretch/>
          </p:blipFill>
          <p:spPr>
            <a:xfrm>
              <a:off x="4167637" y="1121887"/>
              <a:ext cx="539484" cy="53948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8"/>
                                        </p:tgtEl>
                                        <p:attrNameLst>
                                          <p:attrName>style.visibility</p:attrName>
                                        </p:attrNameLst>
                                      </p:cBhvr>
                                      <p:to>
                                        <p:strVal val="visible"/>
                                      </p:to>
                                    </p:set>
                                    <p:animEffect filter="fade" transition="in">
                                      <p:cBhvr>
                                        <p:cTn dur="500"/>
                                        <p:tgtEl>
                                          <p:spTgt spid="9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1"/>
                                        </p:tgtEl>
                                        <p:attrNameLst>
                                          <p:attrName>style.visibility</p:attrName>
                                        </p:attrNameLst>
                                      </p:cBhvr>
                                      <p:to>
                                        <p:strVal val="visible"/>
                                      </p:to>
                                    </p:set>
                                    <p:animEffect filter="fade" transition="in">
                                      <p:cBhvr>
                                        <p:cTn dur="500"/>
                                        <p:tgtEl>
                                          <p:spTgt spid="9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7"/>
                                        </p:tgtEl>
                                        <p:attrNameLst>
                                          <p:attrName>style.visibility</p:attrName>
                                        </p:attrNameLst>
                                      </p:cBhvr>
                                      <p:to>
                                        <p:strVal val="visible"/>
                                      </p:to>
                                    </p:set>
                                    <p:animEffect filter="fade" transition="in">
                                      <p:cBhvr>
                                        <p:cTn dur="500"/>
                                        <p:tgtEl>
                                          <p:spTgt spid="9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4"/>
                                        </p:tgtEl>
                                        <p:attrNameLst>
                                          <p:attrName>style.visibility</p:attrName>
                                        </p:attrNameLst>
                                      </p:cBhvr>
                                      <p:to>
                                        <p:strVal val="visible"/>
                                      </p:to>
                                    </p:set>
                                    <p:animEffect filter="fade" transition="in">
                                      <p:cBhvr>
                                        <p:cTn dur="500"/>
                                        <p:tgtEl>
                                          <p:spTgt spid="9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0"/>
                                        </p:tgtEl>
                                        <p:attrNameLst>
                                          <p:attrName>style.visibility</p:attrName>
                                        </p:attrNameLst>
                                      </p:cBhvr>
                                      <p:to>
                                        <p:strVal val="visible"/>
                                      </p:to>
                                    </p:set>
                                    <p:animEffect filter="fade" transition="in">
                                      <p:cBhvr>
                                        <p:cTn dur="500"/>
                                        <p:tgtEl>
                                          <p:spTgt spid="9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6" name="Shape 9916"/>
        <p:cNvGrpSpPr/>
        <p:nvPr/>
      </p:nvGrpSpPr>
      <p:grpSpPr>
        <a:xfrm>
          <a:off x="0" y="0"/>
          <a:ext cx="0" cy="0"/>
          <a:chOff x="0" y="0"/>
          <a:chExt cx="0" cy="0"/>
        </a:xfrm>
      </p:grpSpPr>
      <p:sp>
        <p:nvSpPr>
          <p:cNvPr id="9917" name="Google Shape;9917;p145"/>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Sample SMTP interaction</a:t>
            </a:r>
            <a:endParaRPr sz="4400"/>
          </a:p>
        </p:txBody>
      </p:sp>
      <p:sp>
        <p:nvSpPr>
          <p:cNvPr id="9918" name="Google Shape;9918;p14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
        <p:nvSpPr>
          <p:cNvPr id="9919" name="Google Shape;9919;p145"/>
          <p:cNvSpPr/>
          <p:nvPr/>
        </p:nvSpPr>
        <p:spPr>
          <a:xfrm>
            <a:off x="1160995" y="1183947"/>
            <a:ext cx="9870010" cy="517064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ourier New"/>
              <a:buNone/>
            </a:pPr>
            <a:r>
              <a:rPr b="1" lang="en-US" sz="2000">
                <a:solidFill>
                  <a:schemeClr val="dk1"/>
                </a:solidFill>
                <a:latin typeface="Courier New"/>
                <a:ea typeface="Courier New"/>
                <a:cs typeface="Courier New"/>
                <a:sym typeface="Courier New"/>
              </a:rPr>
              <a:t>     </a:t>
            </a:r>
            <a:r>
              <a:rPr b="1" lang="en-US" sz="2200">
                <a:solidFill>
                  <a:schemeClr val="dk1"/>
                </a:solidFill>
                <a:latin typeface="Courier New"/>
                <a:ea typeface="Courier New"/>
                <a:cs typeface="Courier New"/>
                <a:sym typeface="Courier New"/>
              </a:rPr>
              <a:t>S: 220 hamburger.edu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C: HELO crepes.fr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S: 250  Hello crepes.fr, pleased to meet you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C: MAIL FROM: &lt;alice@crepes.fr&gt;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S: 250 alice@crepes.fr... Sender ok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C: RCPT TO: &lt;bob@hamburger.edu&gt;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S: 250 bob@hamburger.edu ... Recipient ok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C: DATA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S: 354 Enter mail, end with "." on a line by itself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C: Do you like ketchup?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C: How about pickles?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C: .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S: 250 Message accepted for delivery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C: QUIT </a:t>
            </a:r>
            <a:endParaRPr/>
          </a:p>
          <a:p>
            <a:pPr indent="0" lvl="0" marL="0" marR="0" rtl="0" algn="l">
              <a:spcBef>
                <a:spcPts val="0"/>
              </a:spcBef>
              <a:spcAft>
                <a:spcPts val="0"/>
              </a:spcAft>
              <a:buClr>
                <a:schemeClr val="dk1"/>
              </a:buClr>
              <a:buSzPts val="2200"/>
              <a:buFont typeface="Courier New"/>
              <a:buNone/>
            </a:pPr>
            <a:r>
              <a:rPr b="1" lang="en-US" sz="2200">
                <a:solidFill>
                  <a:schemeClr val="dk1"/>
                </a:solidFill>
                <a:latin typeface="Courier New"/>
                <a:ea typeface="Courier New"/>
                <a:cs typeface="Courier New"/>
                <a:sym typeface="Courier New"/>
              </a:rPr>
              <a:t>     S: 221 hamburger.edu closing connection</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4" name="Shape 9924"/>
        <p:cNvGrpSpPr/>
        <p:nvPr/>
      </p:nvGrpSpPr>
      <p:grpSpPr>
        <a:xfrm>
          <a:off x="0" y="0"/>
          <a:ext cx="0" cy="0"/>
          <a:chOff x="0" y="0"/>
          <a:chExt cx="0" cy="0"/>
        </a:xfrm>
      </p:grpSpPr>
      <p:sp>
        <p:nvSpPr>
          <p:cNvPr id="9925" name="Google Shape;9925;p146"/>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CDN content access: a closer look</a:t>
            </a:r>
            <a:endParaRPr/>
          </a:p>
        </p:txBody>
      </p:sp>
      <p:sp>
        <p:nvSpPr>
          <p:cNvPr id="9926" name="Google Shape;9926;p146"/>
          <p:cNvSpPr/>
          <p:nvPr/>
        </p:nvSpPr>
        <p:spPr>
          <a:xfrm rot="5400000">
            <a:off x="2597150" y="4305582"/>
            <a:ext cx="2554288" cy="1422400"/>
          </a:xfrm>
          <a:custGeom>
            <a:rect b="b" l="l" r="r" t="t"/>
            <a:pathLst>
              <a:path extrusionOk="0" h="10000" w="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CC"/>
              </a:buClr>
              <a:buSzPts val="1700"/>
              <a:buFont typeface="Arial"/>
              <a:buNone/>
            </a:pPr>
            <a:r>
              <a:t/>
            </a:r>
            <a:endParaRPr sz="2000">
              <a:solidFill>
                <a:srgbClr val="000000"/>
              </a:solidFill>
              <a:latin typeface="Arial"/>
              <a:ea typeface="Arial"/>
              <a:cs typeface="Arial"/>
              <a:sym typeface="Arial"/>
            </a:endParaRPr>
          </a:p>
        </p:txBody>
      </p:sp>
      <p:sp>
        <p:nvSpPr>
          <p:cNvPr id="9927" name="Google Shape;9927;p146"/>
          <p:cNvSpPr/>
          <p:nvPr/>
        </p:nvSpPr>
        <p:spPr>
          <a:xfrm>
            <a:off x="5650706" y="5181088"/>
            <a:ext cx="3467100" cy="1422400"/>
          </a:xfrm>
          <a:custGeom>
            <a:rect b="b" l="l" r="r" t="t"/>
            <a:pathLst>
              <a:path extrusionOk="0" h="10000" w="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CC"/>
              </a:buClr>
              <a:buSzPts val="1700"/>
              <a:buFont typeface="Arial"/>
              <a:buNone/>
            </a:pPr>
            <a:r>
              <a:t/>
            </a:r>
            <a:endParaRPr sz="2000">
              <a:solidFill>
                <a:srgbClr val="000000"/>
              </a:solidFill>
              <a:latin typeface="Arial"/>
              <a:ea typeface="Arial"/>
              <a:cs typeface="Arial"/>
              <a:sym typeface="Arial"/>
            </a:endParaRPr>
          </a:p>
        </p:txBody>
      </p:sp>
      <p:grpSp>
        <p:nvGrpSpPr>
          <p:cNvPr id="9928" name="Google Shape;9928;p146"/>
          <p:cNvGrpSpPr/>
          <p:nvPr/>
        </p:nvGrpSpPr>
        <p:grpSpPr>
          <a:xfrm>
            <a:off x="3766344" y="3952363"/>
            <a:ext cx="460375" cy="638175"/>
            <a:chOff x="4140" y="429"/>
            <a:chExt cx="1425" cy="2396"/>
          </a:xfrm>
        </p:grpSpPr>
        <p:sp>
          <p:nvSpPr>
            <p:cNvPr id="9929" name="Google Shape;9929;p14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30" name="Google Shape;9930;p146"/>
            <p:cNvSpPr/>
            <p:nvPr/>
          </p:nvSpPr>
          <p:spPr>
            <a:xfrm>
              <a:off x="4204" y="429"/>
              <a:ext cx="1047"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31" name="Google Shape;9931;p14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32" name="Google Shape;9932;p14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33" name="Google Shape;9933;p146"/>
            <p:cNvSpPr/>
            <p:nvPr/>
          </p:nvSpPr>
          <p:spPr>
            <a:xfrm>
              <a:off x="4214" y="691"/>
              <a:ext cx="595"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nvGrpSpPr>
            <p:cNvPr id="9934" name="Google Shape;9934;p146"/>
            <p:cNvGrpSpPr/>
            <p:nvPr/>
          </p:nvGrpSpPr>
          <p:grpSpPr>
            <a:xfrm>
              <a:off x="4749" y="667"/>
              <a:ext cx="580" cy="131"/>
              <a:chOff x="614" y="2567"/>
              <a:chExt cx="724" cy="126"/>
            </a:xfrm>
          </p:grpSpPr>
          <p:sp>
            <p:nvSpPr>
              <p:cNvPr id="9935" name="Google Shape;9935;p146"/>
              <p:cNvSpPr/>
              <p:nvPr/>
            </p:nvSpPr>
            <p:spPr>
              <a:xfrm>
                <a:off x="614" y="2567"/>
                <a:ext cx="724" cy="12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36" name="Google Shape;9936;p146"/>
              <p:cNvSpPr/>
              <p:nvPr/>
            </p:nvSpPr>
            <p:spPr>
              <a:xfrm>
                <a:off x="633" y="2585"/>
                <a:ext cx="687"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9937" name="Google Shape;9937;p146"/>
            <p:cNvSpPr/>
            <p:nvPr/>
          </p:nvSpPr>
          <p:spPr>
            <a:xfrm>
              <a:off x="4224" y="1019"/>
              <a:ext cx="595"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nvGrpSpPr>
            <p:cNvPr id="9938" name="Google Shape;9938;p146"/>
            <p:cNvGrpSpPr/>
            <p:nvPr/>
          </p:nvGrpSpPr>
          <p:grpSpPr>
            <a:xfrm>
              <a:off x="4749" y="995"/>
              <a:ext cx="580" cy="131"/>
              <a:chOff x="617" y="2569"/>
              <a:chExt cx="724" cy="136"/>
            </a:xfrm>
          </p:grpSpPr>
          <p:sp>
            <p:nvSpPr>
              <p:cNvPr id="9939" name="Google Shape;9939;p146"/>
              <p:cNvSpPr/>
              <p:nvPr/>
            </p:nvSpPr>
            <p:spPr>
              <a:xfrm>
                <a:off x="617" y="2569"/>
                <a:ext cx="724" cy="13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40" name="Google Shape;9940;p146"/>
              <p:cNvSpPr/>
              <p:nvPr/>
            </p:nvSpPr>
            <p:spPr>
              <a:xfrm>
                <a:off x="629" y="2588"/>
                <a:ext cx="693"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9941" name="Google Shape;9941;p146"/>
            <p:cNvSpPr/>
            <p:nvPr/>
          </p:nvSpPr>
          <p:spPr>
            <a:xfrm>
              <a:off x="4219" y="1359"/>
              <a:ext cx="595"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42" name="Google Shape;9942;p146"/>
            <p:cNvSpPr/>
            <p:nvPr/>
          </p:nvSpPr>
          <p:spPr>
            <a:xfrm>
              <a:off x="4228" y="1657"/>
              <a:ext cx="595"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nvGrpSpPr>
            <p:cNvPr id="9943" name="Google Shape;9943;p146"/>
            <p:cNvGrpSpPr/>
            <p:nvPr/>
          </p:nvGrpSpPr>
          <p:grpSpPr>
            <a:xfrm>
              <a:off x="4734" y="1627"/>
              <a:ext cx="580" cy="149"/>
              <a:chOff x="613" y="2568"/>
              <a:chExt cx="722" cy="137"/>
            </a:xfrm>
          </p:grpSpPr>
          <p:sp>
            <p:nvSpPr>
              <p:cNvPr id="9944" name="Google Shape;9944;p146"/>
              <p:cNvSpPr/>
              <p:nvPr/>
            </p:nvSpPr>
            <p:spPr>
              <a:xfrm>
                <a:off x="613" y="2568"/>
                <a:ext cx="722"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45" name="Google Shape;9945;p146"/>
              <p:cNvSpPr/>
              <p:nvPr/>
            </p:nvSpPr>
            <p:spPr>
              <a:xfrm>
                <a:off x="626" y="2584"/>
                <a:ext cx="698"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9946" name="Google Shape;9946;p14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9947" name="Google Shape;9947;p146"/>
            <p:cNvGrpSpPr/>
            <p:nvPr/>
          </p:nvGrpSpPr>
          <p:grpSpPr>
            <a:xfrm>
              <a:off x="4740" y="1329"/>
              <a:ext cx="580" cy="137"/>
              <a:chOff x="615" y="2570"/>
              <a:chExt cx="722" cy="137"/>
            </a:xfrm>
          </p:grpSpPr>
          <p:sp>
            <p:nvSpPr>
              <p:cNvPr id="9948" name="Google Shape;9948;p146"/>
              <p:cNvSpPr/>
              <p:nvPr/>
            </p:nvSpPr>
            <p:spPr>
              <a:xfrm>
                <a:off x="615" y="2570"/>
                <a:ext cx="722"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49" name="Google Shape;9949;p146"/>
              <p:cNvSpPr/>
              <p:nvPr/>
            </p:nvSpPr>
            <p:spPr>
              <a:xfrm>
                <a:off x="633" y="2588"/>
                <a:ext cx="68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9950" name="Google Shape;9950;p146"/>
            <p:cNvSpPr/>
            <p:nvPr/>
          </p:nvSpPr>
          <p:spPr>
            <a:xfrm>
              <a:off x="5246" y="429"/>
              <a:ext cx="69"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51" name="Google Shape;9951;p14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52" name="Google Shape;9952;p14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53" name="Google Shape;9953;p146"/>
            <p:cNvSpPr/>
            <p:nvPr/>
          </p:nvSpPr>
          <p:spPr>
            <a:xfrm>
              <a:off x="5516" y="2610"/>
              <a:ext cx="49"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54" name="Google Shape;9954;p14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55" name="Google Shape;9955;p146"/>
            <p:cNvSpPr/>
            <p:nvPr/>
          </p:nvSpPr>
          <p:spPr>
            <a:xfrm>
              <a:off x="4140" y="2682"/>
              <a:ext cx="1199" cy="143"/>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56" name="Google Shape;9956;p146"/>
            <p:cNvSpPr/>
            <p:nvPr/>
          </p:nvSpPr>
          <p:spPr>
            <a:xfrm>
              <a:off x="4204" y="2712"/>
              <a:ext cx="1071" cy="77"/>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57" name="Google Shape;9957;p146"/>
            <p:cNvSpPr/>
            <p:nvPr/>
          </p:nvSpPr>
          <p:spPr>
            <a:xfrm>
              <a:off x="4307" y="2384"/>
              <a:ext cx="162"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58" name="Google Shape;9958;p146"/>
            <p:cNvSpPr/>
            <p:nvPr/>
          </p:nvSpPr>
          <p:spPr>
            <a:xfrm>
              <a:off x="4484" y="2384"/>
              <a:ext cx="162"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530"/>
                <a:buFont typeface="Arial"/>
                <a:buNone/>
              </a:pPr>
              <a:r>
                <a:t/>
              </a:r>
              <a:endParaRPr b="0" i="0" sz="1800" u="none" cap="none" strike="noStrike">
                <a:solidFill>
                  <a:srgbClr val="FF0000"/>
                </a:solidFill>
                <a:latin typeface="Arial"/>
                <a:ea typeface="Arial"/>
                <a:cs typeface="Arial"/>
                <a:sym typeface="Arial"/>
              </a:endParaRPr>
            </a:p>
          </p:txBody>
        </p:sp>
        <p:sp>
          <p:nvSpPr>
            <p:cNvPr id="9959" name="Google Shape;9959;p146"/>
            <p:cNvSpPr/>
            <p:nvPr/>
          </p:nvSpPr>
          <p:spPr>
            <a:xfrm>
              <a:off x="4661" y="2378"/>
              <a:ext cx="157"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9960" name="Google Shape;9960;p146"/>
            <p:cNvSpPr/>
            <p:nvPr/>
          </p:nvSpPr>
          <p:spPr>
            <a:xfrm>
              <a:off x="5064" y="1836"/>
              <a:ext cx="84" cy="763"/>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9961" name="Google Shape;9961;p146"/>
          <p:cNvSpPr txBox="1"/>
          <p:nvPr/>
        </p:nvSpPr>
        <p:spPr>
          <a:xfrm>
            <a:off x="2982119" y="4527038"/>
            <a:ext cx="15049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3CC"/>
              </a:buClr>
              <a:buSzPts val="1530"/>
              <a:buFont typeface="Arial"/>
              <a:buNone/>
            </a:pPr>
            <a:r>
              <a:rPr lang="en-US" sz="1800">
                <a:solidFill>
                  <a:srgbClr val="000000"/>
                </a:solidFill>
                <a:latin typeface="Arial Narrow"/>
                <a:ea typeface="Arial Narrow"/>
                <a:cs typeface="Arial Narrow"/>
                <a:sym typeface="Arial Narrow"/>
              </a:rPr>
              <a:t>netcinema.com</a:t>
            </a:r>
            <a:endParaRPr i="1" sz="1800">
              <a:solidFill>
                <a:srgbClr val="000000"/>
              </a:solidFill>
              <a:latin typeface="Arial Narrow"/>
              <a:ea typeface="Arial Narrow"/>
              <a:cs typeface="Arial Narrow"/>
              <a:sym typeface="Arial Narrow"/>
            </a:endParaRPr>
          </a:p>
        </p:txBody>
      </p:sp>
      <p:grpSp>
        <p:nvGrpSpPr>
          <p:cNvPr id="9962" name="Google Shape;9962;p146"/>
          <p:cNvGrpSpPr/>
          <p:nvPr/>
        </p:nvGrpSpPr>
        <p:grpSpPr>
          <a:xfrm>
            <a:off x="5838031" y="2339463"/>
            <a:ext cx="963613" cy="835025"/>
            <a:chOff x="-44" y="1473"/>
            <a:chExt cx="981" cy="1105"/>
          </a:xfrm>
        </p:grpSpPr>
        <p:pic>
          <p:nvPicPr>
            <p:cNvPr descr="desktop_computer_stylized_medium" id="9963" name="Google Shape;9963;p14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9964" name="Google Shape;9964;p14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9965" name="Google Shape;9965;p146"/>
          <p:cNvGrpSpPr/>
          <p:nvPr/>
        </p:nvGrpSpPr>
        <p:grpSpPr>
          <a:xfrm>
            <a:off x="6063456" y="5498588"/>
            <a:ext cx="377825" cy="636588"/>
            <a:chOff x="4140" y="429"/>
            <a:chExt cx="1425" cy="2396"/>
          </a:xfrm>
        </p:grpSpPr>
        <p:sp>
          <p:nvSpPr>
            <p:cNvPr id="9966" name="Google Shape;9966;p14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67" name="Google Shape;9967;p146"/>
            <p:cNvSpPr/>
            <p:nvPr/>
          </p:nvSpPr>
          <p:spPr>
            <a:xfrm>
              <a:off x="4206" y="429"/>
              <a:ext cx="1048" cy="2282"/>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68" name="Google Shape;9968;p14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69" name="Google Shape;9969;p14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70" name="Google Shape;9970;p146"/>
            <p:cNvSpPr/>
            <p:nvPr/>
          </p:nvSpPr>
          <p:spPr>
            <a:xfrm>
              <a:off x="4212" y="692"/>
              <a:ext cx="599"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9971" name="Google Shape;9971;p146"/>
            <p:cNvGrpSpPr/>
            <p:nvPr/>
          </p:nvGrpSpPr>
          <p:grpSpPr>
            <a:xfrm>
              <a:off x="4751" y="668"/>
              <a:ext cx="581" cy="143"/>
              <a:chOff x="616" y="2568"/>
              <a:chExt cx="725" cy="137"/>
            </a:xfrm>
          </p:grpSpPr>
          <p:sp>
            <p:nvSpPr>
              <p:cNvPr id="9972" name="Google Shape;9972;p146"/>
              <p:cNvSpPr/>
              <p:nvPr/>
            </p:nvSpPr>
            <p:spPr>
              <a:xfrm>
                <a:off x="616" y="2568"/>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73" name="Google Shape;9973;p146"/>
              <p:cNvSpPr/>
              <p:nvPr/>
            </p:nvSpPr>
            <p:spPr>
              <a:xfrm>
                <a:off x="639" y="2585"/>
                <a:ext cx="687"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9974" name="Google Shape;9974;p146"/>
            <p:cNvSpPr/>
            <p:nvPr/>
          </p:nvSpPr>
          <p:spPr>
            <a:xfrm>
              <a:off x="4224" y="1021"/>
              <a:ext cx="593"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9975" name="Google Shape;9975;p146"/>
            <p:cNvGrpSpPr/>
            <p:nvPr/>
          </p:nvGrpSpPr>
          <p:grpSpPr>
            <a:xfrm>
              <a:off x="4745" y="997"/>
              <a:ext cx="581" cy="131"/>
              <a:chOff x="611" y="2571"/>
              <a:chExt cx="725" cy="136"/>
            </a:xfrm>
          </p:grpSpPr>
          <p:sp>
            <p:nvSpPr>
              <p:cNvPr id="9976" name="Google Shape;9976;p146"/>
              <p:cNvSpPr/>
              <p:nvPr/>
            </p:nvSpPr>
            <p:spPr>
              <a:xfrm>
                <a:off x="611" y="2571"/>
                <a:ext cx="725" cy="13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77" name="Google Shape;9977;p146"/>
              <p:cNvSpPr/>
              <p:nvPr/>
            </p:nvSpPr>
            <p:spPr>
              <a:xfrm>
                <a:off x="619" y="2589"/>
                <a:ext cx="695"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9978" name="Google Shape;9978;p146"/>
            <p:cNvSpPr/>
            <p:nvPr/>
          </p:nvSpPr>
          <p:spPr>
            <a:xfrm>
              <a:off x="4218" y="1355"/>
              <a:ext cx="593"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79" name="Google Shape;9979;p146"/>
            <p:cNvSpPr/>
            <p:nvPr/>
          </p:nvSpPr>
          <p:spPr>
            <a:xfrm>
              <a:off x="4230" y="1654"/>
              <a:ext cx="593"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9980" name="Google Shape;9980;p146"/>
            <p:cNvGrpSpPr/>
            <p:nvPr/>
          </p:nvGrpSpPr>
          <p:grpSpPr>
            <a:xfrm>
              <a:off x="4733" y="1636"/>
              <a:ext cx="580" cy="143"/>
              <a:chOff x="611" y="2576"/>
              <a:chExt cx="723" cy="132"/>
            </a:xfrm>
          </p:grpSpPr>
          <p:sp>
            <p:nvSpPr>
              <p:cNvPr id="9981" name="Google Shape;9981;p146"/>
              <p:cNvSpPr/>
              <p:nvPr/>
            </p:nvSpPr>
            <p:spPr>
              <a:xfrm>
                <a:off x="611" y="2576"/>
                <a:ext cx="723" cy="13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82" name="Google Shape;9982;p146"/>
              <p:cNvSpPr/>
              <p:nvPr/>
            </p:nvSpPr>
            <p:spPr>
              <a:xfrm>
                <a:off x="626" y="2587"/>
                <a:ext cx="694"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9983" name="Google Shape;9983;p14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9984" name="Google Shape;9984;p146"/>
            <p:cNvGrpSpPr/>
            <p:nvPr/>
          </p:nvGrpSpPr>
          <p:grpSpPr>
            <a:xfrm>
              <a:off x="4739" y="1325"/>
              <a:ext cx="580" cy="143"/>
              <a:chOff x="614" y="2566"/>
              <a:chExt cx="723" cy="143"/>
            </a:xfrm>
          </p:grpSpPr>
          <p:sp>
            <p:nvSpPr>
              <p:cNvPr id="9985" name="Google Shape;9985;p146"/>
              <p:cNvSpPr/>
              <p:nvPr/>
            </p:nvSpPr>
            <p:spPr>
              <a:xfrm>
                <a:off x="614" y="2566"/>
                <a:ext cx="723" cy="143"/>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86" name="Google Shape;9986;p146"/>
              <p:cNvSpPr/>
              <p:nvPr/>
            </p:nvSpPr>
            <p:spPr>
              <a:xfrm>
                <a:off x="636" y="2584"/>
                <a:ext cx="68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9987" name="Google Shape;9987;p146"/>
            <p:cNvSpPr/>
            <p:nvPr/>
          </p:nvSpPr>
          <p:spPr>
            <a:xfrm>
              <a:off x="5248" y="429"/>
              <a:ext cx="66" cy="2288"/>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88" name="Google Shape;9988;p14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89" name="Google Shape;9989;p14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90" name="Google Shape;9990;p146"/>
            <p:cNvSpPr/>
            <p:nvPr/>
          </p:nvSpPr>
          <p:spPr>
            <a:xfrm>
              <a:off x="5517" y="2610"/>
              <a:ext cx="48"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91" name="Google Shape;9991;p14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92" name="Google Shape;9992;p146"/>
            <p:cNvSpPr/>
            <p:nvPr/>
          </p:nvSpPr>
          <p:spPr>
            <a:xfrm>
              <a:off x="4140" y="2682"/>
              <a:ext cx="1203" cy="143"/>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93" name="Google Shape;9993;p146"/>
            <p:cNvSpPr/>
            <p:nvPr/>
          </p:nvSpPr>
          <p:spPr>
            <a:xfrm>
              <a:off x="4206" y="2711"/>
              <a:ext cx="1072" cy="78"/>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94" name="Google Shape;9994;p146"/>
            <p:cNvSpPr/>
            <p:nvPr/>
          </p:nvSpPr>
          <p:spPr>
            <a:xfrm>
              <a:off x="4308" y="2383"/>
              <a:ext cx="162"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95" name="Google Shape;9995;p146"/>
            <p:cNvSpPr/>
            <p:nvPr/>
          </p:nvSpPr>
          <p:spPr>
            <a:xfrm>
              <a:off x="4487" y="2383"/>
              <a:ext cx="162"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700"/>
                <a:buFont typeface="Arial"/>
                <a:buNone/>
              </a:pPr>
              <a:r>
                <a:t/>
              </a:r>
              <a:endParaRPr b="0" i="0" sz="2000" u="none" cap="none" strike="noStrike">
                <a:solidFill>
                  <a:srgbClr val="FF0000"/>
                </a:solidFill>
                <a:latin typeface="Arial"/>
                <a:ea typeface="Arial"/>
                <a:cs typeface="Arial"/>
                <a:sym typeface="Arial"/>
              </a:endParaRPr>
            </a:p>
          </p:txBody>
        </p:sp>
        <p:sp>
          <p:nvSpPr>
            <p:cNvPr id="9996" name="Google Shape;9996;p146"/>
            <p:cNvSpPr/>
            <p:nvPr/>
          </p:nvSpPr>
          <p:spPr>
            <a:xfrm>
              <a:off x="4661" y="2383"/>
              <a:ext cx="156" cy="137"/>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9997" name="Google Shape;9997;p146"/>
            <p:cNvSpPr/>
            <p:nvPr/>
          </p:nvSpPr>
          <p:spPr>
            <a:xfrm>
              <a:off x="5062" y="1833"/>
              <a:ext cx="84" cy="765"/>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9998" name="Google Shape;9998;p146"/>
          <p:cNvGrpSpPr/>
          <p:nvPr/>
        </p:nvGrpSpPr>
        <p:grpSpPr>
          <a:xfrm>
            <a:off x="3871119" y="5217601"/>
            <a:ext cx="420687" cy="636587"/>
            <a:chOff x="4140" y="429"/>
            <a:chExt cx="1425" cy="2396"/>
          </a:xfrm>
        </p:grpSpPr>
        <p:sp>
          <p:nvSpPr>
            <p:cNvPr id="9999" name="Google Shape;9999;p14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00" name="Google Shape;10000;p146"/>
            <p:cNvSpPr/>
            <p:nvPr/>
          </p:nvSpPr>
          <p:spPr>
            <a:xfrm>
              <a:off x="4205" y="429"/>
              <a:ext cx="1049" cy="2282"/>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01" name="Google Shape;10001;p14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02" name="Google Shape;10002;p14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03" name="Google Shape;10003;p146"/>
            <p:cNvSpPr/>
            <p:nvPr/>
          </p:nvSpPr>
          <p:spPr>
            <a:xfrm>
              <a:off x="4215" y="692"/>
              <a:ext cx="592"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nvGrpSpPr>
            <p:cNvPr id="10004" name="Google Shape;10004;p146"/>
            <p:cNvGrpSpPr/>
            <p:nvPr/>
          </p:nvGrpSpPr>
          <p:grpSpPr>
            <a:xfrm>
              <a:off x="4747" y="668"/>
              <a:ext cx="581" cy="143"/>
              <a:chOff x="612" y="2568"/>
              <a:chExt cx="725" cy="137"/>
            </a:xfrm>
          </p:grpSpPr>
          <p:sp>
            <p:nvSpPr>
              <p:cNvPr id="10005" name="Google Shape;10005;p146"/>
              <p:cNvSpPr/>
              <p:nvPr/>
            </p:nvSpPr>
            <p:spPr>
              <a:xfrm>
                <a:off x="612" y="2568"/>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06" name="Google Shape;10006;p146"/>
              <p:cNvSpPr/>
              <p:nvPr/>
            </p:nvSpPr>
            <p:spPr>
              <a:xfrm>
                <a:off x="632" y="2585"/>
                <a:ext cx="684"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10007" name="Google Shape;10007;p146"/>
            <p:cNvSpPr/>
            <p:nvPr/>
          </p:nvSpPr>
          <p:spPr>
            <a:xfrm>
              <a:off x="4221" y="1021"/>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nvGrpSpPr>
            <p:cNvPr id="10008" name="Google Shape;10008;p146"/>
            <p:cNvGrpSpPr/>
            <p:nvPr/>
          </p:nvGrpSpPr>
          <p:grpSpPr>
            <a:xfrm>
              <a:off x="4748" y="997"/>
              <a:ext cx="581" cy="131"/>
              <a:chOff x="615" y="2571"/>
              <a:chExt cx="725" cy="136"/>
            </a:xfrm>
          </p:grpSpPr>
          <p:sp>
            <p:nvSpPr>
              <p:cNvPr id="10009" name="Google Shape;10009;p146"/>
              <p:cNvSpPr/>
              <p:nvPr/>
            </p:nvSpPr>
            <p:spPr>
              <a:xfrm>
                <a:off x="615" y="2571"/>
                <a:ext cx="725" cy="13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10" name="Google Shape;10010;p146"/>
              <p:cNvSpPr/>
              <p:nvPr/>
            </p:nvSpPr>
            <p:spPr>
              <a:xfrm>
                <a:off x="622" y="2589"/>
                <a:ext cx="698"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10011" name="Google Shape;10011;p146"/>
            <p:cNvSpPr/>
            <p:nvPr/>
          </p:nvSpPr>
          <p:spPr>
            <a:xfrm>
              <a:off x="4221" y="1355"/>
              <a:ext cx="592"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12" name="Google Shape;10012;p146"/>
            <p:cNvSpPr/>
            <p:nvPr/>
          </p:nvSpPr>
          <p:spPr>
            <a:xfrm>
              <a:off x="4226" y="1654"/>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nvGrpSpPr>
            <p:cNvPr id="10013" name="Google Shape;10013;p146"/>
            <p:cNvGrpSpPr/>
            <p:nvPr/>
          </p:nvGrpSpPr>
          <p:grpSpPr>
            <a:xfrm>
              <a:off x="4737" y="1636"/>
              <a:ext cx="576" cy="143"/>
              <a:chOff x="616" y="2576"/>
              <a:chExt cx="717" cy="132"/>
            </a:xfrm>
          </p:grpSpPr>
          <p:sp>
            <p:nvSpPr>
              <p:cNvPr id="10014" name="Google Shape;10014;p146"/>
              <p:cNvSpPr/>
              <p:nvPr/>
            </p:nvSpPr>
            <p:spPr>
              <a:xfrm>
                <a:off x="616" y="2576"/>
                <a:ext cx="717" cy="13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15" name="Google Shape;10015;p146"/>
              <p:cNvSpPr/>
              <p:nvPr/>
            </p:nvSpPr>
            <p:spPr>
              <a:xfrm>
                <a:off x="630" y="2587"/>
                <a:ext cx="683"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10016" name="Google Shape;10016;p14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0017" name="Google Shape;10017;p146"/>
            <p:cNvGrpSpPr/>
            <p:nvPr/>
          </p:nvGrpSpPr>
          <p:grpSpPr>
            <a:xfrm>
              <a:off x="4737" y="1325"/>
              <a:ext cx="586" cy="143"/>
              <a:chOff x="611" y="2566"/>
              <a:chExt cx="730" cy="143"/>
            </a:xfrm>
          </p:grpSpPr>
          <p:sp>
            <p:nvSpPr>
              <p:cNvPr id="10018" name="Google Shape;10018;p146"/>
              <p:cNvSpPr/>
              <p:nvPr/>
            </p:nvSpPr>
            <p:spPr>
              <a:xfrm>
                <a:off x="611" y="2566"/>
                <a:ext cx="730" cy="143"/>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19" name="Google Shape;10019;p146"/>
              <p:cNvSpPr/>
              <p:nvPr/>
            </p:nvSpPr>
            <p:spPr>
              <a:xfrm>
                <a:off x="631" y="2584"/>
                <a:ext cx="690"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10020" name="Google Shape;10020;p146"/>
            <p:cNvSpPr/>
            <p:nvPr/>
          </p:nvSpPr>
          <p:spPr>
            <a:xfrm>
              <a:off x="5248" y="429"/>
              <a:ext cx="70" cy="2288"/>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21" name="Google Shape;10021;p14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22" name="Google Shape;10022;p14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23" name="Google Shape;10023;p146"/>
            <p:cNvSpPr/>
            <p:nvPr/>
          </p:nvSpPr>
          <p:spPr>
            <a:xfrm>
              <a:off x="5517" y="2610"/>
              <a:ext cx="48"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24" name="Google Shape;10024;p14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25" name="Google Shape;10025;p146"/>
            <p:cNvSpPr/>
            <p:nvPr/>
          </p:nvSpPr>
          <p:spPr>
            <a:xfrm>
              <a:off x="4140" y="2682"/>
              <a:ext cx="1199" cy="143"/>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26" name="Google Shape;10026;p146"/>
            <p:cNvSpPr/>
            <p:nvPr/>
          </p:nvSpPr>
          <p:spPr>
            <a:xfrm>
              <a:off x="4205" y="2711"/>
              <a:ext cx="1070" cy="78"/>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27" name="Google Shape;10027;p146"/>
            <p:cNvSpPr/>
            <p:nvPr/>
          </p:nvSpPr>
          <p:spPr>
            <a:xfrm>
              <a:off x="4307" y="2383"/>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28" name="Google Shape;10028;p146"/>
            <p:cNvSpPr/>
            <p:nvPr/>
          </p:nvSpPr>
          <p:spPr>
            <a:xfrm>
              <a:off x="4484" y="2383"/>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530"/>
                <a:buFont typeface="Arial"/>
                <a:buNone/>
              </a:pPr>
              <a:r>
                <a:t/>
              </a:r>
              <a:endParaRPr b="0" i="0" sz="1800" u="none" cap="none" strike="noStrike">
                <a:solidFill>
                  <a:srgbClr val="FF0000"/>
                </a:solidFill>
                <a:latin typeface="Arial"/>
                <a:ea typeface="Arial"/>
                <a:cs typeface="Arial"/>
                <a:sym typeface="Arial"/>
              </a:endParaRPr>
            </a:p>
          </p:txBody>
        </p:sp>
        <p:sp>
          <p:nvSpPr>
            <p:cNvPr id="10029" name="Google Shape;10029;p146"/>
            <p:cNvSpPr/>
            <p:nvPr/>
          </p:nvSpPr>
          <p:spPr>
            <a:xfrm>
              <a:off x="4662" y="2383"/>
              <a:ext cx="156" cy="137"/>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30" name="Google Shape;10030;p146"/>
            <p:cNvSpPr/>
            <p:nvPr/>
          </p:nvSpPr>
          <p:spPr>
            <a:xfrm>
              <a:off x="5060" y="1833"/>
              <a:ext cx="86" cy="765"/>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grpSp>
        <p:nvGrpSpPr>
          <p:cNvPr id="10031" name="Google Shape;10031;p146"/>
          <p:cNvGrpSpPr/>
          <p:nvPr/>
        </p:nvGrpSpPr>
        <p:grpSpPr>
          <a:xfrm>
            <a:off x="8281194" y="5430326"/>
            <a:ext cx="344487" cy="638175"/>
            <a:chOff x="4140" y="429"/>
            <a:chExt cx="1425" cy="2396"/>
          </a:xfrm>
        </p:grpSpPr>
        <p:sp>
          <p:nvSpPr>
            <p:cNvPr id="10032" name="Google Shape;10032;p14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33" name="Google Shape;10033;p146"/>
            <p:cNvSpPr/>
            <p:nvPr/>
          </p:nvSpPr>
          <p:spPr>
            <a:xfrm>
              <a:off x="4206" y="429"/>
              <a:ext cx="1044"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34" name="Google Shape;10034;p14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35" name="Google Shape;10035;p14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36" name="Google Shape;10036;p146"/>
            <p:cNvSpPr/>
            <p:nvPr/>
          </p:nvSpPr>
          <p:spPr>
            <a:xfrm>
              <a:off x="4212" y="691"/>
              <a:ext cx="598"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0037" name="Google Shape;10037;p146"/>
            <p:cNvGrpSpPr/>
            <p:nvPr/>
          </p:nvGrpSpPr>
          <p:grpSpPr>
            <a:xfrm>
              <a:off x="4751" y="667"/>
              <a:ext cx="578" cy="131"/>
              <a:chOff x="616" y="2567"/>
              <a:chExt cx="721" cy="126"/>
            </a:xfrm>
          </p:grpSpPr>
          <p:sp>
            <p:nvSpPr>
              <p:cNvPr id="10038" name="Google Shape;10038;p146"/>
              <p:cNvSpPr/>
              <p:nvPr/>
            </p:nvSpPr>
            <p:spPr>
              <a:xfrm>
                <a:off x="616" y="2567"/>
                <a:ext cx="721" cy="12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39" name="Google Shape;10039;p146"/>
              <p:cNvSpPr/>
              <p:nvPr/>
            </p:nvSpPr>
            <p:spPr>
              <a:xfrm>
                <a:off x="633" y="2585"/>
                <a:ext cx="688"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0040" name="Google Shape;10040;p146"/>
            <p:cNvSpPr/>
            <p:nvPr/>
          </p:nvSpPr>
          <p:spPr>
            <a:xfrm>
              <a:off x="4225" y="1019"/>
              <a:ext cx="591"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0041" name="Google Shape;10041;p146"/>
            <p:cNvGrpSpPr/>
            <p:nvPr/>
          </p:nvGrpSpPr>
          <p:grpSpPr>
            <a:xfrm>
              <a:off x="4744" y="995"/>
              <a:ext cx="584" cy="131"/>
              <a:chOff x="610" y="2569"/>
              <a:chExt cx="729" cy="136"/>
            </a:xfrm>
          </p:grpSpPr>
          <p:sp>
            <p:nvSpPr>
              <p:cNvPr id="10042" name="Google Shape;10042;p146"/>
              <p:cNvSpPr/>
              <p:nvPr/>
            </p:nvSpPr>
            <p:spPr>
              <a:xfrm>
                <a:off x="610" y="2569"/>
                <a:ext cx="729" cy="13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43" name="Google Shape;10043;p146"/>
              <p:cNvSpPr/>
              <p:nvPr/>
            </p:nvSpPr>
            <p:spPr>
              <a:xfrm>
                <a:off x="619" y="2588"/>
                <a:ext cx="697"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0044" name="Google Shape;10044;p146"/>
            <p:cNvSpPr/>
            <p:nvPr/>
          </p:nvSpPr>
          <p:spPr>
            <a:xfrm>
              <a:off x="4219" y="1359"/>
              <a:ext cx="591"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45" name="Google Shape;10045;p146"/>
            <p:cNvSpPr/>
            <p:nvPr/>
          </p:nvSpPr>
          <p:spPr>
            <a:xfrm>
              <a:off x="4225" y="1657"/>
              <a:ext cx="598"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0046" name="Google Shape;10046;p146"/>
            <p:cNvGrpSpPr/>
            <p:nvPr/>
          </p:nvGrpSpPr>
          <p:grpSpPr>
            <a:xfrm>
              <a:off x="4737" y="1627"/>
              <a:ext cx="572" cy="149"/>
              <a:chOff x="617" y="2568"/>
              <a:chExt cx="712" cy="137"/>
            </a:xfrm>
          </p:grpSpPr>
          <p:sp>
            <p:nvSpPr>
              <p:cNvPr id="10047" name="Google Shape;10047;p146"/>
              <p:cNvSpPr/>
              <p:nvPr/>
            </p:nvSpPr>
            <p:spPr>
              <a:xfrm>
                <a:off x="617" y="2568"/>
                <a:ext cx="712"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48" name="Google Shape;10048;p146"/>
              <p:cNvSpPr/>
              <p:nvPr/>
            </p:nvSpPr>
            <p:spPr>
              <a:xfrm>
                <a:off x="634" y="2584"/>
                <a:ext cx="679"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0049" name="Google Shape;10049;p14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0050" name="Google Shape;10050;p146"/>
            <p:cNvGrpSpPr/>
            <p:nvPr/>
          </p:nvGrpSpPr>
          <p:grpSpPr>
            <a:xfrm>
              <a:off x="4737" y="1329"/>
              <a:ext cx="584" cy="137"/>
              <a:chOff x="612" y="2570"/>
              <a:chExt cx="728" cy="137"/>
            </a:xfrm>
          </p:grpSpPr>
          <p:sp>
            <p:nvSpPr>
              <p:cNvPr id="10051" name="Google Shape;10051;p146"/>
              <p:cNvSpPr/>
              <p:nvPr/>
            </p:nvSpPr>
            <p:spPr>
              <a:xfrm>
                <a:off x="612" y="2570"/>
                <a:ext cx="728"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52" name="Google Shape;10052;p146"/>
              <p:cNvSpPr/>
              <p:nvPr/>
            </p:nvSpPr>
            <p:spPr>
              <a:xfrm>
                <a:off x="629" y="2588"/>
                <a:ext cx="695"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0053" name="Google Shape;10053;p146"/>
            <p:cNvSpPr/>
            <p:nvPr/>
          </p:nvSpPr>
          <p:spPr>
            <a:xfrm>
              <a:off x="5250" y="429"/>
              <a:ext cx="66"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54" name="Google Shape;10054;p14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55" name="Google Shape;10055;p14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56" name="Google Shape;10056;p146"/>
            <p:cNvSpPr/>
            <p:nvPr/>
          </p:nvSpPr>
          <p:spPr>
            <a:xfrm>
              <a:off x="5519" y="2610"/>
              <a:ext cx="46"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57" name="Google Shape;10057;p14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58" name="Google Shape;10058;p146"/>
            <p:cNvSpPr/>
            <p:nvPr/>
          </p:nvSpPr>
          <p:spPr>
            <a:xfrm>
              <a:off x="4140" y="2682"/>
              <a:ext cx="1202" cy="143"/>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59" name="Google Shape;10059;p146"/>
            <p:cNvSpPr/>
            <p:nvPr/>
          </p:nvSpPr>
          <p:spPr>
            <a:xfrm>
              <a:off x="4206" y="2712"/>
              <a:ext cx="1070" cy="77"/>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60" name="Google Shape;10060;p146"/>
            <p:cNvSpPr/>
            <p:nvPr/>
          </p:nvSpPr>
          <p:spPr>
            <a:xfrm>
              <a:off x="4304" y="2384"/>
              <a:ext cx="164"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61" name="Google Shape;10061;p146"/>
            <p:cNvSpPr/>
            <p:nvPr/>
          </p:nvSpPr>
          <p:spPr>
            <a:xfrm>
              <a:off x="4488" y="2384"/>
              <a:ext cx="158"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700"/>
                <a:buFont typeface="Arial"/>
                <a:buNone/>
              </a:pPr>
              <a:r>
                <a:t/>
              </a:r>
              <a:endParaRPr b="0" i="0" sz="2000" u="none" cap="none" strike="noStrike">
                <a:solidFill>
                  <a:srgbClr val="FF0000"/>
                </a:solidFill>
                <a:latin typeface="Arial"/>
                <a:ea typeface="Arial"/>
                <a:cs typeface="Arial"/>
                <a:sym typeface="Arial"/>
              </a:endParaRPr>
            </a:p>
          </p:txBody>
        </p:sp>
        <p:sp>
          <p:nvSpPr>
            <p:cNvPr id="10062" name="Google Shape;10062;p146"/>
            <p:cNvSpPr/>
            <p:nvPr/>
          </p:nvSpPr>
          <p:spPr>
            <a:xfrm>
              <a:off x="4659" y="2378"/>
              <a:ext cx="158"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63" name="Google Shape;10063;p146"/>
            <p:cNvSpPr/>
            <p:nvPr/>
          </p:nvSpPr>
          <p:spPr>
            <a:xfrm>
              <a:off x="5059" y="1836"/>
              <a:ext cx="85" cy="763"/>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10064" name="Google Shape;10064;p146"/>
          <p:cNvGrpSpPr/>
          <p:nvPr/>
        </p:nvGrpSpPr>
        <p:grpSpPr>
          <a:xfrm>
            <a:off x="7550944" y="3671376"/>
            <a:ext cx="342900" cy="636587"/>
            <a:chOff x="4140" y="429"/>
            <a:chExt cx="1425" cy="2396"/>
          </a:xfrm>
        </p:grpSpPr>
        <p:sp>
          <p:nvSpPr>
            <p:cNvPr id="10065" name="Google Shape;10065;p14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66" name="Google Shape;10066;p146"/>
            <p:cNvSpPr/>
            <p:nvPr/>
          </p:nvSpPr>
          <p:spPr>
            <a:xfrm>
              <a:off x="4206" y="429"/>
              <a:ext cx="1049" cy="2282"/>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67" name="Google Shape;10067;p14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68" name="Google Shape;10068;p14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69" name="Google Shape;10069;p146"/>
            <p:cNvSpPr/>
            <p:nvPr/>
          </p:nvSpPr>
          <p:spPr>
            <a:xfrm>
              <a:off x="4213" y="692"/>
              <a:ext cx="594"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nvGrpSpPr>
            <p:cNvPr id="10070" name="Google Shape;10070;p146"/>
            <p:cNvGrpSpPr/>
            <p:nvPr/>
          </p:nvGrpSpPr>
          <p:grpSpPr>
            <a:xfrm>
              <a:off x="4747" y="668"/>
              <a:ext cx="580" cy="143"/>
              <a:chOff x="611" y="2568"/>
              <a:chExt cx="724" cy="137"/>
            </a:xfrm>
          </p:grpSpPr>
          <p:sp>
            <p:nvSpPr>
              <p:cNvPr id="10071" name="Google Shape;10071;p146"/>
              <p:cNvSpPr/>
              <p:nvPr/>
            </p:nvSpPr>
            <p:spPr>
              <a:xfrm>
                <a:off x="611" y="2568"/>
                <a:ext cx="724"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72" name="Google Shape;10072;p146"/>
              <p:cNvSpPr/>
              <p:nvPr/>
            </p:nvSpPr>
            <p:spPr>
              <a:xfrm>
                <a:off x="628" y="2585"/>
                <a:ext cx="692"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10073" name="Google Shape;10073;p146"/>
            <p:cNvSpPr/>
            <p:nvPr/>
          </p:nvSpPr>
          <p:spPr>
            <a:xfrm>
              <a:off x="4226" y="1021"/>
              <a:ext cx="594"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nvGrpSpPr>
            <p:cNvPr id="10074" name="Google Shape;10074;p146"/>
            <p:cNvGrpSpPr/>
            <p:nvPr/>
          </p:nvGrpSpPr>
          <p:grpSpPr>
            <a:xfrm>
              <a:off x="4747" y="997"/>
              <a:ext cx="580" cy="131"/>
              <a:chOff x="614" y="2571"/>
              <a:chExt cx="724" cy="136"/>
            </a:xfrm>
          </p:grpSpPr>
          <p:sp>
            <p:nvSpPr>
              <p:cNvPr id="10075" name="Google Shape;10075;p146"/>
              <p:cNvSpPr/>
              <p:nvPr/>
            </p:nvSpPr>
            <p:spPr>
              <a:xfrm>
                <a:off x="614" y="2571"/>
                <a:ext cx="724" cy="13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76" name="Google Shape;10076;p146"/>
              <p:cNvSpPr/>
              <p:nvPr/>
            </p:nvSpPr>
            <p:spPr>
              <a:xfrm>
                <a:off x="622" y="2589"/>
                <a:ext cx="692"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10077" name="Google Shape;10077;p146"/>
            <p:cNvSpPr/>
            <p:nvPr/>
          </p:nvSpPr>
          <p:spPr>
            <a:xfrm>
              <a:off x="4219" y="1355"/>
              <a:ext cx="594"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78" name="Google Shape;10078;p146"/>
            <p:cNvSpPr/>
            <p:nvPr/>
          </p:nvSpPr>
          <p:spPr>
            <a:xfrm>
              <a:off x="4226" y="1654"/>
              <a:ext cx="600"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nvGrpSpPr>
            <p:cNvPr id="10079" name="Google Shape;10079;p146"/>
            <p:cNvGrpSpPr/>
            <p:nvPr/>
          </p:nvGrpSpPr>
          <p:grpSpPr>
            <a:xfrm>
              <a:off x="4733" y="1636"/>
              <a:ext cx="574" cy="143"/>
              <a:chOff x="612" y="2576"/>
              <a:chExt cx="715" cy="132"/>
            </a:xfrm>
          </p:grpSpPr>
          <p:sp>
            <p:nvSpPr>
              <p:cNvPr id="10080" name="Google Shape;10080;p146"/>
              <p:cNvSpPr/>
              <p:nvPr/>
            </p:nvSpPr>
            <p:spPr>
              <a:xfrm>
                <a:off x="612" y="2576"/>
                <a:ext cx="715" cy="13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81" name="Google Shape;10081;p146"/>
              <p:cNvSpPr/>
              <p:nvPr/>
            </p:nvSpPr>
            <p:spPr>
              <a:xfrm>
                <a:off x="629" y="2587"/>
                <a:ext cx="682"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10082" name="Google Shape;10082;p14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0083" name="Google Shape;10083;p146"/>
            <p:cNvGrpSpPr/>
            <p:nvPr/>
          </p:nvGrpSpPr>
          <p:grpSpPr>
            <a:xfrm>
              <a:off x="4741" y="1325"/>
              <a:ext cx="580" cy="143"/>
              <a:chOff x="616" y="2566"/>
              <a:chExt cx="723" cy="143"/>
            </a:xfrm>
          </p:grpSpPr>
          <p:sp>
            <p:nvSpPr>
              <p:cNvPr id="10084" name="Google Shape;10084;p146"/>
              <p:cNvSpPr/>
              <p:nvPr/>
            </p:nvSpPr>
            <p:spPr>
              <a:xfrm>
                <a:off x="616" y="2566"/>
                <a:ext cx="723" cy="143"/>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85" name="Google Shape;10085;p146"/>
              <p:cNvSpPr/>
              <p:nvPr/>
            </p:nvSpPr>
            <p:spPr>
              <a:xfrm>
                <a:off x="632" y="2584"/>
                <a:ext cx="690"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10086" name="Google Shape;10086;p146"/>
            <p:cNvSpPr/>
            <p:nvPr/>
          </p:nvSpPr>
          <p:spPr>
            <a:xfrm>
              <a:off x="5248" y="429"/>
              <a:ext cx="66" cy="2288"/>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87" name="Google Shape;10087;p14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88" name="Google Shape;10088;p14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89" name="Google Shape;10089;p146"/>
            <p:cNvSpPr/>
            <p:nvPr/>
          </p:nvSpPr>
          <p:spPr>
            <a:xfrm>
              <a:off x="5519" y="2610"/>
              <a:ext cx="46"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90" name="Google Shape;10090;p14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0091" name="Google Shape;10091;p146"/>
            <p:cNvSpPr/>
            <p:nvPr/>
          </p:nvSpPr>
          <p:spPr>
            <a:xfrm>
              <a:off x="4140" y="2682"/>
              <a:ext cx="1201" cy="143"/>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92" name="Google Shape;10092;p146"/>
            <p:cNvSpPr/>
            <p:nvPr/>
          </p:nvSpPr>
          <p:spPr>
            <a:xfrm>
              <a:off x="4206" y="2711"/>
              <a:ext cx="1069" cy="78"/>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93" name="Google Shape;10093;p146"/>
            <p:cNvSpPr/>
            <p:nvPr/>
          </p:nvSpPr>
          <p:spPr>
            <a:xfrm>
              <a:off x="4305" y="2383"/>
              <a:ext cx="165"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94" name="Google Shape;10094;p146"/>
            <p:cNvSpPr/>
            <p:nvPr/>
          </p:nvSpPr>
          <p:spPr>
            <a:xfrm>
              <a:off x="4483" y="2383"/>
              <a:ext cx="165"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530"/>
                <a:buFont typeface="Arial"/>
                <a:buNone/>
              </a:pPr>
              <a:r>
                <a:t/>
              </a:r>
              <a:endParaRPr b="0" i="0" sz="1800" u="none" cap="none" strike="noStrike">
                <a:solidFill>
                  <a:srgbClr val="FF0000"/>
                </a:solidFill>
                <a:latin typeface="Arial"/>
                <a:ea typeface="Arial"/>
                <a:cs typeface="Arial"/>
                <a:sym typeface="Arial"/>
              </a:endParaRPr>
            </a:p>
          </p:txBody>
        </p:sp>
        <p:sp>
          <p:nvSpPr>
            <p:cNvPr id="10095" name="Google Shape;10095;p146"/>
            <p:cNvSpPr/>
            <p:nvPr/>
          </p:nvSpPr>
          <p:spPr>
            <a:xfrm>
              <a:off x="4661" y="2383"/>
              <a:ext cx="158" cy="137"/>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096" name="Google Shape;10096;p146"/>
            <p:cNvSpPr/>
            <p:nvPr/>
          </p:nvSpPr>
          <p:spPr>
            <a:xfrm>
              <a:off x="5064" y="1833"/>
              <a:ext cx="79" cy="765"/>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grpSp>
      <p:sp>
        <p:nvSpPr>
          <p:cNvPr id="10097" name="Google Shape;10097;p146"/>
          <p:cNvSpPr txBox="1"/>
          <p:nvPr/>
        </p:nvSpPr>
        <p:spPr>
          <a:xfrm>
            <a:off x="5607844" y="6073263"/>
            <a:ext cx="1420812"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3CC"/>
              </a:buClr>
              <a:buSzPts val="1530"/>
              <a:buFont typeface="Arial"/>
              <a:buNone/>
            </a:pPr>
            <a:r>
              <a:rPr lang="en-US" sz="1800">
                <a:solidFill>
                  <a:srgbClr val="000000"/>
                </a:solidFill>
                <a:latin typeface="Arial Narrow"/>
                <a:ea typeface="Arial Narrow"/>
                <a:cs typeface="Arial Narrow"/>
                <a:sym typeface="Arial Narrow"/>
              </a:rPr>
              <a:t>KingCDN.com</a:t>
            </a:r>
            <a:endParaRPr i="1" sz="1800">
              <a:solidFill>
                <a:srgbClr val="000000"/>
              </a:solidFill>
              <a:latin typeface="Arial Narrow"/>
              <a:ea typeface="Arial Narrow"/>
              <a:cs typeface="Arial Narrow"/>
              <a:sym typeface="Arial Narrow"/>
            </a:endParaRPr>
          </a:p>
        </p:txBody>
      </p:sp>
      <p:pic>
        <p:nvPicPr>
          <p:cNvPr descr="Bob" id="10098" name="Google Shape;10098;p146"/>
          <p:cNvPicPr preferRelativeResize="0"/>
          <p:nvPr/>
        </p:nvPicPr>
        <p:blipFill rotWithShape="1">
          <a:blip r:embed="rId4">
            <a:alphaModFix/>
          </a:blip>
          <a:srcRect b="0" l="0" r="0" t="0"/>
          <a:stretch/>
        </p:blipFill>
        <p:spPr>
          <a:xfrm>
            <a:off x="6887369" y="2274376"/>
            <a:ext cx="533400" cy="544512"/>
          </a:xfrm>
          <a:prstGeom prst="rect">
            <a:avLst/>
          </a:prstGeom>
          <a:noFill/>
          <a:ln>
            <a:noFill/>
          </a:ln>
        </p:spPr>
      </p:pic>
      <p:grpSp>
        <p:nvGrpSpPr>
          <p:cNvPr id="10099" name="Google Shape;10099;p146"/>
          <p:cNvGrpSpPr/>
          <p:nvPr/>
        </p:nvGrpSpPr>
        <p:grpSpPr>
          <a:xfrm>
            <a:off x="4318794" y="2918901"/>
            <a:ext cx="1628775" cy="1063625"/>
            <a:chOff x="1490926" y="3037262"/>
            <a:chExt cx="1628976" cy="1063042"/>
          </a:xfrm>
        </p:grpSpPr>
        <p:cxnSp>
          <p:nvCxnSpPr>
            <p:cNvPr id="10100" name="Google Shape;10100;p146"/>
            <p:cNvCxnSpPr/>
            <p:nvPr/>
          </p:nvCxnSpPr>
          <p:spPr>
            <a:xfrm flipH="1">
              <a:off x="1490926" y="3037262"/>
              <a:ext cx="1628976" cy="1063042"/>
            </a:xfrm>
            <a:prstGeom prst="straightConnector1">
              <a:avLst/>
            </a:prstGeom>
            <a:noFill/>
            <a:ln cap="flat" cmpd="sng" w="25400">
              <a:solidFill>
                <a:srgbClr val="000000"/>
              </a:solidFill>
              <a:prstDash val="solid"/>
              <a:round/>
              <a:headEnd len="med" w="med" type="triangle"/>
              <a:tailEnd len="med" w="med" type="triangle"/>
            </a:ln>
          </p:spPr>
        </p:cxnSp>
        <p:grpSp>
          <p:nvGrpSpPr>
            <p:cNvPr id="10101" name="Google Shape;10101;p146"/>
            <p:cNvGrpSpPr/>
            <p:nvPr/>
          </p:nvGrpSpPr>
          <p:grpSpPr>
            <a:xfrm>
              <a:off x="2056927" y="3410016"/>
              <a:ext cx="317511" cy="345125"/>
              <a:chOff x="7454630" y="3313376"/>
              <a:chExt cx="317511" cy="345125"/>
            </a:xfrm>
          </p:grpSpPr>
          <p:sp>
            <p:nvSpPr>
              <p:cNvPr id="10102" name="Google Shape;10102;p146"/>
              <p:cNvSpPr/>
              <p:nvPr/>
            </p:nvSpPr>
            <p:spPr>
              <a:xfrm>
                <a:off x="7468434" y="3354794"/>
                <a:ext cx="303707" cy="303707"/>
              </a:xfrm>
              <a:prstGeom prst="ellipse">
                <a:avLst/>
              </a:prstGeom>
              <a:solidFill>
                <a:srgbClr val="FFFFFF"/>
              </a:solidFill>
              <a:ln cap="flat" cmpd="sng" w="158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103" name="Google Shape;10103;p146"/>
              <p:cNvSpPr txBox="1"/>
              <p:nvPr/>
            </p:nvSpPr>
            <p:spPr>
              <a:xfrm>
                <a:off x="7454630" y="3313376"/>
                <a:ext cx="298817" cy="338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1</a:t>
                </a:r>
                <a:endParaRPr/>
              </a:p>
            </p:txBody>
          </p:sp>
        </p:grpSp>
      </p:grpSp>
      <p:sp>
        <p:nvSpPr>
          <p:cNvPr id="10104" name="Google Shape;10104;p146"/>
          <p:cNvSpPr txBox="1"/>
          <p:nvPr/>
        </p:nvSpPr>
        <p:spPr>
          <a:xfrm>
            <a:off x="3091656" y="2344226"/>
            <a:ext cx="2862263" cy="857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3CC"/>
              </a:buClr>
              <a:buSzPts val="1360"/>
              <a:buFont typeface="Arial"/>
              <a:buNone/>
            </a:pPr>
            <a:r>
              <a:rPr lang="en-US" sz="1600">
                <a:solidFill>
                  <a:srgbClr val="000000"/>
                </a:solidFill>
                <a:latin typeface="Arial Narrow"/>
                <a:ea typeface="Arial Narrow"/>
                <a:cs typeface="Arial Narrow"/>
                <a:sym typeface="Arial Narrow"/>
              </a:rPr>
              <a:t>1. Bob gets URL for video http://netcinema.com/6Y7B23V</a:t>
            </a:r>
            <a:endParaRPr/>
          </a:p>
          <a:p>
            <a:pPr indent="0" lvl="0" marL="0" marR="0" rtl="0" algn="l">
              <a:spcBef>
                <a:spcPts val="200"/>
              </a:spcBef>
              <a:spcAft>
                <a:spcPts val="0"/>
              </a:spcAft>
              <a:buClr>
                <a:srgbClr val="3333CC"/>
              </a:buClr>
              <a:buSzPts val="1360"/>
              <a:buFont typeface="Arial"/>
              <a:buNone/>
            </a:pPr>
            <a:r>
              <a:rPr lang="en-US" sz="1600">
                <a:solidFill>
                  <a:srgbClr val="000000"/>
                </a:solidFill>
                <a:latin typeface="Arial Narrow"/>
                <a:ea typeface="Arial Narrow"/>
                <a:cs typeface="Arial Narrow"/>
                <a:sym typeface="Arial Narrow"/>
              </a:rPr>
              <a:t>from netcinema.com web page</a:t>
            </a:r>
            <a:endParaRPr/>
          </a:p>
        </p:txBody>
      </p:sp>
      <p:grpSp>
        <p:nvGrpSpPr>
          <p:cNvPr id="10105" name="Google Shape;10105;p146"/>
          <p:cNvGrpSpPr/>
          <p:nvPr/>
        </p:nvGrpSpPr>
        <p:grpSpPr>
          <a:xfrm>
            <a:off x="6747669" y="3107813"/>
            <a:ext cx="714375" cy="684213"/>
            <a:chOff x="3924463" y="3239045"/>
            <a:chExt cx="713539" cy="684908"/>
          </a:xfrm>
        </p:grpSpPr>
        <p:cxnSp>
          <p:nvCxnSpPr>
            <p:cNvPr id="10106" name="Google Shape;10106;p146"/>
            <p:cNvCxnSpPr/>
            <p:nvPr/>
          </p:nvCxnSpPr>
          <p:spPr>
            <a:xfrm>
              <a:off x="3924463" y="3239045"/>
              <a:ext cx="713539" cy="684908"/>
            </a:xfrm>
            <a:prstGeom prst="straightConnector1">
              <a:avLst/>
            </a:prstGeom>
            <a:noFill/>
            <a:ln cap="flat" cmpd="sng" w="25400">
              <a:solidFill>
                <a:srgbClr val="000000"/>
              </a:solidFill>
              <a:prstDash val="solid"/>
              <a:round/>
              <a:headEnd len="med" w="med" type="none"/>
              <a:tailEnd len="med" w="med" type="triangle"/>
            </a:ln>
          </p:spPr>
        </p:cxnSp>
        <p:grpSp>
          <p:nvGrpSpPr>
            <p:cNvPr id="10107" name="Google Shape;10107;p146"/>
            <p:cNvGrpSpPr/>
            <p:nvPr/>
          </p:nvGrpSpPr>
          <p:grpSpPr>
            <a:xfrm>
              <a:off x="4061324" y="3293627"/>
              <a:ext cx="322117" cy="358925"/>
              <a:chOff x="7408615" y="3244352"/>
              <a:chExt cx="322117" cy="358925"/>
            </a:xfrm>
          </p:grpSpPr>
          <p:sp>
            <p:nvSpPr>
              <p:cNvPr id="10108" name="Google Shape;10108;p146"/>
              <p:cNvSpPr/>
              <p:nvPr/>
            </p:nvSpPr>
            <p:spPr>
              <a:xfrm>
                <a:off x="7427025" y="3299570"/>
                <a:ext cx="303707" cy="303707"/>
              </a:xfrm>
              <a:prstGeom prst="ellipse">
                <a:avLst/>
              </a:prstGeom>
              <a:solidFill>
                <a:srgbClr val="FFFFFF"/>
              </a:solidFill>
              <a:ln cap="flat" cmpd="sng" w="158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109" name="Google Shape;10109;p146"/>
              <p:cNvSpPr txBox="1"/>
              <p:nvPr/>
            </p:nvSpPr>
            <p:spPr>
              <a:xfrm>
                <a:off x="7408615" y="3244352"/>
                <a:ext cx="298431" cy="3388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2</a:t>
                </a:r>
                <a:endParaRPr/>
              </a:p>
            </p:txBody>
          </p:sp>
        </p:grpSp>
      </p:grpSp>
      <p:sp>
        <p:nvSpPr>
          <p:cNvPr id="10110" name="Google Shape;10110;p146"/>
          <p:cNvSpPr txBox="1"/>
          <p:nvPr/>
        </p:nvSpPr>
        <p:spPr>
          <a:xfrm>
            <a:off x="7200106" y="2863338"/>
            <a:ext cx="3849688" cy="55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CC"/>
              </a:buClr>
              <a:buSzPts val="1360"/>
              <a:buFont typeface="Arial"/>
              <a:buNone/>
            </a:pPr>
            <a:r>
              <a:rPr lang="en-US" sz="1600">
                <a:solidFill>
                  <a:srgbClr val="000000"/>
                </a:solidFill>
                <a:latin typeface="Arial Narrow"/>
                <a:ea typeface="Arial Narrow"/>
                <a:cs typeface="Arial Narrow"/>
                <a:sym typeface="Arial Narrow"/>
              </a:rPr>
              <a:t>2. resolve http://netcinema.com/6Y7B23V</a:t>
            </a:r>
            <a:endParaRPr/>
          </a:p>
          <a:p>
            <a:pPr indent="0" lvl="0" marL="0" marR="0" rtl="0" algn="l">
              <a:lnSpc>
                <a:spcPct val="100000"/>
              </a:lnSpc>
              <a:spcBef>
                <a:spcPts val="320"/>
              </a:spcBef>
              <a:spcAft>
                <a:spcPts val="0"/>
              </a:spcAft>
              <a:buClr>
                <a:srgbClr val="3333CC"/>
              </a:buClr>
              <a:buSzPts val="1360"/>
              <a:buFont typeface="Arial"/>
              <a:buNone/>
            </a:pPr>
            <a:r>
              <a:rPr lang="en-US" sz="1600">
                <a:solidFill>
                  <a:srgbClr val="000000"/>
                </a:solidFill>
                <a:latin typeface="Arial Narrow"/>
                <a:ea typeface="Arial Narrow"/>
                <a:cs typeface="Arial Narrow"/>
                <a:sym typeface="Arial Narrow"/>
              </a:rPr>
              <a:t>via Bob’s local DNS</a:t>
            </a:r>
            <a:endParaRPr/>
          </a:p>
        </p:txBody>
      </p:sp>
      <p:sp>
        <p:nvSpPr>
          <p:cNvPr id="10111" name="Google Shape;10111;p146"/>
          <p:cNvSpPr txBox="1"/>
          <p:nvPr/>
        </p:nvSpPr>
        <p:spPr>
          <a:xfrm>
            <a:off x="3183731" y="5809738"/>
            <a:ext cx="1768475" cy="569913"/>
          </a:xfrm>
          <a:prstGeom prst="rect">
            <a:avLst/>
          </a:prstGeom>
          <a:noFill/>
          <a:ln>
            <a:noFill/>
          </a:ln>
        </p:spPr>
        <p:txBody>
          <a:bodyPr anchorCtr="0" anchor="t" bIns="45700" lIns="91425" spcFirstLastPara="1" rIns="91425" wrap="square" tIns="45700">
            <a:spAutoFit/>
          </a:bodyPr>
          <a:lstStyle/>
          <a:p>
            <a:pPr indent="0" lvl="0" marL="0" marR="0" rtl="0" algn="ctr">
              <a:lnSpc>
                <a:spcPct val="88888"/>
              </a:lnSpc>
              <a:spcBef>
                <a:spcPts val="0"/>
              </a:spcBef>
              <a:spcAft>
                <a:spcPts val="0"/>
              </a:spcAft>
              <a:buClr>
                <a:srgbClr val="3333CC"/>
              </a:buClr>
              <a:buSzPts val="1530"/>
              <a:buFont typeface="Arial"/>
              <a:buNone/>
            </a:pPr>
            <a:r>
              <a:rPr lang="en-US" sz="1800">
                <a:solidFill>
                  <a:srgbClr val="000000"/>
                </a:solidFill>
                <a:latin typeface="Arial Narrow"/>
                <a:ea typeface="Arial Narrow"/>
                <a:cs typeface="Arial Narrow"/>
                <a:sym typeface="Arial Narrow"/>
              </a:rPr>
              <a:t>netcinema’s</a:t>
            </a:r>
            <a:endParaRPr sz="1800">
              <a:solidFill>
                <a:srgbClr val="000000"/>
              </a:solidFill>
              <a:latin typeface="Arial Narrow"/>
              <a:ea typeface="Arial Narrow"/>
              <a:cs typeface="Arial Narrow"/>
              <a:sym typeface="Arial Narrow"/>
            </a:endParaRPr>
          </a:p>
          <a:p>
            <a:pPr indent="0" lvl="0" marL="0" marR="0" rtl="0" algn="ctr">
              <a:lnSpc>
                <a:spcPct val="88888"/>
              </a:lnSpc>
              <a:spcBef>
                <a:spcPts val="360"/>
              </a:spcBef>
              <a:spcAft>
                <a:spcPts val="0"/>
              </a:spcAft>
              <a:buClr>
                <a:srgbClr val="3333CC"/>
              </a:buClr>
              <a:buSzPts val="1530"/>
              <a:buFont typeface="Arial"/>
              <a:buNone/>
            </a:pPr>
            <a:r>
              <a:rPr lang="en-US" sz="1800">
                <a:solidFill>
                  <a:srgbClr val="000000"/>
                </a:solidFill>
                <a:latin typeface="Arial Narrow"/>
                <a:ea typeface="Arial Narrow"/>
                <a:cs typeface="Arial Narrow"/>
                <a:sym typeface="Arial Narrow"/>
              </a:rPr>
              <a:t>authoratative DNS</a:t>
            </a:r>
            <a:endParaRPr i="1" sz="1800">
              <a:solidFill>
                <a:srgbClr val="000000"/>
              </a:solidFill>
              <a:latin typeface="Arial Narrow"/>
              <a:ea typeface="Arial Narrow"/>
              <a:cs typeface="Arial Narrow"/>
              <a:sym typeface="Arial Narrow"/>
            </a:endParaRPr>
          </a:p>
        </p:txBody>
      </p:sp>
      <p:cxnSp>
        <p:nvCxnSpPr>
          <p:cNvPr id="10112" name="Google Shape;10112;p146"/>
          <p:cNvCxnSpPr/>
          <p:nvPr/>
        </p:nvCxnSpPr>
        <p:spPr>
          <a:xfrm flipH="1">
            <a:off x="4441031" y="4041263"/>
            <a:ext cx="3100388" cy="1376363"/>
          </a:xfrm>
          <a:prstGeom prst="straightConnector1">
            <a:avLst/>
          </a:prstGeom>
          <a:noFill/>
          <a:ln cap="flat" cmpd="sng" w="25400">
            <a:solidFill>
              <a:srgbClr val="000000"/>
            </a:solidFill>
            <a:prstDash val="solid"/>
            <a:round/>
            <a:headEnd len="med" w="med" type="none"/>
            <a:tailEnd len="med" w="med" type="triangle"/>
          </a:ln>
        </p:spPr>
      </p:cxnSp>
      <p:cxnSp>
        <p:nvCxnSpPr>
          <p:cNvPr id="10113" name="Google Shape;10113;p146"/>
          <p:cNvCxnSpPr/>
          <p:nvPr/>
        </p:nvCxnSpPr>
        <p:spPr>
          <a:xfrm flipH="1">
            <a:off x="4421981" y="4150801"/>
            <a:ext cx="3100388" cy="1376362"/>
          </a:xfrm>
          <a:prstGeom prst="straightConnector1">
            <a:avLst/>
          </a:prstGeom>
          <a:noFill/>
          <a:ln cap="flat" cmpd="sng" w="25400">
            <a:solidFill>
              <a:srgbClr val="000000"/>
            </a:solidFill>
            <a:prstDash val="solid"/>
            <a:round/>
            <a:headEnd len="med" w="med" type="triangle"/>
            <a:tailEnd len="med" w="med" type="none"/>
          </a:ln>
        </p:spPr>
      </p:cxnSp>
      <p:grpSp>
        <p:nvGrpSpPr>
          <p:cNvPr id="10114" name="Google Shape;10114;p146"/>
          <p:cNvGrpSpPr/>
          <p:nvPr/>
        </p:nvGrpSpPr>
        <p:grpSpPr>
          <a:xfrm>
            <a:off x="4666456" y="5100126"/>
            <a:ext cx="317500" cy="344487"/>
            <a:chOff x="7454630" y="3313376"/>
            <a:chExt cx="317511" cy="345125"/>
          </a:xfrm>
        </p:grpSpPr>
        <p:sp>
          <p:nvSpPr>
            <p:cNvPr id="10115" name="Google Shape;10115;p146"/>
            <p:cNvSpPr/>
            <p:nvPr/>
          </p:nvSpPr>
          <p:spPr>
            <a:xfrm>
              <a:off x="7468434" y="3354794"/>
              <a:ext cx="303707" cy="303707"/>
            </a:xfrm>
            <a:prstGeom prst="ellipse">
              <a:avLst/>
            </a:prstGeom>
            <a:solidFill>
              <a:srgbClr val="FFFFFF"/>
            </a:solidFill>
            <a:ln cap="flat" cmpd="sng" w="158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116" name="Google Shape;10116;p146"/>
            <p:cNvSpPr txBox="1"/>
            <p:nvPr/>
          </p:nvSpPr>
          <p:spPr>
            <a:xfrm>
              <a:off x="7454630" y="3313376"/>
              <a:ext cx="298790" cy="3395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3</a:t>
              </a:r>
              <a:endParaRPr/>
            </a:p>
          </p:txBody>
        </p:sp>
      </p:grpSp>
      <p:sp>
        <p:nvSpPr>
          <p:cNvPr id="10117" name="Google Shape;10117;p146"/>
          <p:cNvSpPr txBox="1"/>
          <p:nvPr/>
        </p:nvSpPr>
        <p:spPr>
          <a:xfrm>
            <a:off x="4636294" y="4474651"/>
            <a:ext cx="3200400" cy="569912"/>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Narrow"/>
                <a:ea typeface="Arial Narrow"/>
                <a:cs typeface="Arial Narrow"/>
                <a:sym typeface="Arial Narrow"/>
              </a:rPr>
              <a:t>3. netcinema’s DNS returns CNAME for </a:t>
            </a:r>
            <a:endParaRPr/>
          </a:p>
          <a:p>
            <a:pPr indent="0" lvl="0" marL="0" marR="0" rtl="0" algn="l">
              <a:lnSpc>
                <a:spcPct val="88888"/>
              </a:lnSpc>
              <a:spcBef>
                <a:spcPts val="360"/>
              </a:spcBef>
              <a:spcAft>
                <a:spcPts val="0"/>
              </a:spcAft>
              <a:buClr>
                <a:srgbClr val="3333CC"/>
              </a:buClr>
              <a:buSzPts val="1360"/>
              <a:buFont typeface="Arial"/>
              <a:buNone/>
            </a:pPr>
            <a:r>
              <a:rPr b="0" i="0" lang="en-US" sz="1600" u="none" cap="none" strike="noStrike">
                <a:solidFill>
                  <a:srgbClr val="000000"/>
                </a:solidFill>
                <a:latin typeface="Arial Narrow"/>
                <a:ea typeface="Arial Narrow"/>
                <a:cs typeface="Arial Narrow"/>
                <a:sym typeface="Arial Narrow"/>
              </a:rPr>
              <a:t>http://KingCDN.com/NetC6y&amp;B</a:t>
            </a:r>
            <a:r>
              <a:rPr b="0" i="0" lang="en-US" sz="1800" u="none" cap="none" strike="noStrike">
                <a:solidFill>
                  <a:srgbClr val="000000"/>
                </a:solidFill>
                <a:latin typeface="Arial Narrow"/>
                <a:ea typeface="Arial Narrow"/>
                <a:cs typeface="Arial Narrow"/>
                <a:sym typeface="Arial Narrow"/>
              </a:rPr>
              <a:t>23V</a:t>
            </a:r>
            <a:endParaRPr/>
          </a:p>
        </p:txBody>
      </p:sp>
      <p:cxnSp>
        <p:nvCxnSpPr>
          <p:cNvPr id="10118" name="Google Shape;10118;p146"/>
          <p:cNvCxnSpPr/>
          <p:nvPr/>
        </p:nvCxnSpPr>
        <p:spPr>
          <a:xfrm>
            <a:off x="7860506" y="4357176"/>
            <a:ext cx="447675" cy="962025"/>
          </a:xfrm>
          <a:prstGeom prst="straightConnector1">
            <a:avLst/>
          </a:prstGeom>
          <a:noFill/>
          <a:ln cap="flat" cmpd="sng" w="25400">
            <a:solidFill>
              <a:srgbClr val="000000"/>
            </a:solidFill>
            <a:prstDash val="solid"/>
            <a:round/>
            <a:headEnd len="med" w="med" type="none"/>
            <a:tailEnd len="med" w="med" type="triangle"/>
          </a:ln>
        </p:spPr>
      </p:cxnSp>
      <p:cxnSp>
        <p:nvCxnSpPr>
          <p:cNvPr id="10119" name="Google Shape;10119;p146"/>
          <p:cNvCxnSpPr/>
          <p:nvPr/>
        </p:nvCxnSpPr>
        <p:spPr>
          <a:xfrm>
            <a:off x="7955756" y="4368288"/>
            <a:ext cx="447675" cy="960438"/>
          </a:xfrm>
          <a:prstGeom prst="straightConnector1">
            <a:avLst/>
          </a:prstGeom>
          <a:noFill/>
          <a:ln cap="flat" cmpd="sng" w="25400">
            <a:solidFill>
              <a:srgbClr val="000000"/>
            </a:solidFill>
            <a:prstDash val="solid"/>
            <a:round/>
            <a:headEnd len="med" w="med" type="triangle"/>
            <a:tailEnd len="med" w="med" type="none"/>
          </a:ln>
        </p:spPr>
      </p:cxnSp>
      <p:grpSp>
        <p:nvGrpSpPr>
          <p:cNvPr id="10120" name="Google Shape;10120;p146"/>
          <p:cNvGrpSpPr/>
          <p:nvPr/>
        </p:nvGrpSpPr>
        <p:grpSpPr>
          <a:xfrm>
            <a:off x="7944644" y="4609588"/>
            <a:ext cx="317500" cy="346075"/>
            <a:chOff x="7454630" y="3313376"/>
            <a:chExt cx="317511" cy="345125"/>
          </a:xfrm>
        </p:grpSpPr>
        <p:sp>
          <p:nvSpPr>
            <p:cNvPr id="10121" name="Google Shape;10121;p146"/>
            <p:cNvSpPr/>
            <p:nvPr/>
          </p:nvSpPr>
          <p:spPr>
            <a:xfrm>
              <a:off x="7468434" y="3354794"/>
              <a:ext cx="303707" cy="303707"/>
            </a:xfrm>
            <a:prstGeom prst="ellipse">
              <a:avLst/>
            </a:prstGeom>
            <a:solidFill>
              <a:srgbClr val="FFFFFF"/>
            </a:solidFill>
            <a:ln cap="flat" cmpd="sng" w="158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122" name="Google Shape;10122;p146"/>
            <p:cNvSpPr txBox="1"/>
            <p:nvPr/>
          </p:nvSpPr>
          <p:spPr>
            <a:xfrm>
              <a:off x="7454630" y="3313376"/>
              <a:ext cx="298790" cy="3380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4</a:t>
              </a:r>
              <a:endParaRPr/>
            </a:p>
          </p:txBody>
        </p:sp>
      </p:grpSp>
      <p:cxnSp>
        <p:nvCxnSpPr>
          <p:cNvPr id="10123" name="Google Shape;10123;p146"/>
          <p:cNvCxnSpPr/>
          <p:nvPr/>
        </p:nvCxnSpPr>
        <p:spPr>
          <a:xfrm>
            <a:off x="6611144" y="3204651"/>
            <a:ext cx="812800" cy="822325"/>
          </a:xfrm>
          <a:prstGeom prst="straightConnector1">
            <a:avLst/>
          </a:prstGeom>
          <a:noFill/>
          <a:ln cap="flat" cmpd="sng" w="25400">
            <a:solidFill>
              <a:srgbClr val="000000"/>
            </a:solidFill>
            <a:prstDash val="solid"/>
            <a:round/>
            <a:headEnd len="med" w="med" type="triangle"/>
            <a:tailEnd len="med" w="med" type="none"/>
          </a:ln>
        </p:spPr>
      </p:cxnSp>
      <p:grpSp>
        <p:nvGrpSpPr>
          <p:cNvPr id="10124" name="Google Shape;10124;p146"/>
          <p:cNvGrpSpPr/>
          <p:nvPr/>
        </p:nvGrpSpPr>
        <p:grpSpPr>
          <a:xfrm>
            <a:off x="6982619" y="3549138"/>
            <a:ext cx="317500" cy="346075"/>
            <a:chOff x="7454630" y="3313376"/>
            <a:chExt cx="317511" cy="345125"/>
          </a:xfrm>
        </p:grpSpPr>
        <p:sp>
          <p:nvSpPr>
            <p:cNvPr id="10125" name="Google Shape;10125;p146"/>
            <p:cNvSpPr/>
            <p:nvPr/>
          </p:nvSpPr>
          <p:spPr>
            <a:xfrm>
              <a:off x="7468434" y="3354794"/>
              <a:ext cx="303707" cy="303707"/>
            </a:xfrm>
            <a:prstGeom prst="ellipse">
              <a:avLst/>
            </a:prstGeom>
            <a:solidFill>
              <a:srgbClr val="FFFFFF"/>
            </a:solidFill>
            <a:ln cap="flat" cmpd="sng" w="158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530"/>
                <a:buFont typeface="Arial"/>
                <a:buNone/>
              </a:pPr>
              <a:r>
                <a:t/>
              </a:r>
              <a:endParaRPr b="0" i="0" sz="1800" u="none" cap="none" strike="noStrike">
                <a:solidFill>
                  <a:srgbClr val="000000"/>
                </a:solidFill>
                <a:latin typeface="Arial"/>
                <a:ea typeface="Arial"/>
                <a:cs typeface="Arial"/>
                <a:sym typeface="Arial"/>
              </a:endParaRPr>
            </a:p>
          </p:txBody>
        </p:sp>
        <p:sp>
          <p:nvSpPr>
            <p:cNvPr id="10126" name="Google Shape;10126;p146"/>
            <p:cNvSpPr txBox="1"/>
            <p:nvPr/>
          </p:nvSpPr>
          <p:spPr>
            <a:xfrm>
              <a:off x="7454630" y="3313376"/>
              <a:ext cx="298790" cy="3380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5</a:t>
              </a:r>
              <a:endParaRPr/>
            </a:p>
          </p:txBody>
        </p:sp>
      </p:grpSp>
      <p:cxnSp>
        <p:nvCxnSpPr>
          <p:cNvPr id="10127" name="Google Shape;10127;p146"/>
          <p:cNvCxnSpPr/>
          <p:nvPr/>
        </p:nvCxnSpPr>
        <p:spPr>
          <a:xfrm flipH="1">
            <a:off x="6139656" y="3084001"/>
            <a:ext cx="4763" cy="2362200"/>
          </a:xfrm>
          <a:prstGeom prst="straightConnector1">
            <a:avLst/>
          </a:prstGeom>
          <a:noFill/>
          <a:ln cap="flat" cmpd="sng" w="25400">
            <a:solidFill>
              <a:srgbClr val="000000"/>
            </a:solidFill>
            <a:prstDash val="solid"/>
            <a:round/>
            <a:headEnd len="med" w="med" type="none"/>
            <a:tailEnd len="med" w="med" type="triangle"/>
          </a:ln>
        </p:spPr>
      </p:cxnSp>
      <p:sp>
        <p:nvSpPr>
          <p:cNvPr id="10128" name="Google Shape;10128;p146"/>
          <p:cNvSpPr/>
          <p:nvPr/>
        </p:nvSpPr>
        <p:spPr>
          <a:xfrm>
            <a:off x="6168231" y="3077651"/>
            <a:ext cx="298450" cy="2284412"/>
          </a:xfrm>
          <a:prstGeom prst="upArrow">
            <a:avLst>
              <a:gd fmla="val 50000" name="adj1"/>
              <a:gd fmla="val 50249" name="adj2"/>
            </a:avLst>
          </a:prstGeom>
          <a:gradFill>
            <a:gsLst>
              <a:gs pos="0">
                <a:srgbClr val="000090"/>
              </a:gs>
              <a:gs pos="64000">
                <a:srgbClr val="000090"/>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CC"/>
              </a:buClr>
              <a:buSzPts val="1530"/>
              <a:buFont typeface="Arial"/>
              <a:buNone/>
            </a:pPr>
            <a:r>
              <a:t/>
            </a:r>
            <a:endParaRPr sz="1800">
              <a:solidFill>
                <a:srgbClr val="000000"/>
              </a:solidFill>
              <a:latin typeface="Arial"/>
              <a:ea typeface="Arial"/>
              <a:cs typeface="Arial"/>
              <a:sym typeface="Arial"/>
            </a:endParaRPr>
          </a:p>
        </p:txBody>
      </p:sp>
      <p:sp>
        <p:nvSpPr>
          <p:cNvPr id="10129" name="Google Shape;10129;p146"/>
          <p:cNvSpPr txBox="1"/>
          <p:nvPr/>
        </p:nvSpPr>
        <p:spPr>
          <a:xfrm>
            <a:off x="5082381" y="3614226"/>
            <a:ext cx="2027238" cy="812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Narrow"/>
                <a:ea typeface="Arial Narrow"/>
                <a:cs typeface="Arial Narrow"/>
                <a:sym typeface="Arial Narrow"/>
              </a:rPr>
              <a:t>6. request video from</a:t>
            </a:r>
            <a:endParaRPr/>
          </a:p>
          <a:p>
            <a:pPr indent="0" lvl="0" marL="0" marR="0" rtl="0" algn="l">
              <a:lnSpc>
                <a:spcPct val="100000"/>
              </a:lnSpc>
              <a:spcBef>
                <a:spcPts val="320"/>
              </a:spcBef>
              <a:spcAft>
                <a:spcPts val="0"/>
              </a:spcAft>
              <a:buClr>
                <a:srgbClr val="3333CC"/>
              </a:buClr>
              <a:buSzPts val="1360"/>
              <a:buFont typeface="Arial"/>
              <a:buNone/>
            </a:pPr>
            <a:r>
              <a:rPr b="0" i="0" lang="en-US" sz="1600" u="none" cap="none" strike="noStrike">
                <a:solidFill>
                  <a:srgbClr val="000000"/>
                </a:solidFill>
                <a:latin typeface="Arial Narrow"/>
                <a:ea typeface="Arial Narrow"/>
                <a:cs typeface="Arial Narrow"/>
                <a:sym typeface="Arial Narrow"/>
              </a:rPr>
              <a:t>KINGCDN server,</a:t>
            </a:r>
            <a:endParaRPr/>
          </a:p>
          <a:p>
            <a:pPr indent="0" lvl="0" marL="0" marR="0" rtl="0" algn="l">
              <a:lnSpc>
                <a:spcPct val="100000"/>
              </a:lnSpc>
              <a:spcBef>
                <a:spcPts val="320"/>
              </a:spcBef>
              <a:spcAft>
                <a:spcPts val="0"/>
              </a:spcAft>
              <a:buClr>
                <a:srgbClr val="3333CC"/>
              </a:buClr>
              <a:buSzPts val="1360"/>
              <a:buFont typeface="Arial"/>
              <a:buNone/>
            </a:pPr>
            <a:r>
              <a:rPr b="0" i="0" lang="en-US" sz="1600" u="none" cap="none" strike="noStrike">
                <a:solidFill>
                  <a:srgbClr val="000000"/>
                </a:solidFill>
                <a:latin typeface="Arial Narrow"/>
                <a:ea typeface="Arial Narrow"/>
                <a:cs typeface="Arial Narrow"/>
                <a:sym typeface="Arial Narrow"/>
              </a:rPr>
              <a:t>streamed via HTTP</a:t>
            </a:r>
            <a:endParaRPr/>
          </a:p>
        </p:txBody>
      </p:sp>
      <p:sp>
        <p:nvSpPr>
          <p:cNvPr id="10130" name="Google Shape;10130;p146"/>
          <p:cNvSpPr txBox="1"/>
          <p:nvPr/>
        </p:nvSpPr>
        <p:spPr>
          <a:xfrm>
            <a:off x="7631906" y="6035163"/>
            <a:ext cx="1706563" cy="569913"/>
          </a:xfrm>
          <a:prstGeom prst="rect">
            <a:avLst/>
          </a:prstGeom>
          <a:noFill/>
          <a:ln>
            <a:noFill/>
          </a:ln>
        </p:spPr>
        <p:txBody>
          <a:bodyPr anchorCtr="0" anchor="t" bIns="45700" lIns="91425" spcFirstLastPara="1" rIns="91425" wrap="square" tIns="45700">
            <a:spAutoFit/>
          </a:bodyPr>
          <a:lstStyle/>
          <a:p>
            <a:pPr indent="0" lvl="0" marL="0" marR="0" rtl="0" algn="ctr">
              <a:lnSpc>
                <a:spcPct val="88888"/>
              </a:lnSpc>
              <a:spcBef>
                <a:spcPts val="0"/>
              </a:spcBef>
              <a:spcAft>
                <a:spcPts val="0"/>
              </a:spcAft>
              <a:buClr>
                <a:srgbClr val="3333CC"/>
              </a:buClr>
              <a:buSzPts val="1530"/>
              <a:buFont typeface="Arial"/>
              <a:buNone/>
            </a:pPr>
            <a:r>
              <a:rPr lang="en-US" sz="1800">
                <a:solidFill>
                  <a:srgbClr val="000000"/>
                </a:solidFill>
                <a:latin typeface="Arial Narrow"/>
                <a:ea typeface="Arial Narrow"/>
                <a:cs typeface="Arial Narrow"/>
                <a:sym typeface="Arial Narrow"/>
              </a:rPr>
              <a:t>KingCDN</a:t>
            </a:r>
            <a:endParaRPr sz="1800">
              <a:solidFill>
                <a:srgbClr val="000000"/>
              </a:solidFill>
              <a:latin typeface="Arial Narrow"/>
              <a:ea typeface="Arial Narrow"/>
              <a:cs typeface="Arial Narrow"/>
              <a:sym typeface="Arial Narrow"/>
            </a:endParaRPr>
          </a:p>
          <a:p>
            <a:pPr indent="0" lvl="0" marL="0" marR="0" rtl="0" algn="ctr">
              <a:lnSpc>
                <a:spcPct val="88888"/>
              </a:lnSpc>
              <a:spcBef>
                <a:spcPts val="360"/>
              </a:spcBef>
              <a:spcAft>
                <a:spcPts val="0"/>
              </a:spcAft>
              <a:buClr>
                <a:srgbClr val="3333CC"/>
              </a:buClr>
              <a:buSzPts val="1530"/>
              <a:buFont typeface="Arial"/>
              <a:buNone/>
            </a:pPr>
            <a:r>
              <a:rPr lang="en-US" sz="1800">
                <a:solidFill>
                  <a:srgbClr val="000000"/>
                </a:solidFill>
                <a:latin typeface="Arial Narrow"/>
                <a:ea typeface="Arial Narrow"/>
                <a:cs typeface="Arial Narrow"/>
                <a:sym typeface="Arial Narrow"/>
              </a:rPr>
              <a:t>authoritative DNS</a:t>
            </a:r>
            <a:endParaRPr i="1" sz="1800">
              <a:solidFill>
                <a:srgbClr val="000000"/>
              </a:solidFill>
              <a:latin typeface="Arial Narrow"/>
              <a:ea typeface="Arial Narrow"/>
              <a:cs typeface="Arial Narrow"/>
              <a:sym typeface="Arial Narrow"/>
            </a:endParaRPr>
          </a:p>
        </p:txBody>
      </p:sp>
      <p:sp>
        <p:nvSpPr>
          <p:cNvPr id="10131" name="Google Shape;10131;p146"/>
          <p:cNvSpPr txBox="1"/>
          <p:nvPr/>
        </p:nvSpPr>
        <p:spPr>
          <a:xfrm>
            <a:off x="7862094" y="3595176"/>
            <a:ext cx="1025525" cy="830262"/>
          </a:xfrm>
          <a:prstGeom prst="rect">
            <a:avLst/>
          </a:prstGeom>
          <a:noFill/>
          <a:ln>
            <a:noFill/>
          </a:ln>
        </p:spPr>
        <p:txBody>
          <a:bodyPr anchorCtr="0" anchor="t" bIns="45700" lIns="91425" spcFirstLastPara="1" rIns="91425" wrap="square" tIns="45700">
            <a:spAutoFit/>
          </a:bodyPr>
          <a:lstStyle/>
          <a:p>
            <a:pPr indent="0" lvl="0" marL="0" marR="0" rtl="0" algn="l">
              <a:lnSpc>
                <a:spcPct val="88888"/>
              </a:lnSpc>
              <a:spcBef>
                <a:spcPts val="0"/>
              </a:spcBef>
              <a:spcAft>
                <a:spcPts val="0"/>
              </a:spcAft>
              <a:buClr>
                <a:srgbClr val="3333CC"/>
              </a:buClr>
              <a:buSzPts val="1530"/>
              <a:buFont typeface="Arial"/>
              <a:buNone/>
            </a:pPr>
            <a:r>
              <a:rPr lang="en-US" sz="1800">
                <a:solidFill>
                  <a:srgbClr val="000000"/>
                </a:solidFill>
                <a:latin typeface="Arial Narrow"/>
                <a:ea typeface="Arial Narrow"/>
                <a:cs typeface="Arial Narrow"/>
                <a:sym typeface="Arial Narrow"/>
              </a:rPr>
              <a:t>Bob’s </a:t>
            </a:r>
            <a:endParaRPr/>
          </a:p>
          <a:p>
            <a:pPr indent="0" lvl="0" marL="0" marR="0" rtl="0" algn="l">
              <a:lnSpc>
                <a:spcPct val="88888"/>
              </a:lnSpc>
              <a:spcBef>
                <a:spcPts val="360"/>
              </a:spcBef>
              <a:spcAft>
                <a:spcPts val="0"/>
              </a:spcAft>
              <a:buClr>
                <a:srgbClr val="3333CC"/>
              </a:buClr>
              <a:buSzPts val="1530"/>
              <a:buFont typeface="Arial"/>
              <a:buNone/>
            </a:pPr>
            <a:r>
              <a:rPr lang="en-US" sz="1800">
                <a:solidFill>
                  <a:srgbClr val="000000"/>
                </a:solidFill>
                <a:latin typeface="Arial Narrow"/>
                <a:ea typeface="Arial Narrow"/>
                <a:cs typeface="Arial Narrow"/>
                <a:sym typeface="Arial Narrow"/>
              </a:rPr>
              <a:t>local DNS</a:t>
            </a:r>
            <a:endParaRPr/>
          </a:p>
          <a:p>
            <a:pPr indent="0" lvl="0" marL="0" marR="0" rtl="0" algn="l">
              <a:lnSpc>
                <a:spcPct val="88888"/>
              </a:lnSpc>
              <a:spcBef>
                <a:spcPts val="360"/>
              </a:spcBef>
              <a:spcAft>
                <a:spcPts val="0"/>
              </a:spcAft>
              <a:buClr>
                <a:srgbClr val="3333CC"/>
              </a:buClr>
              <a:buSzPts val="1530"/>
              <a:buFont typeface="Arial"/>
              <a:buNone/>
            </a:pPr>
            <a:r>
              <a:rPr lang="en-US" sz="1800">
                <a:solidFill>
                  <a:srgbClr val="000000"/>
                </a:solidFill>
                <a:latin typeface="Arial Narrow"/>
                <a:ea typeface="Arial Narrow"/>
                <a:cs typeface="Arial Narrow"/>
                <a:sym typeface="Arial Narrow"/>
              </a:rPr>
              <a:t>server</a:t>
            </a:r>
            <a:endParaRPr i="1" sz="1800">
              <a:solidFill>
                <a:srgbClr val="000000"/>
              </a:solidFill>
              <a:latin typeface="Arial Narrow"/>
              <a:ea typeface="Arial Narrow"/>
              <a:cs typeface="Arial Narrow"/>
              <a:sym typeface="Arial Narrow"/>
            </a:endParaRPr>
          </a:p>
        </p:txBody>
      </p:sp>
      <p:sp>
        <p:nvSpPr>
          <p:cNvPr id="10132" name="Google Shape;10132;p146"/>
          <p:cNvSpPr txBox="1"/>
          <p:nvPr/>
        </p:nvSpPr>
        <p:spPr>
          <a:xfrm>
            <a:off x="1143000" y="1238532"/>
            <a:ext cx="8183522"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lang="en-US" sz="2800">
                <a:solidFill>
                  <a:schemeClr val="dk1"/>
                </a:solidFill>
                <a:latin typeface="Calibri"/>
                <a:ea typeface="Calibri"/>
                <a:cs typeface="Calibri"/>
                <a:sym typeface="Calibri"/>
              </a:rPr>
              <a:t>Bob (client) requests video </a:t>
            </a:r>
            <a:r>
              <a:rPr lang="en-US" sz="2400">
                <a:solidFill>
                  <a:schemeClr val="dk1"/>
                </a:solidFill>
                <a:latin typeface="Calibri"/>
                <a:ea typeface="Calibri"/>
                <a:cs typeface="Calibri"/>
                <a:sym typeface="Calibri"/>
              </a:rPr>
              <a:t>http://netcinema.com</a:t>
            </a:r>
            <a:r>
              <a:rPr lang="en-US" sz="2800">
                <a:solidFill>
                  <a:schemeClr val="dk1"/>
                </a:solidFill>
                <a:latin typeface="Calibri"/>
                <a:ea typeface="Calibri"/>
                <a:cs typeface="Calibri"/>
                <a:sym typeface="Calibri"/>
              </a:rPr>
              <a:t>/</a:t>
            </a:r>
            <a:r>
              <a:rPr lang="en-US" sz="2400">
                <a:solidFill>
                  <a:schemeClr val="dk1"/>
                </a:solidFill>
                <a:latin typeface="Calibri"/>
                <a:ea typeface="Calibri"/>
                <a:cs typeface="Calibri"/>
                <a:sym typeface="Calibri"/>
              </a:rPr>
              <a:t>6Y7B23V</a:t>
            </a:r>
            <a:endParaRPr/>
          </a:p>
          <a:p>
            <a:pPr indent="-230188" lvl="0" marL="457200" marR="0" rtl="0" algn="l">
              <a:spcBef>
                <a:spcPts val="0"/>
              </a:spcBef>
              <a:spcAft>
                <a:spcPts val="0"/>
              </a:spcAft>
              <a:buClr>
                <a:srgbClr val="0000A3"/>
              </a:buClr>
              <a:buSzPts val="1800"/>
              <a:buFont typeface="Noto Sans Symbols"/>
              <a:buChar char="▪"/>
            </a:pPr>
            <a:r>
              <a:rPr lang="en-US" sz="1800">
                <a:solidFill>
                  <a:schemeClr val="dk1"/>
                </a:solidFill>
                <a:latin typeface="Calibri"/>
                <a:ea typeface="Calibri"/>
                <a:cs typeface="Calibri"/>
                <a:sym typeface="Calibri"/>
              </a:rPr>
              <a:t>video stored in CDN at http://KingCDN.com/NetC6y&amp;B23V</a:t>
            </a:r>
            <a:endParaRPr/>
          </a:p>
        </p:txBody>
      </p:sp>
      <p:sp>
        <p:nvSpPr>
          <p:cNvPr id="10133" name="Google Shape;10133;p14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99"/>
                                        </p:tgtEl>
                                        <p:attrNameLst>
                                          <p:attrName>style.visibility</p:attrName>
                                        </p:attrNameLst>
                                      </p:cBhvr>
                                      <p:to>
                                        <p:strVal val="visible"/>
                                      </p:to>
                                    </p:set>
                                    <p:animEffect filter="fade" transition="in">
                                      <p:cBhvr>
                                        <p:cTn dur="500"/>
                                        <p:tgtEl>
                                          <p:spTgt spid="10099"/>
                                        </p:tgtEl>
                                      </p:cBhvr>
                                    </p:animEffect>
                                  </p:childTnLst>
                                </p:cTn>
                              </p:par>
                              <p:par>
                                <p:cTn fill="hold" nodeType="withEffect" presetClass="entr" presetID="10" presetSubtype="0">
                                  <p:stCondLst>
                                    <p:cond delay="0"/>
                                  </p:stCondLst>
                                  <p:childTnLst>
                                    <p:set>
                                      <p:cBhvr>
                                        <p:cTn dur="1" fill="hold">
                                          <p:stCondLst>
                                            <p:cond delay="0"/>
                                          </p:stCondLst>
                                        </p:cTn>
                                        <p:tgtEl>
                                          <p:spTgt spid="10104"/>
                                        </p:tgtEl>
                                        <p:attrNameLst>
                                          <p:attrName>style.visibility</p:attrName>
                                        </p:attrNameLst>
                                      </p:cBhvr>
                                      <p:to>
                                        <p:strVal val="visible"/>
                                      </p:to>
                                    </p:set>
                                    <p:animEffect filter="fade" transition="in">
                                      <p:cBhvr>
                                        <p:cTn dur="500"/>
                                        <p:tgtEl>
                                          <p:spTgt spid="10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104"/>
                                        </p:tgtEl>
                                      </p:cBhvr>
                                    </p:animEffect>
                                    <p:set>
                                      <p:cBhvr>
                                        <p:cTn dur="1" fill="hold">
                                          <p:stCondLst>
                                            <p:cond delay="500"/>
                                          </p:stCondLst>
                                        </p:cTn>
                                        <p:tgtEl>
                                          <p:spTgt spid="101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105"/>
                                        </p:tgtEl>
                                        <p:attrNameLst>
                                          <p:attrName>style.visibility</p:attrName>
                                        </p:attrNameLst>
                                      </p:cBhvr>
                                      <p:to>
                                        <p:strVal val="visible"/>
                                      </p:to>
                                    </p:set>
                                    <p:animEffect filter="fade" transition="in">
                                      <p:cBhvr>
                                        <p:cTn dur="500"/>
                                        <p:tgtEl>
                                          <p:spTgt spid="10105"/>
                                        </p:tgtEl>
                                      </p:cBhvr>
                                    </p:animEffect>
                                  </p:childTnLst>
                                </p:cTn>
                              </p:par>
                              <p:par>
                                <p:cTn fill="hold" nodeType="withEffect" presetClass="entr" presetID="10" presetSubtype="0">
                                  <p:stCondLst>
                                    <p:cond delay="0"/>
                                  </p:stCondLst>
                                  <p:childTnLst>
                                    <p:set>
                                      <p:cBhvr>
                                        <p:cTn dur="1" fill="hold">
                                          <p:stCondLst>
                                            <p:cond delay="0"/>
                                          </p:stCondLst>
                                        </p:cTn>
                                        <p:tgtEl>
                                          <p:spTgt spid="10110"/>
                                        </p:tgtEl>
                                        <p:attrNameLst>
                                          <p:attrName>style.visibility</p:attrName>
                                        </p:attrNameLst>
                                      </p:cBhvr>
                                      <p:to>
                                        <p:strVal val="visible"/>
                                      </p:to>
                                    </p:set>
                                    <p:animEffect filter="fade" transition="in">
                                      <p:cBhvr>
                                        <p:cTn dur="500"/>
                                        <p:tgtEl>
                                          <p:spTgt spid="10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110"/>
                                        </p:tgtEl>
                                      </p:cBhvr>
                                    </p:animEffect>
                                    <p:set>
                                      <p:cBhvr>
                                        <p:cTn dur="1" fill="hold">
                                          <p:stCondLst>
                                            <p:cond delay="500"/>
                                          </p:stCondLst>
                                        </p:cTn>
                                        <p:tgtEl>
                                          <p:spTgt spid="101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112"/>
                                        </p:tgtEl>
                                        <p:attrNameLst>
                                          <p:attrName>style.visibility</p:attrName>
                                        </p:attrNameLst>
                                      </p:cBhvr>
                                      <p:to>
                                        <p:strVal val="visible"/>
                                      </p:to>
                                    </p:set>
                                    <p:animEffect filter="fade" transition="in">
                                      <p:cBhvr>
                                        <p:cTn dur="500"/>
                                        <p:tgtEl>
                                          <p:spTgt spid="101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13"/>
                                        </p:tgtEl>
                                        <p:attrNameLst>
                                          <p:attrName>style.visibility</p:attrName>
                                        </p:attrNameLst>
                                      </p:cBhvr>
                                      <p:to>
                                        <p:strVal val="visible"/>
                                      </p:to>
                                    </p:set>
                                    <p:animEffect filter="fade" transition="in">
                                      <p:cBhvr>
                                        <p:cTn dur="500"/>
                                        <p:tgtEl>
                                          <p:spTgt spid="101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14"/>
                                        </p:tgtEl>
                                        <p:attrNameLst>
                                          <p:attrName>style.visibility</p:attrName>
                                        </p:attrNameLst>
                                      </p:cBhvr>
                                      <p:to>
                                        <p:strVal val="visible"/>
                                      </p:to>
                                    </p:set>
                                    <p:animEffect filter="fade" transition="in">
                                      <p:cBhvr>
                                        <p:cTn dur="500"/>
                                        <p:tgtEl>
                                          <p:spTgt spid="10114"/>
                                        </p:tgtEl>
                                      </p:cBhvr>
                                    </p:animEffect>
                                  </p:childTnLst>
                                </p:cTn>
                              </p:par>
                              <p:par>
                                <p:cTn fill="hold" nodeType="withEffect" presetClass="entr" presetID="10" presetSubtype="0">
                                  <p:stCondLst>
                                    <p:cond delay="0"/>
                                  </p:stCondLst>
                                  <p:childTnLst>
                                    <p:set>
                                      <p:cBhvr>
                                        <p:cTn dur="1" fill="hold">
                                          <p:stCondLst>
                                            <p:cond delay="0"/>
                                          </p:stCondLst>
                                        </p:cTn>
                                        <p:tgtEl>
                                          <p:spTgt spid="10117"/>
                                        </p:tgtEl>
                                        <p:attrNameLst>
                                          <p:attrName>style.visibility</p:attrName>
                                        </p:attrNameLst>
                                      </p:cBhvr>
                                      <p:to>
                                        <p:strVal val="visible"/>
                                      </p:to>
                                    </p:set>
                                    <p:animEffect filter="fade" transition="in">
                                      <p:cBhvr>
                                        <p:cTn dur="500"/>
                                        <p:tgtEl>
                                          <p:spTgt spid="10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117"/>
                                        </p:tgtEl>
                                      </p:cBhvr>
                                    </p:animEffect>
                                    <p:set>
                                      <p:cBhvr>
                                        <p:cTn dur="1" fill="hold">
                                          <p:stCondLst>
                                            <p:cond delay="500"/>
                                          </p:stCondLst>
                                        </p:cTn>
                                        <p:tgtEl>
                                          <p:spTgt spid="101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118"/>
                                        </p:tgtEl>
                                        <p:attrNameLst>
                                          <p:attrName>style.visibility</p:attrName>
                                        </p:attrNameLst>
                                      </p:cBhvr>
                                      <p:to>
                                        <p:strVal val="visible"/>
                                      </p:to>
                                    </p:set>
                                    <p:animEffect filter="fade" transition="in">
                                      <p:cBhvr>
                                        <p:cTn dur="500"/>
                                        <p:tgtEl>
                                          <p:spTgt spid="101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19"/>
                                        </p:tgtEl>
                                        <p:attrNameLst>
                                          <p:attrName>style.visibility</p:attrName>
                                        </p:attrNameLst>
                                      </p:cBhvr>
                                      <p:to>
                                        <p:strVal val="visible"/>
                                      </p:to>
                                    </p:set>
                                    <p:animEffect filter="fade" transition="in">
                                      <p:cBhvr>
                                        <p:cTn dur="500"/>
                                        <p:tgtEl>
                                          <p:spTgt spid="101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20"/>
                                        </p:tgtEl>
                                        <p:attrNameLst>
                                          <p:attrName>style.visibility</p:attrName>
                                        </p:attrNameLst>
                                      </p:cBhvr>
                                      <p:to>
                                        <p:strVal val="visible"/>
                                      </p:to>
                                    </p:set>
                                    <p:animEffect filter="fade" transition="in">
                                      <p:cBhvr>
                                        <p:cTn dur="500"/>
                                        <p:tgtEl>
                                          <p:spTgt spid="1012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123"/>
                                        </p:tgtEl>
                                        <p:attrNameLst>
                                          <p:attrName>style.visibility</p:attrName>
                                        </p:attrNameLst>
                                      </p:cBhvr>
                                      <p:to>
                                        <p:strVal val="visible"/>
                                      </p:to>
                                    </p:set>
                                    <p:animEffect filter="fade" transition="in">
                                      <p:cBhvr>
                                        <p:cTn dur="500"/>
                                        <p:tgtEl>
                                          <p:spTgt spid="1012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24"/>
                                        </p:tgtEl>
                                        <p:attrNameLst>
                                          <p:attrName>style.visibility</p:attrName>
                                        </p:attrNameLst>
                                      </p:cBhvr>
                                      <p:to>
                                        <p:strVal val="visible"/>
                                      </p:to>
                                    </p:set>
                                    <p:animEffect filter="fade" transition="in">
                                      <p:cBhvr>
                                        <p:cTn dur="500"/>
                                        <p:tgtEl>
                                          <p:spTgt spid="1012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127"/>
                                        </p:tgtEl>
                                        <p:attrNameLst>
                                          <p:attrName>style.visibility</p:attrName>
                                        </p:attrNameLst>
                                      </p:cBhvr>
                                      <p:to>
                                        <p:strVal val="visible"/>
                                      </p:to>
                                    </p:set>
                                    <p:animEffect filter="fade" transition="in">
                                      <p:cBhvr>
                                        <p:cTn dur="500"/>
                                        <p:tgtEl>
                                          <p:spTgt spid="1012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128"/>
                                        </p:tgtEl>
                                        <p:attrNameLst>
                                          <p:attrName>style.visibility</p:attrName>
                                        </p:attrNameLst>
                                      </p:cBhvr>
                                      <p:to>
                                        <p:strVal val="visible"/>
                                      </p:to>
                                    </p:set>
                                    <p:animEffect filter="fade" transition="in">
                                      <p:cBhvr>
                                        <p:cTn dur="500"/>
                                        <p:tgtEl>
                                          <p:spTgt spid="10128"/>
                                        </p:tgtEl>
                                      </p:cBhvr>
                                    </p:animEffect>
                                  </p:childTnLst>
                                </p:cTn>
                              </p:par>
                              <p:par>
                                <p:cTn fill="hold" nodeType="withEffect" presetClass="entr" presetID="10" presetSubtype="0">
                                  <p:stCondLst>
                                    <p:cond delay="0"/>
                                  </p:stCondLst>
                                  <p:childTnLst>
                                    <p:set>
                                      <p:cBhvr>
                                        <p:cTn dur="1" fill="hold">
                                          <p:stCondLst>
                                            <p:cond delay="0"/>
                                          </p:stCondLst>
                                        </p:cTn>
                                        <p:tgtEl>
                                          <p:spTgt spid="10129"/>
                                        </p:tgtEl>
                                        <p:attrNameLst>
                                          <p:attrName>style.visibility</p:attrName>
                                        </p:attrNameLst>
                                      </p:cBhvr>
                                      <p:to>
                                        <p:strVal val="visible"/>
                                      </p:to>
                                    </p:set>
                                    <p:animEffect filter="fade" transition="in">
                                      <p:cBhvr>
                                        <p:cTn dur="500"/>
                                        <p:tgtEl>
                                          <p:spTgt spid="10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8" name="Shape 10138"/>
        <p:cNvGrpSpPr/>
        <p:nvPr/>
      </p:nvGrpSpPr>
      <p:grpSpPr>
        <a:xfrm>
          <a:off x="0" y="0"/>
          <a:ext cx="0" cy="0"/>
          <a:chOff x="0" y="0"/>
          <a:chExt cx="0" cy="0"/>
        </a:xfrm>
      </p:grpSpPr>
      <p:sp>
        <p:nvSpPr>
          <p:cNvPr id="10139" name="Google Shape;10139;p147"/>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Case study: Netflix</a:t>
            </a:r>
            <a:endParaRPr/>
          </a:p>
        </p:txBody>
      </p:sp>
      <p:grpSp>
        <p:nvGrpSpPr>
          <p:cNvPr id="10140" name="Google Shape;10140;p147"/>
          <p:cNvGrpSpPr/>
          <p:nvPr/>
        </p:nvGrpSpPr>
        <p:grpSpPr>
          <a:xfrm>
            <a:off x="2638476" y="3253801"/>
            <a:ext cx="463550" cy="638175"/>
            <a:chOff x="4140" y="429"/>
            <a:chExt cx="1425" cy="2396"/>
          </a:xfrm>
        </p:grpSpPr>
        <p:sp>
          <p:nvSpPr>
            <p:cNvPr id="10141" name="Google Shape;10141;p14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2" name="Google Shape;10142;p147"/>
            <p:cNvSpPr/>
            <p:nvPr/>
          </p:nvSpPr>
          <p:spPr>
            <a:xfrm>
              <a:off x="4203" y="429"/>
              <a:ext cx="1049"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43" name="Google Shape;10143;p14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4" name="Google Shape;10144;p14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5" name="Google Shape;10145;p147"/>
            <p:cNvSpPr/>
            <p:nvPr/>
          </p:nvSpPr>
          <p:spPr>
            <a:xfrm>
              <a:off x="4213" y="691"/>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146" name="Google Shape;10146;p147"/>
            <p:cNvGrpSpPr/>
            <p:nvPr/>
          </p:nvGrpSpPr>
          <p:grpSpPr>
            <a:xfrm>
              <a:off x="4750" y="667"/>
              <a:ext cx="581" cy="131"/>
              <a:chOff x="615" y="2567"/>
              <a:chExt cx="725" cy="126"/>
            </a:xfrm>
          </p:grpSpPr>
          <p:sp>
            <p:nvSpPr>
              <p:cNvPr id="10147" name="Google Shape;10147;p147"/>
              <p:cNvSpPr/>
              <p:nvPr/>
            </p:nvSpPr>
            <p:spPr>
              <a:xfrm>
                <a:off x="615" y="2567"/>
                <a:ext cx="725" cy="12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48" name="Google Shape;10148;p147"/>
              <p:cNvSpPr/>
              <p:nvPr/>
            </p:nvSpPr>
            <p:spPr>
              <a:xfrm>
                <a:off x="634" y="2585"/>
                <a:ext cx="688"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149" name="Google Shape;10149;p147"/>
            <p:cNvSpPr/>
            <p:nvPr/>
          </p:nvSpPr>
          <p:spPr>
            <a:xfrm>
              <a:off x="4223" y="1019"/>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150" name="Google Shape;10150;p147"/>
            <p:cNvGrpSpPr/>
            <p:nvPr/>
          </p:nvGrpSpPr>
          <p:grpSpPr>
            <a:xfrm>
              <a:off x="4745" y="995"/>
              <a:ext cx="581" cy="131"/>
              <a:chOff x="612" y="2569"/>
              <a:chExt cx="725" cy="136"/>
            </a:xfrm>
          </p:grpSpPr>
          <p:sp>
            <p:nvSpPr>
              <p:cNvPr id="10151" name="Google Shape;10151;p147"/>
              <p:cNvSpPr/>
              <p:nvPr/>
            </p:nvSpPr>
            <p:spPr>
              <a:xfrm>
                <a:off x="612" y="2569"/>
                <a:ext cx="725"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52" name="Google Shape;10152;p147"/>
              <p:cNvSpPr/>
              <p:nvPr/>
            </p:nvSpPr>
            <p:spPr>
              <a:xfrm>
                <a:off x="624" y="2588"/>
                <a:ext cx="694"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153" name="Google Shape;10153;p147"/>
            <p:cNvSpPr/>
            <p:nvPr/>
          </p:nvSpPr>
          <p:spPr>
            <a:xfrm>
              <a:off x="4218" y="1359"/>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54" name="Google Shape;10154;p147"/>
            <p:cNvSpPr/>
            <p:nvPr/>
          </p:nvSpPr>
          <p:spPr>
            <a:xfrm>
              <a:off x="4228" y="1657"/>
              <a:ext cx="595" cy="4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155" name="Google Shape;10155;p147"/>
            <p:cNvGrpSpPr/>
            <p:nvPr/>
          </p:nvGrpSpPr>
          <p:grpSpPr>
            <a:xfrm>
              <a:off x="4735" y="1627"/>
              <a:ext cx="576" cy="149"/>
              <a:chOff x="614" y="2568"/>
              <a:chExt cx="717" cy="137"/>
            </a:xfrm>
          </p:grpSpPr>
          <p:sp>
            <p:nvSpPr>
              <p:cNvPr id="10156" name="Google Shape;10156;p147"/>
              <p:cNvSpPr/>
              <p:nvPr/>
            </p:nvSpPr>
            <p:spPr>
              <a:xfrm>
                <a:off x="614" y="2568"/>
                <a:ext cx="717"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57" name="Google Shape;10157;p147"/>
              <p:cNvSpPr/>
              <p:nvPr/>
            </p:nvSpPr>
            <p:spPr>
              <a:xfrm>
                <a:off x="627" y="2584"/>
                <a:ext cx="687"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158" name="Google Shape;10158;p14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159" name="Google Shape;10159;p147"/>
            <p:cNvGrpSpPr/>
            <p:nvPr/>
          </p:nvGrpSpPr>
          <p:grpSpPr>
            <a:xfrm>
              <a:off x="4741" y="1329"/>
              <a:ext cx="580" cy="137"/>
              <a:chOff x="616" y="2570"/>
              <a:chExt cx="723" cy="137"/>
            </a:xfrm>
          </p:grpSpPr>
          <p:sp>
            <p:nvSpPr>
              <p:cNvPr id="10160" name="Google Shape;10160;p147"/>
              <p:cNvSpPr/>
              <p:nvPr/>
            </p:nvSpPr>
            <p:spPr>
              <a:xfrm>
                <a:off x="616" y="2570"/>
                <a:ext cx="723"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61" name="Google Shape;10161;p147"/>
              <p:cNvSpPr/>
              <p:nvPr/>
            </p:nvSpPr>
            <p:spPr>
              <a:xfrm>
                <a:off x="640" y="2588"/>
                <a:ext cx="681"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162" name="Google Shape;10162;p147"/>
            <p:cNvSpPr/>
            <p:nvPr/>
          </p:nvSpPr>
          <p:spPr>
            <a:xfrm>
              <a:off x="5248" y="429"/>
              <a:ext cx="68" cy="2289"/>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63" name="Google Shape;10163;p14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64" name="Google Shape;10164;p14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65" name="Google Shape;10165;p147"/>
            <p:cNvSpPr/>
            <p:nvPr/>
          </p:nvSpPr>
          <p:spPr>
            <a:xfrm>
              <a:off x="5516" y="2610"/>
              <a:ext cx="49"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66" name="Google Shape;10166;p14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67" name="Google Shape;10167;p147"/>
            <p:cNvSpPr/>
            <p:nvPr/>
          </p:nvSpPr>
          <p:spPr>
            <a:xfrm>
              <a:off x="4140" y="2682"/>
              <a:ext cx="1201" cy="143"/>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68" name="Google Shape;10168;p147"/>
            <p:cNvSpPr/>
            <p:nvPr/>
          </p:nvSpPr>
          <p:spPr>
            <a:xfrm>
              <a:off x="4203" y="2712"/>
              <a:ext cx="1074" cy="77"/>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69" name="Google Shape;10169;p147"/>
            <p:cNvSpPr/>
            <p:nvPr/>
          </p:nvSpPr>
          <p:spPr>
            <a:xfrm>
              <a:off x="4306" y="2384"/>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70" name="Google Shape;10170;p147"/>
            <p:cNvSpPr/>
            <p:nvPr/>
          </p:nvSpPr>
          <p:spPr>
            <a:xfrm>
              <a:off x="4486" y="2384"/>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Arial"/>
                <a:ea typeface="Arial"/>
                <a:cs typeface="Arial"/>
                <a:sym typeface="Arial"/>
              </a:endParaRPr>
            </a:p>
          </p:txBody>
        </p:sp>
        <p:sp>
          <p:nvSpPr>
            <p:cNvPr id="10171" name="Google Shape;10171;p147"/>
            <p:cNvSpPr/>
            <p:nvPr/>
          </p:nvSpPr>
          <p:spPr>
            <a:xfrm>
              <a:off x="4662" y="2378"/>
              <a:ext cx="156"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72" name="Google Shape;10172;p147"/>
            <p:cNvSpPr/>
            <p:nvPr/>
          </p:nvSpPr>
          <p:spPr>
            <a:xfrm>
              <a:off x="5062" y="1836"/>
              <a:ext cx="83" cy="763"/>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173" name="Google Shape;10173;p147"/>
          <p:cNvGrpSpPr/>
          <p:nvPr/>
        </p:nvGrpSpPr>
        <p:grpSpPr>
          <a:xfrm>
            <a:off x="4670476" y="5093714"/>
            <a:ext cx="963612" cy="835025"/>
            <a:chOff x="-44" y="1473"/>
            <a:chExt cx="981" cy="1105"/>
          </a:xfrm>
        </p:grpSpPr>
        <p:pic>
          <p:nvPicPr>
            <p:cNvPr descr="desktop_computer_stylized_medium" id="10174" name="Google Shape;10174;p14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0175" name="Google Shape;10175;p14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Bob" id="10176" name="Google Shape;10176;p147"/>
          <p:cNvPicPr preferRelativeResize="0"/>
          <p:nvPr/>
        </p:nvPicPr>
        <p:blipFill rotWithShape="1">
          <a:blip r:embed="rId4">
            <a:alphaModFix/>
          </a:blip>
          <a:srcRect b="0" l="0" r="0" t="0"/>
          <a:stretch/>
        </p:blipFill>
        <p:spPr>
          <a:xfrm>
            <a:off x="5134026" y="5898576"/>
            <a:ext cx="533400" cy="544513"/>
          </a:xfrm>
          <a:prstGeom prst="rect">
            <a:avLst/>
          </a:prstGeom>
          <a:noFill/>
          <a:ln>
            <a:noFill/>
          </a:ln>
        </p:spPr>
      </p:pic>
      <p:grpSp>
        <p:nvGrpSpPr>
          <p:cNvPr id="10177" name="Google Shape;10177;p147"/>
          <p:cNvGrpSpPr/>
          <p:nvPr/>
        </p:nvGrpSpPr>
        <p:grpSpPr>
          <a:xfrm>
            <a:off x="3016301" y="3906264"/>
            <a:ext cx="1804987" cy="1489075"/>
            <a:chOff x="3016301" y="3906264"/>
            <a:chExt cx="1804987" cy="1489075"/>
          </a:xfrm>
        </p:grpSpPr>
        <p:cxnSp>
          <p:nvCxnSpPr>
            <p:cNvPr id="10178" name="Google Shape;10178;p147"/>
            <p:cNvCxnSpPr/>
            <p:nvPr/>
          </p:nvCxnSpPr>
          <p:spPr>
            <a:xfrm>
              <a:off x="3016301" y="3906264"/>
              <a:ext cx="1804987" cy="1489075"/>
            </a:xfrm>
            <a:prstGeom prst="straightConnector1">
              <a:avLst/>
            </a:prstGeom>
            <a:noFill/>
            <a:ln cap="flat" cmpd="sng" w="25400">
              <a:solidFill>
                <a:schemeClr val="dk1"/>
              </a:solidFill>
              <a:prstDash val="solid"/>
              <a:round/>
              <a:headEnd len="med" w="med" type="triangle"/>
              <a:tailEnd len="med" w="med" type="triangle"/>
            </a:ln>
          </p:spPr>
        </p:cxnSp>
        <p:grpSp>
          <p:nvGrpSpPr>
            <p:cNvPr id="10179" name="Google Shape;10179;p147"/>
            <p:cNvGrpSpPr/>
            <p:nvPr/>
          </p:nvGrpSpPr>
          <p:grpSpPr>
            <a:xfrm>
              <a:off x="3403651" y="4149151"/>
              <a:ext cx="317500" cy="368300"/>
              <a:chOff x="1614533" y="4280420"/>
              <a:chExt cx="317511" cy="369332"/>
            </a:xfrm>
          </p:grpSpPr>
          <p:sp>
            <p:nvSpPr>
              <p:cNvPr id="10180" name="Google Shape;10180;p147"/>
              <p:cNvSpPr/>
              <p:nvPr/>
            </p:nvSpPr>
            <p:spPr>
              <a:xfrm>
                <a:off x="1628337" y="4321838"/>
                <a:ext cx="303707" cy="303707"/>
              </a:xfrm>
              <a:prstGeom prst="ellipse">
                <a:avLst/>
              </a:prstGeom>
              <a:solidFill>
                <a:schemeClr val="l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10181" name="Google Shape;10181;p147"/>
              <p:cNvSpPr txBox="1"/>
              <p:nvPr/>
            </p:nvSpPr>
            <p:spPr>
              <a:xfrm>
                <a:off x="1614533" y="4280420"/>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a:t>
                </a:r>
                <a:endParaRPr/>
              </a:p>
            </p:txBody>
          </p:sp>
        </p:grpSp>
      </p:grpSp>
      <p:sp>
        <p:nvSpPr>
          <p:cNvPr id="10182" name="Google Shape;10182;p147"/>
          <p:cNvSpPr txBox="1"/>
          <p:nvPr/>
        </p:nvSpPr>
        <p:spPr>
          <a:xfrm>
            <a:off x="2317984" y="4489458"/>
            <a:ext cx="2033587" cy="565283"/>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lang="en-US" sz="1800">
                <a:solidFill>
                  <a:schemeClr val="dk1"/>
                </a:solidFill>
                <a:latin typeface="Calibri"/>
                <a:ea typeface="Calibri"/>
                <a:cs typeface="Calibri"/>
                <a:sym typeface="Calibri"/>
              </a:rPr>
              <a:t>Bob manages      Netflix account</a:t>
            </a:r>
            <a:endParaRPr/>
          </a:p>
        </p:txBody>
      </p:sp>
      <p:sp>
        <p:nvSpPr>
          <p:cNvPr id="10183" name="Google Shape;10183;p147"/>
          <p:cNvSpPr txBox="1"/>
          <p:nvPr/>
        </p:nvSpPr>
        <p:spPr>
          <a:xfrm>
            <a:off x="1932038" y="2701351"/>
            <a:ext cx="2033588" cy="571500"/>
          </a:xfrm>
          <a:prstGeom prst="rect">
            <a:avLst/>
          </a:prstGeom>
          <a:noFill/>
          <a:ln>
            <a:noFill/>
          </a:ln>
        </p:spPr>
        <p:txBody>
          <a:bodyPr anchorCtr="0" anchor="t" bIns="45700" lIns="91425" spcFirstLastPara="1" rIns="91425" wrap="square" tIns="45700">
            <a:spAutoFit/>
          </a:bodyPr>
          <a:lstStyle/>
          <a:p>
            <a:pPr indent="0" lvl="0" marL="0" marR="0" rtl="0" algn="ctr">
              <a:lnSpc>
                <a:spcPct val="88888"/>
              </a:lnSpc>
              <a:spcBef>
                <a:spcPts val="0"/>
              </a:spcBef>
              <a:spcAft>
                <a:spcPts val="0"/>
              </a:spcAft>
              <a:buNone/>
            </a:pPr>
            <a:r>
              <a:rPr lang="en-US" sz="1800">
                <a:solidFill>
                  <a:schemeClr val="dk1"/>
                </a:solidFill>
                <a:latin typeface="Arial Narrow"/>
                <a:ea typeface="Arial Narrow"/>
                <a:cs typeface="Arial Narrow"/>
                <a:sym typeface="Arial Narrow"/>
              </a:rPr>
              <a:t>Netflix registration,</a:t>
            </a:r>
            <a:endParaRPr/>
          </a:p>
          <a:p>
            <a:pPr indent="0" lvl="0" marL="0" marR="0" rtl="0" algn="ctr">
              <a:lnSpc>
                <a:spcPct val="88888"/>
              </a:lnSpc>
              <a:spcBef>
                <a:spcPts val="0"/>
              </a:spcBef>
              <a:spcAft>
                <a:spcPts val="0"/>
              </a:spcAft>
              <a:buNone/>
            </a:pPr>
            <a:r>
              <a:rPr lang="en-US" sz="1800">
                <a:solidFill>
                  <a:schemeClr val="dk1"/>
                </a:solidFill>
                <a:latin typeface="Arial Narrow"/>
                <a:ea typeface="Arial Narrow"/>
                <a:cs typeface="Arial Narrow"/>
                <a:sym typeface="Arial Narrow"/>
              </a:rPr>
              <a:t>accounting servers</a:t>
            </a:r>
            <a:endParaRPr/>
          </a:p>
        </p:txBody>
      </p:sp>
      <p:sp>
        <p:nvSpPr>
          <p:cNvPr id="10184" name="Google Shape;10184;p147"/>
          <p:cNvSpPr/>
          <p:nvPr/>
        </p:nvSpPr>
        <p:spPr>
          <a:xfrm>
            <a:off x="4197401" y="1571051"/>
            <a:ext cx="3133725" cy="1508125"/>
          </a:xfrm>
          <a:custGeom>
            <a:rect b="b" l="l" r="r" t="t"/>
            <a:pathLst>
              <a:path extrusionOk="0" h="10000" w="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185" name="Google Shape;10185;p147"/>
          <p:cNvGrpSpPr/>
          <p:nvPr/>
        </p:nvGrpSpPr>
        <p:grpSpPr>
          <a:xfrm>
            <a:off x="4443463" y="1937239"/>
            <a:ext cx="365125" cy="635525"/>
            <a:chOff x="4140" y="433"/>
            <a:chExt cx="1425" cy="2392"/>
          </a:xfrm>
        </p:grpSpPr>
        <p:sp>
          <p:nvSpPr>
            <p:cNvPr id="10186" name="Google Shape;10186;p14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87" name="Google Shape;10187;p147"/>
            <p:cNvSpPr/>
            <p:nvPr/>
          </p:nvSpPr>
          <p:spPr>
            <a:xfrm>
              <a:off x="4202" y="435"/>
              <a:ext cx="1053" cy="227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88" name="Google Shape;10188;p14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89" name="Google Shape;10189;p14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90" name="Google Shape;10190;p147"/>
            <p:cNvSpPr/>
            <p:nvPr/>
          </p:nvSpPr>
          <p:spPr>
            <a:xfrm>
              <a:off x="4214" y="692"/>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191" name="Google Shape;10191;p147"/>
            <p:cNvGrpSpPr/>
            <p:nvPr/>
          </p:nvGrpSpPr>
          <p:grpSpPr>
            <a:xfrm>
              <a:off x="4747" y="668"/>
              <a:ext cx="583" cy="143"/>
              <a:chOff x="612" y="2568"/>
              <a:chExt cx="727" cy="137"/>
            </a:xfrm>
          </p:grpSpPr>
          <p:sp>
            <p:nvSpPr>
              <p:cNvPr id="10192" name="Google Shape;10192;p147"/>
              <p:cNvSpPr/>
              <p:nvPr/>
            </p:nvSpPr>
            <p:spPr>
              <a:xfrm>
                <a:off x="612" y="2568"/>
                <a:ext cx="727"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93" name="Google Shape;10193;p147"/>
              <p:cNvSpPr/>
              <p:nvPr/>
            </p:nvSpPr>
            <p:spPr>
              <a:xfrm>
                <a:off x="627" y="2585"/>
                <a:ext cx="696"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194" name="Google Shape;10194;p147"/>
            <p:cNvSpPr/>
            <p:nvPr/>
          </p:nvSpPr>
          <p:spPr>
            <a:xfrm>
              <a:off x="4227" y="1021"/>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195" name="Google Shape;10195;p147"/>
            <p:cNvGrpSpPr/>
            <p:nvPr/>
          </p:nvGrpSpPr>
          <p:grpSpPr>
            <a:xfrm>
              <a:off x="4747" y="1003"/>
              <a:ext cx="583" cy="125"/>
              <a:chOff x="614" y="2577"/>
              <a:chExt cx="727" cy="130"/>
            </a:xfrm>
          </p:grpSpPr>
          <p:sp>
            <p:nvSpPr>
              <p:cNvPr id="10196" name="Google Shape;10196;p147"/>
              <p:cNvSpPr/>
              <p:nvPr/>
            </p:nvSpPr>
            <p:spPr>
              <a:xfrm>
                <a:off x="614" y="2577"/>
                <a:ext cx="727" cy="13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97" name="Google Shape;10197;p147"/>
              <p:cNvSpPr/>
              <p:nvPr/>
            </p:nvSpPr>
            <p:spPr>
              <a:xfrm>
                <a:off x="630" y="2596"/>
                <a:ext cx="696" cy="9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198" name="Google Shape;10198;p147"/>
            <p:cNvSpPr/>
            <p:nvPr/>
          </p:nvSpPr>
          <p:spPr>
            <a:xfrm>
              <a:off x="4214" y="1355"/>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199" name="Google Shape;10199;p147"/>
            <p:cNvSpPr/>
            <p:nvPr/>
          </p:nvSpPr>
          <p:spPr>
            <a:xfrm>
              <a:off x="4227" y="1654"/>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200" name="Google Shape;10200;p147"/>
            <p:cNvGrpSpPr/>
            <p:nvPr/>
          </p:nvGrpSpPr>
          <p:grpSpPr>
            <a:xfrm>
              <a:off x="4735" y="1636"/>
              <a:ext cx="576" cy="143"/>
              <a:chOff x="614" y="2576"/>
              <a:chExt cx="718" cy="132"/>
            </a:xfrm>
          </p:grpSpPr>
          <p:sp>
            <p:nvSpPr>
              <p:cNvPr id="10201" name="Google Shape;10201;p147"/>
              <p:cNvSpPr/>
              <p:nvPr/>
            </p:nvSpPr>
            <p:spPr>
              <a:xfrm>
                <a:off x="614" y="2576"/>
                <a:ext cx="718" cy="13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02" name="Google Shape;10202;p147"/>
              <p:cNvSpPr/>
              <p:nvPr/>
            </p:nvSpPr>
            <p:spPr>
              <a:xfrm>
                <a:off x="629" y="2593"/>
                <a:ext cx="687"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03" name="Google Shape;10203;p14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04" name="Google Shape;10204;p147"/>
            <p:cNvGrpSpPr/>
            <p:nvPr/>
          </p:nvGrpSpPr>
          <p:grpSpPr>
            <a:xfrm>
              <a:off x="4741" y="1325"/>
              <a:ext cx="582" cy="149"/>
              <a:chOff x="616" y="2566"/>
              <a:chExt cx="725" cy="149"/>
            </a:xfrm>
          </p:grpSpPr>
          <p:sp>
            <p:nvSpPr>
              <p:cNvPr id="10205" name="Google Shape;10205;p147"/>
              <p:cNvSpPr/>
              <p:nvPr/>
            </p:nvSpPr>
            <p:spPr>
              <a:xfrm>
                <a:off x="616" y="2566"/>
                <a:ext cx="725" cy="14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06" name="Google Shape;10206;p147"/>
              <p:cNvSpPr/>
              <p:nvPr/>
            </p:nvSpPr>
            <p:spPr>
              <a:xfrm>
                <a:off x="632" y="2584"/>
                <a:ext cx="695" cy="11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07" name="Google Shape;10207;p147"/>
            <p:cNvSpPr/>
            <p:nvPr/>
          </p:nvSpPr>
          <p:spPr>
            <a:xfrm>
              <a:off x="5249" y="435"/>
              <a:ext cx="68" cy="2282"/>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08" name="Google Shape;10208;p14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9" name="Google Shape;10209;p14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10" name="Google Shape;10210;p147"/>
            <p:cNvSpPr/>
            <p:nvPr/>
          </p:nvSpPr>
          <p:spPr>
            <a:xfrm>
              <a:off x="5515" y="2610"/>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11" name="Google Shape;10211;p14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12" name="Google Shape;10212;p147"/>
            <p:cNvSpPr/>
            <p:nvPr/>
          </p:nvSpPr>
          <p:spPr>
            <a:xfrm>
              <a:off x="4140" y="2682"/>
              <a:ext cx="1202" cy="143"/>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13" name="Google Shape;10213;p147"/>
            <p:cNvSpPr/>
            <p:nvPr/>
          </p:nvSpPr>
          <p:spPr>
            <a:xfrm>
              <a:off x="4202" y="2711"/>
              <a:ext cx="1078" cy="78"/>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14" name="Google Shape;10214;p147"/>
            <p:cNvSpPr/>
            <p:nvPr/>
          </p:nvSpPr>
          <p:spPr>
            <a:xfrm>
              <a:off x="4307" y="2383"/>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15" name="Google Shape;10215;p147"/>
            <p:cNvSpPr/>
            <p:nvPr/>
          </p:nvSpPr>
          <p:spPr>
            <a:xfrm>
              <a:off x="4487" y="2383"/>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Arial"/>
                <a:ea typeface="Arial"/>
                <a:cs typeface="Arial"/>
                <a:sym typeface="Arial"/>
              </a:endParaRPr>
            </a:p>
          </p:txBody>
        </p:sp>
        <p:sp>
          <p:nvSpPr>
            <p:cNvPr id="10216" name="Google Shape;10216;p147"/>
            <p:cNvSpPr/>
            <p:nvPr/>
          </p:nvSpPr>
          <p:spPr>
            <a:xfrm>
              <a:off x="4660" y="2383"/>
              <a:ext cx="161" cy="137"/>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17" name="Google Shape;10217;p147"/>
            <p:cNvSpPr/>
            <p:nvPr/>
          </p:nvSpPr>
          <p:spPr>
            <a:xfrm>
              <a:off x="5063" y="1833"/>
              <a:ext cx="87"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218" name="Google Shape;10218;p147"/>
          <p:cNvGrpSpPr/>
          <p:nvPr/>
        </p:nvGrpSpPr>
        <p:grpSpPr>
          <a:xfrm>
            <a:off x="5880151" y="2103927"/>
            <a:ext cx="365125" cy="635524"/>
            <a:chOff x="4140" y="433"/>
            <a:chExt cx="1425" cy="2392"/>
          </a:xfrm>
        </p:grpSpPr>
        <p:sp>
          <p:nvSpPr>
            <p:cNvPr id="10219" name="Google Shape;10219;p14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0" name="Google Shape;10220;p147"/>
            <p:cNvSpPr/>
            <p:nvPr/>
          </p:nvSpPr>
          <p:spPr>
            <a:xfrm>
              <a:off x="4202" y="435"/>
              <a:ext cx="1053" cy="2277"/>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21" name="Google Shape;10221;p14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2" name="Google Shape;10222;p14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3" name="Google Shape;10223;p147"/>
            <p:cNvSpPr/>
            <p:nvPr/>
          </p:nvSpPr>
          <p:spPr>
            <a:xfrm>
              <a:off x="4214" y="692"/>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224" name="Google Shape;10224;p147"/>
            <p:cNvGrpSpPr/>
            <p:nvPr/>
          </p:nvGrpSpPr>
          <p:grpSpPr>
            <a:xfrm>
              <a:off x="4741" y="674"/>
              <a:ext cx="588" cy="138"/>
              <a:chOff x="604" y="2574"/>
              <a:chExt cx="734" cy="132"/>
            </a:xfrm>
          </p:grpSpPr>
          <p:sp>
            <p:nvSpPr>
              <p:cNvPr id="10225" name="Google Shape;10225;p147"/>
              <p:cNvSpPr/>
              <p:nvPr/>
            </p:nvSpPr>
            <p:spPr>
              <a:xfrm>
                <a:off x="604" y="2574"/>
                <a:ext cx="734" cy="13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26" name="Google Shape;10226;p147"/>
              <p:cNvSpPr/>
              <p:nvPr/>
            </p:nvSpPr>
            <p:spPr>
              <a:xfrm>
                <a:off x="627" y="2585"/>
                <a:ext cx="696"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27" name="Google Shape;10227;p147"/>
            <p:cNvSpPr/>
            <p:nvPr/>
          </p:nvSpPr>
          <p:spPr>
            <a:xfrm>
              <a:off x="4227" y="1021"/>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228" name="Google Shape;10228;p147"/>
            <p:cNvGrpSpPr/>
            <p:nvPr/>
          </p:nvGrpSpPr>
          <p:grpSpPr>
            <a:xfrm>
              <a:off x="4747" y="1003"/>
              <a:ext cx="583" cy="125"/>
              <a:chOff x="614" y="2577"/>
              <a:chExt cx="727" cy="130"/>
            </a:xfrm>
          </p:grpSpPr>
          <p:sp>
            <p:nvSpPr>
              <p:cNvPr id="10229" name="Google Shape;10229;p147"/>
              <p:cNvSpPr/>
              <p:nvPr/>
            </p:nvSpPr>
            <p:spPr>
              <a:xfrm>
                <a:off x="614" y="2577"/>
                <a:ext cx="727" cy="13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30" name="Google Shape;10230;p147"/>
              <p:cNvSpPr/>
              <p:nvPr/>
            </p:nvSpPr>
            <p:spPr>
              <a:xfrm>
                <a:off x="630" y="2596"/>
                <a:ext cx="696" cy="9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31" name="Google Shape;10231;p147"/>
            <p:cNvSpPr/>
            <p:nvPr/>
          </p:nvSpPr>
          <p:spPr>
            <a:xfrm>
              <a:off x="4214" y="1355"/>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32" name="Google Shape;10232;p147"/>
            <p:cNvSpPr/>
            <p:nvPr/>
          </p:nvSpPr>
          <p:spPr>
            <a:xfrm>
              <a:off x="4227" y="1654"/>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233" name="Google Shape;10233;p147"/>
            <p:cNvGrpSpPr/>
            <p:nvPr/>
          </p:nvGrpSpPr>
          <p:grpSpPr>
            <a:xfrm>
              <a:off x="4735" y="1636"/>
              <a:ext cx="576" cy="143"/>
              <a:chOff x="614" y="2576"/>
              <a:chExt cx="718" cy="132"/>
            </a:xfrm>
          </p:grpSpPr>
          <p:sp>
            <p:nvSpPr>
              <p:cNvPr id="10234" name="Google Shape;10234;p147"/>
              <p:cNvSpPr/>
              <p:nvPr/>
            </p:nvSpPr>
            <p:spPr>
              <a:xfrm>
                <a:off x="614" y="2576"/>
                <a:ext cx="718" cy="13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35" name="Google Shape;10235;p147"/>
              <p:cNvSpPr/>
              <p:nvPr/>
            </p:nvSpPr>
            <p:spPr>
              <a:xfrm>
                <a:off x="629" y="2593"/>
                <a:ext cx="687"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36" name="Google Shape;10236;p14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37" name="Google Shape;10237;p147"/>
            <p:cNvGrpSpPr/>
            <p:nvPr/>
          </p:nvGrpSpPr>
          <p:grpSpPr>
            <a:xfrm>
              <a:off x="4741" y="1325"/>
              <a:ext cx="582" cy="149"/>
              <a:chOff x="616" y="2566"/>
              <a:chExt cx="725" cy="149"/>
            </a:xfrm>
          </p:grpSpPr>
          <p:sp>
            <p:nvSpPr>
              <p:cNvPr id="10238" name="Google Shape;10238;p147"/>
              <p:cNvSpPr/>
              <p:nvPr/>
            </p:nvSpPr>
            <p:spPr>
              <a:xfrm>
                <a:off x="616" y="2566"/>
                <a:ext cx="725" cy="14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39" name="Google Shape;10239;p147"/>
              <p:cNvSpPr/>
              <p:nvPr/>
            </p:nvSpPr>
            <p:spPr>
              <a:xfrm>
                <a:off x="632" y="2584"/>
                <a:ext cx="695" cy="11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40" name="Google Shape;10240;p147"/>
            <p:cNvSpPr/>
            <p:nvPr/>
          </p:nvSpPr>
          <p:spPr>
            <a:xfrm>
              <a:off x="5249" y="435"/>
              <a:ext cx="68" cy="2282"/>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41" name="Google Shape;10241;p14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2" name="Google Shape;10242;p14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3" name="Google Shape;10243;p147"/>
            <p:cNvSpPr/>
            <p:nvPr/>
          </p:nvSpPr>
          <p:spPr>
            <a:xfrm>
              <a:off x="5515" y="2610"/>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44" name="Google Shape;10244;p14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5" name="Google Shape;10245;p147"/>
            <p:cNvSpPr/>
            <p:nvPr/>
          </p:nvSpPr>
          <p:spPr>
            <a:xfrm>
              <a:off x="4140" y="2682"/>
              <a:ext cx="1202" cy="143"/>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46" name="Google Shape;10246;p147"/>
            <p:cNvSpPr/>
            <p:nvPr/>
          </p:nvSpPr>
          <p:spPr>
            <a:xfrm>
              <a:off x="4202" y="2711"/>
              <a:ext cx="1078" cy="78"/>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47" name="Google Shape;10247;p147"/>
            <p:cNvSpPr/>
            <p:nvPr/>
          </p:nvSpPr>
          <p:spPr>
            <a:xfrm>
              <a:off x="4307" y="2383"/>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48" name="Google Shape;10248;p147"/>
            <p:cNvSpPr/>
            <p:nvPr/>
          </p:nvSpPr>
          <p:spPr>
            <a:xfrm>
              <a:off x="4487" y="2383"/>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Arial"/>
                <a:ea typeface="Arial"/>
                <a:cs typeface="Arial"/>
                <a:sym typeface="Arial"/>
              </a:endParaRPr>
            </a:p>
          </p:txBody>
        </p:sp>
        <p:sp>
          <p:nvSpPr>
            <p:cNvPr id="10249" name="Google Shape;10249;p147"/>
            <p:cNvSpPr/>
            <p:nvPr/>
          </p:nvSpPr>
          <p:spPr>
            <a:xfrm>
              <a:off x="4660" y="2383"/>
              <a:ext cx="161" cy="137"/>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50" name="Google Shape;10250;p147"/>
            <p:cNvSpPr/>
            <p:nvPr/>
          </p:nvSpPr>
          <p:spPr>
            <a:xfrm>
              <a:off x="5063" y="1833"/>
              <a:ext cx="87"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0251" name="Google Shape;10251;p147"/>
          <p:cNvGrpSpPr/>
          <p:nvPr/>
        </p:nvGrpSpPr>
        <p:grpSpPr>
          <a:xfrm>
            <a:off x="6418313" y="2367976"/>
            <a:ext cx="365125" cy="638175"/>
            <a:chOff x="4140" y="429"/>
            <a:chExt cx="1425" cy="2396"/>
          </a:xfrm>
        </p:grpSpPr>
        <p:sp>
          <p:nvSpPr>
            <p:cNvPr id="10252" name="Google Shape;10252;p14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3" name="Google Shape;10253;p147"/>
            <p:cNvSpPr/>
            <p:nvPr/>
          </p:nvSpPr>
          <p:spPr>
            <a:xfrm>
              <a:off x="4202" y="429"/>
              <a:ext cx="1053"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54" name="Google Shape;10254;p14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5" name="Google Shape;10255;p14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6" name="Google Shape;10256;p147"/>
            <p:cNvSpPr/>
            <p:nvPr/>
          </p:nvSpPr>
          <p:spPr>
            <a:xfrm>
              <a:off x="4214" y="691"/>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257" name="Google Shape;10257;p147"/>
            <p:cNvGrpSpPr/>
            <p:nvPr/>
          </p:nvGrpSpPr>
          <p:grpSpPr>
            <a:xfrm>
              <a:off x="4747" y="662"/>
              <a:ext cx="583" cy="143"/>
              <a:chOff x="612" y="2562"/>
              <a:chExt cx="727" cy="137"/>
            </a:xfrm>
          </p:grpSpPr>
          <p:sp>
            <p:nvSpPr>
              <p:cNvPr id="10258" name="Google Shape;10258;p147"/>
              <p:cNvSpPr/>
              <p:nvPr/>
            </p:nvSpPr>
            <p:spPr>
              <a:xfrm>
                <a:off x="612" y="2562"/>
                <a:ext cx="727"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59" name="Google Shape;10259;p147"/>
              <p:cNvSpPr/>
              <p:nvPr/>
            </p:nvSpPr>
            <p:spPr>
              <a:xfrm>
                <a:off x="627" y="2585"/>
                <a:ext cx="696"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60" name="Google Shape;10260;p147"/>
            <p:cNvSpPr/>
            <p:nvPr/>
          </p:nvSpPr>
          <p:spPr>
            <a:xfrm>
              <a:off x="4227" y="1019"/>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261" name="Google Shape;10261;p147"/>
            <p:cNvGrpSpPr/>
            <p:nvPr/>
          </p:nvGrpSpPr>
          <p:grpSpPr>
            <a:xfrm>
              <a:off x="4747" y="995"/>
              <a:ext cx="583" cy="125"/>
              <a:chOff x="614" y="2569"/>
              <a:chExt cx="727" cy="130"/>
            </a:xfrm>
          </p:grpSpPr>
          <p:sp>
            <p:nvSpPr>
              <p:cNvPr id="10262" name="Google Shape;10262;p147"/>
              <p:cNvSpPr/>
              <p:nvPr/>
            </p:nvSpPr>
            <p:spPr>
              <a:xfrm>
                <a:off x="614" y="2569"/>
                <a:ext cx="727" cy="13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63" name="Google Shape;10263;p147"/>
              <p:cNvSpPr/>
              <p:nvPr/>
            </p:nvSpPr>
            <p:spPr>
              <a:xfrm>
                <a:off x="630" y="2588"/>
                <a:ext cx="696"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64" name="Google Shape;10264;p147"/>
            <p:cNvSpPr/>
            <p:nvPr/>
          </p:nvSpPr>
          <p:spPr>
            <a:xfrm>
              <a:off x="4214" y="1359"/>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65" name="Google Shape;10265;p147"/>
            <p:cNvSpPr/>
            <p:nvPr/>
          </p:nvSpPr>
          <p:spPr>
            <a:xfrm>
              <a:off x="4227" y="1657"/>
              <a:ext cx="601" cy="4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266" name="Google Shape;10266;p147"/>
            <p:cNvGrpSpPr/>
            <p:nvPr/>
          </p:nvGrpSpPr>
          <p:grpSpPr>
            <a:xfrm>
              <a:off x="4735" y="1627"/>
              <a:ext cx="576" cy="143"/>
              <a:chOff x="614" y="2568"/>
              <a:chExt cx="718" cy="132"/>
            </a:xfrm>
          </p:grpSpPr>
          <p:sp>
            <p:nvSpPr>
              <p:cNvPr id="10267" name="Google Shape;10267;p147"/>
              <p:cNvSpPr/>
              <p:nvPr/>
            </p:nvSpPr>
            <p:spPr>
              <a:xfrm>
                <a:off x="614" y="2568"/>
                <a:ext cx="718" cy="13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68" name="Google Shape;10268;p147"/>
              <p:cNvSpPr/>
              <p:nvPr/>
            </p:nvSpPr>
            <p:spPr>
              <a:xfrm>
                <a:off x="629" y="2584"/>
                <a:ext cx="687"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69" name="Google Shape;10269;p14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70" name="Google Shape;10270;p147"/>
            <p:cNvGrpSpPr/>
            <p:nvPr/>
          </p:nvGrpSpPr>
          <p:grpSpPr>
            <a:xfrm>
              <a:off x="4741" y="1329"/>
              <a:ext cx="582" cy="137"/>
              <a:chOff x="616" y="2570"/>
              <a:chExt cx="725" cy="137"/>
            </a:xfrm>
          </p:grpSpPr>
          <p:sp>
            <p:nvSpPr>
              <p:cNvPr id="10271" name="Google Shape;10271;p147"/>
              <p:cNvSpPr/>
              <p:nvPr/>
            </p:nvSpPr>
            <p:spPr>
              <a:xfrm>
                <a:off x="616" y="2570"/>
                <a:ext cx="725"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72" name="Google Shape;10272;p147"/>
              <p:cNvSpPr/>
              <p:nvPr/>
            </p:nvSpPr>
            <p:spPr>
              <a:xfrm>
                <a:off x="632" y="2588"/>
                <a:ext cx="695"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73" name="Google Shape;10273;p147"/>
            <p:cNvSpPr/>
            <p:nvPr/>
          </p:nvSpPr>
          <p:spPr>
            <a:xfrm>
              <a:off x="5249" y="429"/>
              <a:ext cx="68" cy="2289"/>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74" name="Google Shape;10274;p14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5" name="Google Shape;10275;p14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6" name="Google Shape;10276;p147"/>
            <p:cNvSpPr/>
            <p:nvPr/>
          </p:nvSpPr>
          <p:spPr>
            <a:xfrm>
              <a:off x="5515" y="2610"/>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77" name="Google Shape;10277;p14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8" name="Google Shape;10278;p147"/>
            <p:cNvSpPr/>
            <p:nvPr/>
          </p:nvSpPr>
          <p:spPr>
            <a:xfrm>
              <a:off x="4140" y="2682"/>
              <a:ext cx="1202" cy="143"/>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79" name="Google Shape;10279;p147"/>
            <p:cNvSpPr/>
            <p:nvPr/>
          </p:nvSpPr>
          <p:spPr>
            <a:xfrm>
              <a:off x="4202" y="2712"/>
              <a:ext cx="1078" cy="77"/>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80" name="Google Shape;10280;p147"/>
            <p:cNvSpPr/>
            <p:nvPr/>
          </p:nvSpPr>
          <p:spPr>
            <a:xfrm>
              <a:off x="4307" y="2384"/>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81" name="Google Shape;10281;p147"/>
            <p:cNvSpPr/>
            <p:nvPr/>
          </p:nvSpPr>
          <p:spPr>
            <a:xfrm>
              <a:off x="4487" y="2384"/>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Arial"/>
                <a:ea typeface="Arial"/>
                <a:cs typeface="Arial"/>
                <a:sym typeface="Arial"/>
              </a:endParaRPr>
            </a:p>
          </p:txBody>
        </p:sp>
        <p:sp>
          <p:nvSpPr>
            <p:cNvPr id="10282" name="Google Shape;10282;p147"/>
            <p:cNvSpPr/>
            <p:nvPr/>
          </p:nvSpPr>
          <p:spPr>
            <a:xfrm>
              <a:off x="4660" y="2378"/>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83" name="Google Shape;10283;p147"/>
            <p:cNvSpPr/>
            <p:nvPr/>
          </p:nvSpPr>
          <p:spPr>
            <a:xfrm>
              <a:off x="5063" y="1836"/>
              <a:ext cx="87" cy="763"/>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84" name="Google Shape;10284;p147"/>
          <p:cNvSpPr txBox="1"/>
          <p:nvPr/>
        </p:nvSpPr>
        <p:spPr>
          <a:xfrm>
            <a:off x="5026076" y="1707576"/>
            <a:ext cx="15017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Amazon cloud</a:t>
            </a:r>
            <a:endParaRPr/>
          </a:p>
        </p:txBody>
      </p:sp>
      <p:grpSp>
        <p:nvGrpSpPr>
          <p:cNvPr id="10285" name="Google Shape;10285;p147"/>
          <p:cNvGrpSpPr/>
          <p:nvPr/>
        </p:nvGrpSpPr>
        <p:grpSpPr>
          <a:xfrm>
            <a:off x="8856713" y="1799651"/>
            <a:ext cx="1376363" cy="1355725"/>
            <a:chOff x="7030938" y="1184076"/>
            <a:chExt cx="1375947" cy="1355492"/>
          </a:xfrm>
        </p:grpSpPr>
        <p:sp>
          <p:nvSpPr>
            <p:cNvPr id="10286" name="Google Shape;10286;p147"/>
            <p:cNvSpPr/>
            <p:nvPr/>
          </p:nvSpPr>
          <p:spPr>
            <a:xfrm rot="10800000">
              <a:off x="7030938" y="1184076"/>
              <a:ext cx="1300345" cy="1355492"/>
            </a:xfrm>
            <a:custGeom>
              <a:rect b="b" l="l" r="r" t="t"/>
              <a:pathLst>
                <a:path extrusionOk="0" h="10000" w="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87" name="Google Shape;10287;p147"/>
            <p:cNvGrpSpPr/>
            <p:nvPr/>
          </p:nvGrpSpPr>
          <p:grpSpPr>
            <a:xfrm>
              <a:off x="7191141" y="1666633"/>
              <a:ext cx="365020" cy="636487"/>
              <a:chOff x="4140" y="433"/>
              <a:chExt cx="1423" cy="2392"/>
            </a:xfrm>
          </p:grpSpPr>
          <p:sp>
            <p:nvSpPr>
              <p:cNvPr id="10288" name="Google Shape;10288;p14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9" name="Google Shape;10289;p147"/>
              <p:cNvSpPr/>
              <p:nvPr/>
            </p:nvSpPr>
            <p:spPr>
              <a:xfrm>
                <a:off x="4202" y="433"/>
                <a:ext cx="1052" cy="2279"/>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90" name="Google Shape;10290;p14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1" name="Google Shape;10291;p14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2" name="Google Shape;10292;p147"/>
              <p:cNvSpPr/>
              <p:nvPr/>
            </p:nvSpPr>
            <p:spPr>
              <a:xfrm>
                <a:off x="4215" y="695"/>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293" name="Google Shape;10293;p147"/>
              <p:cNvGrpSpPr/>
              <p:nvPr/>
            </p:nvGrpSpPr>
            <p:grpSpPr>
              <a:xfrm>
                <a:off x="4747" y="671"/>
                <a:ext cx="582" cy="131"/>
                <a:chOff x="611" y="2571"/>
                <a:chExt cx="726" cy="126"/>
              </a:xfrm>
            </p:grpSpPr>
            <p:sp>
              <p:nvSpPr>
                <p:cNvPr id="10294" name="Google Shape;10294;p147"/>
                <p:cNvSpPr/>
                <p:nvPr/>
              </p:nvSpPr>
              <p:spPr>
                <a:xfrm>
                  <a:off x="611" y="2571"/>
                  <a:ext cx="726" cy="12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95" name="Google Shape;10295;p147"/>
                <p:cNvSpPr/>
                <p:nvPr/>
              </p:nvSpPr>
              <p:spPr>
                <a:xfrm>
                  <a:off x="627" y="2583"/>
                  <a:ext cx="695"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296" name="Google Shape;10296;p147"/>
              <p:cNvSpPr/>
              <p:nvPr/>
            </p:nvSpPr>
            <p:spPr>
              <a:xfrm>
                <a:off x="4227" y="1023"/>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297" name="Google Shape;10297;p147"/>
              <p:cNvGrpSpPr/>
              <p:nvPr/>
            </p:nvGrpSpPr>
            <p:grpSpPr>
              <a:xfrm>
                <a:off x="4747" y="1000"/>
                <a:ext cx="582" cy="125"/>
                <a:chOff x="614" y="2574"/>
                <a:chExt cx="726" cy="130"/>
              </a:xfrm>
            </p:grpSpPr>
            <p:sp>
              <p:nvSpPr>
                <p:cNvPr id="10298" name="Google Shape;10298;p147"/>
                <p:cNvSpPr/>
                <p:nvPr/>
              </p:nvSpPr>
              <p:spPr>
                <a:xfrm>
                  <a:off x="614" y="2574"/>
                  <a:ext cx="726" cy="13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299" name="Google Shape;10299;p147"/>
                <p:cNvSpPr/>
                <p:nvPr/>
              </p:nvSpPr>
              <p:spPr>
                <a:xfrm>
                  <a:off x="629" y="2592"/>
                  <a:ext cx="695" cy="9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00" name="Google Shape;10300;p147"/>
              <p:cNvSpPr/>
              <p:nvPr/>
            </p:nvSpPr>
            <p:spPr>
              <a:xfrm>
                <a:off x="4215" y="1357"/>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01" name="Google Shape;10301;p147"/>
              <p:cNvSpPr/>
              <p:nvPr/>
            </p:nvSpPr>
            <p:spPr>
              <a:xfrm>
                <a:off x="4227" y="1656"/>
                <a:ext cx="600"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302" name="Google Shape;10302;p147"/>
              <p:cNvGrpSpPr/>
              <p:nvPr/>
            </p:nvGrpSpPr>
            <p:grpSpPr>
              <a:xfrm>
                <a:off x="4734" y="1631"/>
                <a:ext cx="576" cy="137"/>
                <a:chOff x="613" y="2572"/>
                <a:chExt cx="717" cy="126"/>
              </a:xfrm>
            </p:grpSpPr>
            <p:sp>
              <p:nvSpPr>
                <p:cNvPr id="10303" name="Google Shape;10303;p147"/>
                <p:cNvSpPr/>
                <p:nvPr/>
              </p:nvSpPr>
              <p:spPr>
                <a:xfrm>
                  <a:off x="613" y="2572"/>
                  <a:ext cx="717" cy="12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04" name="Google Shape;10304;p147"/>
                <p:cNvSpPr/>
                <p:nvPr/>
              </p:nvSpPr>
              <p:spPr>
                <a:xfrm>
                  <a:off x="629" y="2589"/>
                  <a:ext cx="686"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05" name="Google Shape;10305;p14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306" name="Google Shape;10306;p147"/>
              <p:cNvGrpSpPr/>
              <p:nvPr/>
            </p:nvGrpSpPr>
            <p:grpSpPr>
              <a:xfrm>
                <a:off x="4741" y="1328"/>
                <a:ext cx="581" cy="143"/>
                <a:chOff x="616" y="2569"/>
                <a:chExt cx="724" cy="143"/>
              </a:xfrm>
            </p:grpSpPr>
            <p:sp>
              <p:nvSpPr>
                <p:cNvPr id="10307" name="Google Shape;10307;p147"/>
                <p:cNvSpPr/>
                <p:nvPr/>
              </p:nvSpPr>
              <p:spPr>
                <a:xfrm>
                  <a:off x="616" y="2569"/>
                  <a:ext cx="724" cy="14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08" name="Google Shape;10308;p147"/>
                <p:cNvSpPr/>
                <p:nvPr/>
              </p:nvSpPr>
              <p:spPr>
                <a:xfrm>
                  <a:off x="631" y="2586"/>
                  <a:ext cx="694" cy="11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09" name="Google Shape;10309;p147"/>
              <p:cNvSpPr/>
              <p:nvPr/>
            </p:nvSpPr>
            <p:spPr>
              <a:xfrm>
                <a:off x="5248" y="433"/>
                <a:ext cx="68"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10" name="Google Shape;10310;p14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1" name="Google Shape;10311;p14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2" name="Google Shape;10312;p147"/>
              <p:cNvSpPr/>
              <p:nvPr/>
            </p:nvSpPr>
            <p:spPr>
              <a:xfrm>
                <a:off x="5514" y="2610"/>
                <a:ext cx="49"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13" name="Google Shape;10313;p14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4" name="Google Shape;10314;p147"/>
              <p:cNvSpPr/>
              <p:nvPr/>
            </p:nvSpPr>
            <p:spPr>
              <a:xfrm>
                <a:off x="4140" y="2682"/>
                <a:ext cx="1200" cy="143"/>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15" name="Google Shape;10315;p147"/>
              <p:cNvSpPr/>
              <p:nvPr/>
            </p:nvSpPr>
            <p:spPr>
              <a:xfrm>
                <a:off x="4202" y="2711"/>
                <a:ext cx="1077" cy="78"/>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16" name="Google Shape;10316;p147"/>
              <p:cNvSpPr/>
              <p:nvPr/>
            </p:nvSpPr>
            <p:spPr>
              <a:xfrm>
                <a:off x="4307" y="2383"/>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17" name="Google Shape;10317;p147"/>
              <p:cNvSpPr/>
              <p:nvPr/>
            </p:nvSpPr>
            <p:spPr>
              <a:xfrm>
                <a:off x="4487" y="2383"/>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Arial"/>
                  <a:ea typeface="Arial"/>
                  <a:cs typeface="Arial"/>
                  <a:sym typeface="Arial"/>
                </a:endParaRPr>
              </a:p>
            </p:txBody>
          </p:sp>
          <p:sp>
            <p:nvSpPr>
              <p:cNvPr id="10318" name="Google Shape;10318;p147"/>
              <p:cNvSpPr/>
              <p:nvPr/>
            </p:nvSpPr>
            <p:spPr>
              <a:xfrm>
                <a:off x="4660" y="2383"/>
                <a:ext cx="161" cy="137"/>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19" name="Google Shape;10319;p147"/>
              <p:cNvSpPr/>
              <p:nvPr/>
            </p:nvSpPr>
            <p:spPr>
              <a:xfrm>
                <a:off x="5062" y="1835"/>
                <a:ext cx="87" cy="764"/>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20" name="Google Shape;10320;p147"/>
            <p:cNvSpPr txBox="1"/>
            <p:nvPr/>
          </p:nvSpPr>
          <p:spPr>
            <a:xfrm>
              <a:off x="7600043" y="1655943"/>
              <a:ext cx="806842" cy="617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800">
                  <a:solidFill>
                    <a:schemeClr val="dk1"/>
                  </a:solidFill>
                  <a:latin typeface="Arial Narrow"/>
                  <a:ea typeface="Arial Narrow"/>
                  <a:cs typeface="Arial Narrow"/>
                  <a:sym typeface="Arial Narrow"/>
                </a:rPr>
                <a:t>CDN</a:t>
              </a:r>
              <a:endParaRPr/>
            </a:p>
            <a:p>
              <a:pPr indent="0" lvl="0" marL="0" marR="0" rtl="0" algn="l">
                <a:lnSpc>
                  <a:spcPct val="100000"/>
                </a:lnSpc>
                <a:spcBef>
                  <a:spcPts val="0"/>
                </a:spcBef>
                <a:spcAft>
                  <a:spcPts val="0"/>
                </a:spcAft>
                <a:buNone/>
              </a:pPr>
              <a:r>
                <a:rPr lang="en-US" sz="1800">
                  <a:solidFill>
                    <a:schemeClr val="dk1"/>
                  </a:solidFill>
                  <a:latin typeface="Arial Narrow"/>
                  <a:ea typeface="Arial Narrow"/>
                  <a:cs typeface="Arial Narrow"/>
                  <a:sym typeface="Arial Narrow"/>
                </a:rPr>
                <a:t>server </a:t>
              </a:r>
              <a:endParaRPr/>
            </a:p>
          </p:txBody>
        </p:sp>
      </p:grpSp>
      <p:cxnSp>
        <p:nvCxnSpPr>
          <p:cNvPr id="10321" name="Google Shape;10321;p147"/>
          <p:cNvCxnSpPr/>
          <p:nvPr/>
        </p:nvCxnSpPr>
        <p:spPr>
          <a:xfrm flipH="1">
            <a:off x="5170538" y="2728339"/>
            <a:ext cx="7938" cy="2376487"/>
          </a:xfrm>
          <a:prstGeom prst="straightConnector1">
            <a:avLst/>
          </a:prstGeom>
          <a:noFill/>
          <a:ln cap="flat" cmpd="sng" w="25400">
            <a:solidFill>
              <a:schemeClr val="dk1"/>
            </a:solidFill>
            <a:prstDash val="solid"/>
            <a:round/>
            <a:headEnd len="med" w="med" type="triangle"/>
            <a:tailEnd len="med" w="med" type="triangle"/>
          </a:ln>
        </p:spPr>
      </p:cxnSp>
      <p:grpSp>
        <p:nvGrpSpPr>
          <p:cNvPr id="10322" name="Google Shape;10322;p147"/>
          <p:cNvGrpSpPr/>
          <p:nvPr/>
        </p:nvGrpSpPr>
        <p:grpSpPr>
          <a:xfrm>
            <a:off x="5011788" y="3701476"/>
            <a:ext cx="317500" cy="369888"/>
            <a:chOff x="1614533" y="4280420"/>
            <a:chExt cx="317511" cy="369332"/>
          </a:xfrm>
        </p:grpSpPr>
        <p:sp>
          <p:nvSpPr>
            <p:cNvPr id="10323" name="Google Shape;10323;p147"/>
            <p:cNvSpPr/>
            <p:nvPr/>
          </p:nvSpPr>
          <p:spPr>
            <a:xfrm>
              <a:off x="1628337" y="4321838"/>
              <a:ext cx="303707" cy="303707"/>
            </a:xfrm>
            <a:prstGeom prst="ellipse">
              <a:avLst/>
            </a:prstGeom>
            <a:solidFill>
              <a:schemeClr val="l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10324" name="Google Shape;10324;p147"/>
            <p:cNvSpPr txBox="1"/>
            <p:nvPr/>
          </p:nvSpPr>
          <p:spPr>
            <a:xfrm>
              <a:off x="1614533" y="4280420"/>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a:t>
              </a:r>
              <a:endParaRPr/>
            </a:p>
          </p:txBody>
        </p:sp>
      </p:grpSp>
      <p:sp>
        <p:nvSpPr>
          <p:cNvPr id="10325" name="Google Shape;10325;p147"/>
          <p:cNvSpPr txBox="1"/>
          <p:nvPr/>
        </p:nvSpPr>
        <p:spPr>
          <a:xfrm>
            <a:off x="3710826" y="3221785"/>
            <a:ext cx="2033587" cy="61786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lang="en-US" sz="2000">
                <a:solidFill>
                  <a:schemeClr val="dk1"/>
                </a:solidFill>
                <a:latin typeface="Calibri"/>
                <a:ea typeface="Calibri"/>
                <a:cs typeface="Calibri"/>
                <a:sym typeface="Calibri"/>
              </a:rPr>
              <a:t>Bob browses</a:t>
            </a:r>
            <a:endParaRPr/>
          </a:p>
          <a:p>
            <a:pPr indent="0" lvl="0" marL="0" marR="0" rtl="0" algn="l">
              <a:lnSpc>
                <a:spcPct val="85000"/>
              </a:lnSpc>
              <a:spcBef>
                <a:spcPts val="0"/>
              </a:spcBef>
              <a:spcAft>
                <a:spcPts val="0"/>
              </a:spcAft>
              <a:buNone/>
            </a:pPr>
            <a:r>
              <a:rPr lang="en-US" sz="2000">
                <a:solidFill>
                  <a:schemeClr val="dk1"/>
                </a:solidFill>
                <a:latin typeface="Calibri"/>
                <a:ea typeface="Calibri"/>
                <a:cs typeface="Calibri"/>
                <a:sym typeface="Calibri"/>
              </a:rPr>
              <a:t>Netflix video</a:t>
            </a:r>
            <a:endParaRPr/>
          </a:p>
        </p:txBody>
      </p:sp>
      <p:cxnSp>
        <p:nvCxnSpPr>
          <p:cNvPr id="10326" name="Google Shape;10326;p147"/>
          <p:cNvCxnSpPr/>
          <p:nvPr/>
        </p:nvCxnSpPr>
        <p:spPr>
          <a:xfrm flipH="1">
            <a:off x="5603035" y="2752151"/>
            <a:ext cx="3175" cy="2352675"/>
          </a:xfrm>
          <a:prstGeom prst="straightConnector1">
            <a:avLst/>
          </a:prstGeom>
          <a:noFill/>
          <a:ln cap="flat" cmpd="sng" w="25400">
            <a:solidFill>
              <a:schemeClr val="dk1"/>
            </a:solidFill>
            <a:prstDash val="solid"/>
            <a:round/>
            <a:headEnd len="med" w="med" type="none"/>
            <a:tailEnd len="med" w="med" type="triangle"/>
          </a:ln>
        </p:spPr>
      </p:cxnSp>
      <p:sp>
        <p:nvSpPr>
          <p:cNvPr id="10327" name="Google Shape;10327;p147"/>
          <p:cNvSpPr txBox="1"/>
          <p:nvPr/>
        </p:nvSpPr>
        <p:spPr>
          <a:xfrm>
            <a:off x="5730631" y="3620486"/>
            <a:ext cx="1785938" cy="1200329"/>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Manifest file, requested</a:t>
            </a:r>
            <a:endParaRPr/>
          </a:p>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returned for </a:t>
            </a:r>
            <a:endParaRPr/>
          </a:p>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specific video</a:t>
            </a:r>
            <a:endParaRPr/>
          </a:p>
        </p:txBody>
      </p:sp>
      <p:sp>
        <p:nvSpPr>
          <p:cNvPr id="10328" name="Google Shape;10328;p147"/>
          <p:cNvSpPr/>
          <p:nvPr/>
        </p:nvSpPr>
        <p:spPr>
          <a:xfrm rot="10543217">
            <a:off x="5647410" y="5245456"/>
            <a:ext cx="2215511" cy="391437"/>
          </a:xfrm>
          <a:prstGeom prst="rightArrow">
            <a:avLst>
              <a:gd fmla="val 50000" name="adj1"/>
              <a:gd fmla="val 50000" name="adj2"/>
            </a:avLst>
          </a:prstGeom>
          <a:gradFill>
            <a:gsLst>
              <a:gs pos="0">
                <a:srgbClr val="000090"/>
              </a:gs>
              <a:gs pos="100000">
                <a:srgbClr val="FFFFFF"/>
              </a:gs>
            </a:gsLst>
            <a:lin ang="10260000" scaled="0"/>
          </a:gradFill>
          <a:ln cap="flat" cmpd="sng" w="15875">
            <a:solidFill>
              <a:srgbClr val="00009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omic Sans MS"/>
              <a:ea typeface="Comic Sans MS"/>
              <a:cs typeface="Comic Sans MS"/>
              <a:sym typeface="Comic Sans MS"/>
            </a:endParaRPr>
          </a:p>
        </p:txBody>
      </p:sp>
      <p:cxnSp>
        <p:nvCxnSpPr>
          <p:cNvPr id="10329" name="Google Shape;10329;p147"/>
          <p:cNvCxnSpPr/>
          <p:nvPr/>
        </p:nvCxnSpPr>
        <p:spPr>
          <a:xfrm flipH="1" rot="10800000">
            <a:off x="5830938" y="5106414"/>
            <a:ext cx="1892300" cy="147637"/>
          </a:xfrm>
          <a:prstGeom prst="straightConnector1">
            <a:avLst/>
          </a:prstGeom>
          <a:noFill/>
          <a:ln cap="flat" cmpd="sng" w="25400">
            <a:solidFill>
              <a:schemeClr val="dk1"/>
            </a:solidFill>
            <a:prstDash val="solid"/>
            <a:round/>
            <a:headEnd len="med" w="med" type="none"/>
            <a:tailEnd len="med" w="med" type="triangle"/>
          </a:ln>
        </p:spPr>
      </p:cxnSp>
      <p:sp>
        <p:nvSpPr>
          <p:cNvPr id="10330" name="Google Shape;10330;p147"/>
          <p:cNvSpPr txBox="1"/>
          <p:nvPr/>
        </p:nvSpPr>
        <p:spPr>
          <a:xfrm>
            <a:off x="6094462" y="5619176"/>
            <a:ext cx="2354263" cy="837152"/>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2000">
                <a:solidFill>
                  <a:schemeClr val="dk1"/>
                </a:solidFill>
                <a:latin typeface="Calibri"/>
                <a:ea typeface="Calibri"/>
                <a:cs typeface="Calibri"/>
                <a:sym typeface="Calibri"/>
              </a:rPr>
              <a:t>DASH server selected, contacted, streaming begins</a:t>
            </a:r>
            <a:endParaRPr/>
          </a:p>
        </p:txBody>
      </p:sp>
      <p:cxnSp>
        <p:nvCxnSpPr>
          <p:cNvPr id="10331" name="Google Shape;10331;p147"/>
          <p:cNvCxnSpPr/>
          <p:nvPr/>
        </p:nvCxnSpPr>
        <p:spPr>
          <a:xfrm>
            <a:off x="6897738" y="2493389"/>
            <a:ext cx="2049463" cy="26987"/>
          </a:xfrm>
          <a:prstGeom prst="straightConnector1">
            <a:avLst/>
          </a:prstGeom>
          <a:noFill/>
          <a:ln cap="flat" cmpd="sng" w="25400">
            <a:solidFill>
              <a:schemeClr val="dk1"/>
            </a:solidFill>
            <a:prstDash val="dash"/>
            <a:round/>
            <a:headEnd len="med" w="med" type="none"/>
            <a:tailEnd len="med" w="med" type="triangle"/>
          </a:ln>
        </p:spPr>
      </p:cxnSp>
      <p:cxnSp>
        <p:nvCxnSpPr>
          <p:cNvPr id="10332" name="Google Shape;10332;p147"/>
          <p:cNvCxnSpPr/>
          <p:nvPr/>
        </p:nvCxnSpPr>
        <p:spPr>
          <a:xfrm>
            <a:off x="6907263" y="2536251"/>
            <a:ext cx="1541463" cy="1133475"/>
          </a:xfrm>
          <a:prstGeom prst="straightConnector1">
            <a:avLst/>
          </a:prstGeom>
          <a:noFill/>
          <a:ln cap="flat" cmpd="sng" w="25400">
            <a:solidFill>
              <a:schemeClr val="dk1"/>
            </a:solidFill>
            <a:prstDash val="dash"/>
            <a:round/>
            <a:headEnd len="med" w="med" type="none"/>
            <a:tailEnd len="med" w="med" type="triangle"/>
          </a:ln>
        </p:spPr>
      </p:cxnSp>
      <p:cxnSp>
        <p:nvCxnSpPr>
          <p:cNvPr id="10333" name="Google Shape;10333;p147"/>
          <p:cNvCxnSpPr/>
          <p:nvPr/>
        </p:nvCxnSpPr>
        <p:spPr>
          <a:xfrm>
            <a:off x="6897738" y="2550539"/>
            <a:ext cx="2019300" cy="2706687"/>
          </a:xfrm>
          <a:prstGeom prst="straightConnector1">
            <a:avLst/>
          </a:prstGeom>
          <a:noFill/>
          <a:ln cap="flat" cmpd="sng" w="25400">
            <a:solidFill>
              <a:schemeClr val="dk1"/>
            </a:solidFill>
            <a:prstDash val="dash"/>
            <a:round/>
            <a:headEnd len="med" w="med" type="none"/>
            <a:tailEnd len="med" w="med" type="triangle"/>
          </a:ln>
        </p:spPr>
      </p:cxnSp>
      <p:sp>
        <p:nvSpPr>
          <p:cNvPr id="10334" name="Google Shape;10334;p147"/>
          <p:cNvSpPr txBox="1"/>
          <p:nvPr/>
        </p:nvSpPr>
        <p:spPr>
          <a:xfrm>
            <a:off x="6645326" y="1640901"/>
            <a:ext cx="2033587" cy="792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800">
                <a:solidFill>
                  <a:schemeClr val="dk1"/>
                </a:solidFill>
                <a:latin typeface="Arial Narrow"/>
                <a:ea typeface="Arial Narrow"/>
                <a:cs typeface="Arial Narrow"/>
                <a:sym typeface="Arial Narrow"/>
              </a:rPr>
              <a:t>upload copies of multiple versions of video to CDN servers</a:t>
            </a:r>
            <a:endParaRPr/>
          </a:p>
        </p:txBody>
      </p:sp>
      <p:grpSp>
        <p:nvGrpSpPr>
          <p:cNvPr id="10335" name="Google Shape;10335;p147"/>
          <p:cNvGrpSpPr/>
          <p:nvPr/>
        </p:nvGrpSpPr>
        <p:grpSpPr>
          <a:xfrm>
            <a:off x="8329663" y="3056951"/>
            <a:ext cx="1374775" cy="1354138"/>
            <a:chOff x="7030938" y="1184076"/>
            <a:chExt cx="1375947" cy="1355492"/>
          </a:xfrm>
        </p:grpSpPr>
        <p:sp>
          <p:nvSpPr>
            <p:cNvPr id="10336" name="Google Shape;10336;p147"/>
            <p:cNvSpPr/>
            <p:nvPr/>
          </p:nvSpPr>
          <p:spPr>
            <a:xfrm rot="10800000">
              <a:off x="7030938" y="1184076"/>
              <a:ext cx="1300345" cy="1355492"/>
            </a:xfrm>
            <a:custGeom>
              <a:rect b="b" l="l" r="r" t="t"/>
              <a:pathLst>
                <a:path extrusionOk="0" h="10000" w="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337" name="Google Shape;10337;p147"/>
            <p:cNvGrpSpPr/>
            <p:nvPr/>
          </p:nvGrpSpPr>
          <p:grpSpPr>
            <a:xfrm>
              <a:off x="7191398" y="1666633"/>
              <a:ext cx="365533" cy="635954"/>
              <a:chOff x="4141" y="433"/>
              <a:chExt cx="1425" cy="2390"/>
            </a:xfrm>
          </p:grpSpPr>
          <p:sp>
            <p:nvSpPr>
              <p:cNvPr id="10338" name="Google Shape;10338;p14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39" name="Google Shape;10339;p147"/>
              <p:cNvSpPr/>
              <p:nvPr/>
            </p:nvSpPr>
            <p:spPr>
              <a:xfrm>
                <a:off x="4203" y="435"/>
                <a:ext cx="1053" cy="227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40" name="Google Shape;10340;p14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1" name="Google Shape;10341;p14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2" name="Google Shape;10342;p147"/>
              <p:cNvSpPr/>
              <p:nvPr/>
            </p:nvSpPr>
            <p:spPr>
              <a:xfrm>
                <a:off x="4215" y="698"/>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343" name="Google Shape;10343;p147"/>
              <p:cNvGrpSpPr/>
              <p:nvPr/>
            </p:nvGrpSpPr>
            <p:grpSpPr>
              <a:xfrm>
                <a:off x="4748" y="674"/>
                <a:ext cx="583" cy="138"/>
                <a:chOff x="613" y="2574"/>
                <a:chExt cx="727" cy="132"/>
              </a:xfrm>
            </p:grpSpPr>
            <p:sp>
              <p:nvSpPr>
                <p:cNvPr id="10344" name="Google Shape;10344;p147"/>
                <p:cNvSpPr/>
                <p:nvPr/>
              </p:nvSpPr>
              <p:spPr>
                <a:xfrm>
                  <a:off x="613" y="2574"/>
                  <a:ext cx="727" cy="13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45" name="Google Shape;10345;p147"/>
                <p:cNvSpPr/>
                <p:nvPr/>
              </p:nvSpPr>
              <p:spPr>
                <a:xfrm>
                  <a:off x="628" y="2585"/>
                  <a:ext cx="696"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46" name="Google Shape;10346;p147"/>
              <p:cNvSpPr/>
              <p:nvPr/>
            </p:nvSpPr>
            <p:spPr>
              <a:xfrm>
                <a:off x="4228" y="1020"/>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347" name="Google Shape;10347;p147"/>
              <p:cNvGrpSpPr/>
              <p:nvPr/>
            </p:nvGrpSpPr>
            <p:grpSpPr>
              <a:xfrm>
                <a:off x="4748" y="1003"/>
                <a:ext cx="583" cy="125"/>
                <a:chOff x="615" y="2577"/>
                <a:chExt cx="727" cy="130"/>
              </a:xfrm>
            </p:grpSpPr>
            <p:sp>
              <p:nvSpPr>
                <p:cNvPr id="10348" name="Google Shape;10348;p147"/>
                <p:cNvSpPr/>
                <p:nvPr/>
              </p:nvSpPr>
              <p:spPr>
                <a:xfrm>
                  <a:off x="615" y="2577"/>
                  <a:ext cx="727" cy="13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49" name="Google Shape;10349;p147"/>
                <p:cNvSpPr/>
                <p:nvPr/>
              </p:nvSpPr>
              <p:spPr>
                <a:xfrm>
                  <a:off x="631" y="2595"/>
                  <a:ext cx="696" cy="9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50" name="Google Shape;10350;p147"/>
              <p:cNvSpPr/>
              <p:nvPr/>
            </p:nvSpPr>
            <p:spPr>
              <a:xfrm>
                <a:off x="4215" y="1355"/>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51" name="Google Shape;10351;p147"/>
              <p:cNvSpPr/>
              <p:nvPr/>
            </p:nvSpPr>
            <p:spPr>
              <a:xfrm>
                <a:off x="4228" y="1653"/>
                <a:ext cx="601"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352" name="Google Shape;10352;p147"/>
              <p:cNvGrpSpPr/>
              <p:nvPr/>
            </p:nvGrpSpPr>
            <p:grpSpPr>
              <a:xfrm>
                <a:off x="4736" y="1636"/>
                <a:ext cx="576" cy="143"/>
                <a:chOff x="615" y="2576"/>
                <a:chExt cx="718" cy="132"/>
              </a:xfrm>
            </p:grpSpPr>
            <p:sp>
              <p:nvSpPr>
                <p:cNvPr id="10353" name="Google Shape;10353;p147"/>
                <p:cNvSpPr/>
                <p:nvPr/>
              </p:nvSpPr>
              <p:spPr>
                <a:xfrm>
                  <a:off x="615" y="2576"/>
                  <a:ext cx="718" cy="13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54" name="Google Shape;10354;p147"/>
                <p:cNvSpPr/>
                <p:nvPr/>
              </p:nvSpPr>
              <p:spPr>
                <a:xfrm>
                  <a:off x="630" y="2592"/>
                  <a:ext cx="687"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55" name="Google Shape;10355;p14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356" name="Google Shape;10356;p147"/>
              <p:cNvGrpSpPr/>
              <p:nvPr/>
            </p:nvGrpSpPr>
            <p:grpSpPr>
              <a:xfrm>
                <a:off x="4748" y="1325"/>
                <a:ext cx="582" cy="149"/>
                <a:chOff x="625" y="2566"/>
                <a:chExt cx="725" cy="149"/>
              </a:xfrm>
            </p:grpSpPr>
            <p:sp>
              <p:nvSpPr>
                <p:cNvPr id="10357" name="Google Shape;10357;p147"/>
                <p:cNvSpPr/>
                <p:nvPr/>
              </p:nvSpPr>
              <p:spPr>
                <a:xfrm>
                  <a:off x="625" y="2566"/>
                  <a:ext cx="725" cy="14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58" name="Google Shape;10358;p147"/>
                <p:cNvSpPr/>
                <p:nvPr/>
              </p:nvSpPr>
              <p:spPr>
                <a:xfrm>
                  <a:off x="633" y="2584"/>
                  <a:ext cx="694" cy="11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59" name="Google Shape;10359;p147"/>
              <p:cNvSpPr/>
              <p:nvPr/>
            </p:nvSpPr>
            <p:spPr>
              <a:xfrm>
                <a:off x="5250" y="435"/>
                <a:ext cx="68" cy="2281"/>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60" name="Google Shape;10360;p14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1" name="Google Shape;10361;p14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2" name="Google Shape;10362;p147"/>
              <p:cNvSpPr/>
              <p:nvPr/>
            </p:nvSpPr>
            <p:spPr>
              <a:xfrm>
                <a:off x="5516" y="2609"/>
                <a:ext cx="50"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63" name="Google Shape;10363;p14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4" name="Google Shape;10364;p147"/>
              <p:cNvSpPr/>
              <p:nvPr/>
            </p:nvSpPr>
            <p:spPr>
              <a:xfrm>
                <a:off x="4141" y="2680"/>
                <a:ext cx="1202" cy="143"/>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65" name="Google Shape;10365;p147"/>
              <p:cNvSpPr/>
              <p:nvPr/>
            </p:nvSpPr>
            <p:spPr>
              <a:xfrm>
                <a:off x="4203" y="2710"/>
                <a:ext cx="1078" cy="78"/>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66" name="Google Shape;10366;p147"/>
              <p:cNvSpPr/>
              <p:nvPr/>
            </p:nvSpPr>
            <p:spPr>
              <a:xfrm>
                <a:off x="4308" y="2382"/>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67" name="Google Shape;10367;p147"/>
              <p:cNvSpPr/>
              <p:nvPr/>
            </p:nvSpPr>
            <p:spPr>
              <a:xfrm>
                <a:off x="4488" y="2382"/>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Arial"/>
                  <a:ea typeface="Arial"/>
                  <a:cs typeface="Arial"/>
                  <a:sym typeface="Arial"/>
                </a:endParaRPr>
              </a:p>
            </p:txBody>
          </p:sp>
          <p:sp>
            <p:nvSpPr>
              <p:cNvPr id="10368" name="Google Shape;10368;p147"/>
              <p:cNvSpPr/>
              <p:nvPr/>
            </p:nvSpPr>
            <p:spPr>
              <a:xfrm>
                <a:off x="4661" y="2382"/>
                <a:ext cx="161" cy="137"/>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69" name="Google Shape;10369;p147"/>
              <p:cNvSpPr/>
              <p:nvPr/>
            </p:nvSpPr>
            <p:spPr>
              <a:xfrm>
                <a:off x="5064" y="1832"/>
                <a:ext cx="87" cy="764"/>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70" name="Google Shape;10370;p147"/>
            <p:cNvSpPr txBox="1"/>
            <p:nvPr/>
          </p:nvSpPr>
          <p:spPr>
            <a:xfrm>
              <a:off x="7600043" y="1655943"/>
              <a:ext cx="806842" cy="617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800">
                  <a:solidFill>
                    <a:schemeClr val="dk1"/>
                  </a:solidFill>
                  <a:latin typeface="Arial Narrow"/>
                  <a:ea typeface="Arial Narrow"/>
                  <a:cs typeface="Arial Narrow"/>
                  <a:sym typeface="Arial Narrow"/>
                </a:rPr>
                <a:t>CDN</a:t>
              </a:r>
              <a:endParaRPr/>
            </a:p>
            <a:p>
              <a:pPr indent="0" lvl="0" marL="0" marR="0" rtl="0" algn="l">
                <a:lnSpc>
                  <a:spcPct val="100000"/>
                </a:lnSpc>
                <a:spcBef>
                  <a:spcPts val="0"/>
                </a:spcBef>
                <a:spcAft>
                  <a:spcPts val="0"/>
                </a:spcAft>
                <a:buNone/>
              </a:pPr>
              <a:r>
                <a:rPr lang="en-US" sz="1800">
                  <a:solidFill>
                    <a:schemeClr val="dk1"/>
                  </a:solidFill>
                  <a:latin typeface="Arial Narrow"/>
                  <a:ea typeface="Arial Narrow"/>
                  <a:cs typeface="Arial Narrow"/>
                  <a:sym typeface="Arial Narrow"/>
                </a:rPr>
                <a:t>server </a:t>
              </a:r>
              <a:endParaRPr/>
            </a:p>
          </p:txBody>
        </p:sp>
      </p:grpSp>
      <p:grpSp>
        <p:nvGrpSpPr>
          <p:cNvPr id="10371" name="Google Shape;10371;p147"/>
          <p:cNvGrpSpPr/>
          <p:nvPr/>
        </p:nvGrpSpPr>
        <p:grpSpPr>
          <a:xfrm>
            <a:off x="7966126" y="4447601"/>
            <a:ext cx="1376362" cy="1355725"/>
            <a:chOff x="7030938" y="1184076"/>
            <a:chExt cx="1375947" cy="1355492"/>
          </a:xfrm>
        </p:grpSpPr>
        <p:sp>
          <p:nvSpPr>
            <p:cNvPr id="10372" name="Google Shape;10372;p147"/>
            <p:cNvSpPr/>
            <p:nvPr/>
          </p:nvSpPr>
          <p:spPr>
            <a:xfrm rot="10800000">
              <a:off x="7030938" y="1184076"/>
              <a:ext cx="1300345" cy="1355492"/>
            </a:xfrm>
            <a:custGeom>
              <a:rect b="b" l="l" r="r" t="t"/>
              <a:pathLst>
                <a:path extrusionOk="0" h="10000" w="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373" name="Google Shape;10373;p147"/>
            <p:cNvGrpSpPr/>
            <p:nvPr/>
          </p:nvGrpSpPr>
          <p:grpSpPr>
            <a:xfrm>
              <a:off x="7191141" y="1666633"/>
              <a:ext cx="365020" cy="636487"/>
              <a:chOff x="4140" y="433"/>
              <a:chExt cx="1423" cy="2392"/>
            </a:xfrm>
          </p:grpSpPr>
          <p:sp>
            <p:nvSpPr>
              <p:cNvPr id="10374" name="Google Shape;10374;p14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5" name="Google Shape;10375;p147"/>
              <p:cNvSpPr/>
              <p:nvPr/>
            </p:nvSpPr>
            <p:spPr>
              <a:xfrm>
                <a:off x="4202" y="433"/>
                <a:ext cx="1052" cy="2279"/>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76" name="Google Shape;10376;p14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7" name="Google Shape;10377;p14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8" name="Google Shape;10378;p147"/>
              <p:cNvSpPr/>
              <p:nvPr/>
            </p:nvSpPr>
            <p:spPr>
              <a:xfrm>
                <a:off x="4215" y="695"/>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379" name="Google Shape;10379;p147"/>
              <p:cNvGrpSpPr/>
              <p:nvPr/>
            </p:nvGrpSpPr>
            <p:grpSpPr>
              <a:xfrm>
                <a:off x="4747" y="671"/>
                <a:ext cx="582" cy="131"/>
                <a:chOff x="611" y="2571"/>
                <a:chExt cx="726" cy="126"/>
              </a:xfrm>
            </p:grpSpPr>
            <p:sp>
              <p:nvSpPr>
                <p:cNvPr id="10380" name="Google Shape;10380;p147"/>
                <p:cNvSpPr/>
                <p:nvPr/>
              </p:nvSpPr>
              <p:spPr>
                <a:xfrm>
                  <a:off x="611" y="2571"/>
                  <a:ext cx="726" cy="12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81" name="Google Shape;10381;p147"/>
                <p:cNvSpPr/>
                <p:nvPr/>
              </p:nvSpPr>
              <p:spPr>
                <a:xfrm>
                  <a:off x="627" y="2583"/>
                  <a:ext cx="695"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82" name="Google Shape;10382;p147"/>
              <p:cNvSpPr/>
              <p:nvPr/>
            </p:nvSpPr>
            <p:spPr>
              <a:xfrm>
                <a:off x="4227" y="1023"/>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383" name="Google Shape;10383;p147"/>
              <p:cNvGrpSpPr/>
              <p:nvPr/>
            </p:nvGrpSpPr>
            <p:grpSpPr>
              <a:xfrm>
                <a:off x="4747" y="1000"/>
                <a:ext cx="582" cy="125"/>
                <a:chOff x="614" y="2574"/>
                <a:chExt cx="726" cy="130"/>
              </a:xfrm>
            </p:grpSpPr>
            <p:sp>
              <p:nvSpPr>
                <p:cNvPr id="10384" name="Google Shape;10384;p147"/>
                <p:cNvSpPr/>
                <p:nvPr/>
              </p:nvSpPr>
              <p:spPr>
                <a:xfrm>
                  <a:off x="614" y="2574"/>
                  <a:ext cx="726" cy="13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85" name="Google Shape;10385;p147"/>
                <p:cNvSpPr/>
                <p:nvPr/>
              </p:nvSpPr>
              <p:spPr>
                <a:xfrm>
                  <a:off x="629" y="2592"/>
                  <a:ext cx="695" cy="9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86" name="Google Shape;10386;p147"/>
              <p:cNvSpPr/>
              <p:nvPr/>
            </p:nvSpPr>
            <p:spPr>
              <a:xfrm>
                <a:off x="4215" y="1357"/>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87" name="Google Shape;10387;p147"/>
              <p:cNvSpPr/>
              <p:nvPr/>
            </p:nvSpPr>
            <p:spPr>
              <a:xfrm>
                <a:off x="4227" y="1656"/>
                <a:ext cx="600"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0388" name="Google Shape;10388;p147"/>
              <p:cNvGrpSpPr/>
              <p:nvPr/>
            </p:nvGrpSpPr>
            <p:grpSpPr>
              <a:xfrm>
                <a:off x="4734" y="1631"/>
                <a:ext cx="576" cy="137"/>
                <a:chOff x="613" y="2572"/>
                <a:chExt cx="717" cy="126"/>
              </a:xfrm>
            </p:grpSpPr>
            <p:sp>
              <p:nvSpPr>
                <p:cNvPr id="10389" name="Google Shape;10389;p147"/>
                <p:cNvSpPr/>
                <p:nvPr/>
              </p:nvSpPr>
              <p:spPr>
                <a:xfrm>
                  <a:off x="613" y="2572"/>
                  <a:ext cx="717" cy="12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90" name="Google Shape;10390;p147"/>
                <p:cNvSpPr/>
                <p:nvPr/>
              </p:nvSpPr>
              <p:spPr>
                <a:xfrm>
                  <a:off x="629" y="2589"/>
                  <a:ext cx="686" cy="9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91" name="Google Shape;10391;p14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392" name="Google Shape;10392;p147"/>
              <p:cNvGrpSpPr/>
              <p:nvPr/>
            </p:nvGrpSpPr>
            <p:grpSpPr>
              <a:xfrm>
                <a:off x="4741" y="1328"/>
                <a:ext cx="581" cy="143"/>
                <a:chOff x="616" y="2569"/>
                <a:chExt cx="724" cy="143"/>
              </a:xfrm>
            </p:grpSpPr>
            <p:sp>
              <p:nvSpPr>
                <p:cNvPr id="10393" name="Google Shape;10393;p147"/>
                <p:cNvSpPr/>
                <p:nvPr/>
              </p:nvSpPr>
              <p:spPr>
                <a:xfrm>
                  <a:off x="616" y="2569"/>
                  <a:ext cx="724" cy="14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94" name="Google Shape;10394;p147"/>
                <p:cNvSpPr/>
                <p:nvPr/>
              </p:nvSpPr>
              <p:spPr>
                <a:xfrm>
                  <a:off x="631" y="2586"/>
                  <a:ext cx="694" cy="11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395" name="Google Shape;10395;p147"/>
              <p:cNvSpPr/>
              <p:nvPr/>
            </p:nvSpPr>
            <p:spPr>
              <a:xfrm>
                <a:off x="5248" y="433"/>
                <a:ext cx="68"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96" name="Google Shape;10396;p14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97" name="Google Shape;10397;p14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98" name="Google Shape;10398;p147"/>
              <p:cNvSpPr/>
              <p:nvPr/>
            </p:nvSpPr>
            <p:spPr>
              <a:xfrm>
                <a:off x="5514" y="2610"/>
                <a:ext cx="49"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99" name="Google Shape;10399;p14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00" name="Google Shape;10400;p147"/>
              <p:cNvSpPr/>
              <p:nvPr/>
            </p:nvSpPr>
            <p:spPr>
              <a:xfrm>
                <a:off x="4140" y="2682"/>
                <a:ext cx="1200" cy="143"/>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01" name="Google Shape;10401;p147"/>
              <p:cNvSpPr/>
              <p:nvPr/>
            </p:nvSpPr>
            <p:spPr>
              <a:xfrm>
                <a:off x="4202" y="2711"/>
                <a:ext cx="1077" cy="78"/>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02" name="Google Shape;10402;p147"/>
              <p:cNvSpPr/>
              <p:nvPr/>
            </p:nvSpPr>
            <p:spPr>
              <a:xfrm>
                <a:off x="4307" y="2383"/>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03" name="Google Shape;10403;p147"/>
              <p:cNvSpPr/>
              <p:nvPr/>
            </p:nvSpPr>
            <p:spPr>
              <a:xfrm>
                <a:off x="4487" y="2383"/>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Arial"/>
                  <a:ea typeface="Arial"/>
                  <a:cs typeface="Arial"/>
                  <a:sym typeface="Arial"/>
                </a:endParaRPr>
              </a:p>
            </p:txBody>
          </p:sp>
          <p:sp>
            <p:nvSpPr>
              <p:cNvPr id="10404" name="Google Shape;10404;p147"/>
              <p:cNvSpPr/>
              <p:nvPr/>
            </p:nvSpPr>
            <p:spPr>
              <a:xfrm>
                <a:off x="4660" y="2383"/>
                <a:ext cx="161" cy="137"/>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405" name="Google Shape;10405;p147"/>
              <p:cNvSpPr/>
              <p:nvPr/>
            </p:nvSpPr>
            <p:spPr>
              <a:xfrm>
                <a:off x="5062" y="1835"/>
                <a:ext cx="87" cy="764"/>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0406" name="Google Shape;10406;p147"/>
            <p:cNvSpPr txBox="1"/>
            <p:nvPr/>
          </p:nvSpPr>
          <p:spPr>
            <a:xfrm>
              <a:off x="7600043" y="1655943"/>
              <a:ext cx="806842" cy="617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800">
                  <a:solidFill>
                    <a:schemeClr val="dk1"/>
                  </a:solidFill>
                  <a:latin typeface="Arial Narrow"/>
                  <a:ea typeface="Arial Narrow"/>
                  <a:cs typeface="Arial Narrow"/>
                  <a:sym typeface="Arial Narrow"/>
                </a:rPr>
                <a:t>CDN</a:t>
              </a:r>
              <a:endParaRPr/>
            </a:p>
            <a:p>
              <a:pPr indent="0" lvl="0" marL="0" marR="0" rtl="0" algn="l">
                <a:lnSpc>
                  <a:spcPct val="100000"/>
                </a:lnSpc>
                <a:spcBef>
                  <a:spcPts val="0"/>
                </a:spcBef>
                <a:spcAft>
                  <a:spcPts val="0"/>
                </a:spcAft>
                <a:buNone/>
              </a:pPr>
              <a:r>
                <a:rPr lang="en-US" sz="1800">
                  <a:solidFill>
                    <a:schemeClr val="dk1"/>
                  </a:solidFill>
                  <a:latin typeface="Arial Narrow"/>
                  <a:ea typeface="Arial Narrow"/>
                  <a:cs typeface="Arial Narrow"/>
                  <a:sym typeface="Arial Narrow"/>
                </a:rPr>
                <a:t>server </a:t>
              </a:r>
              <a:endParaRPr/>
            </a:p>
          </p:txBody>
        </p:sp>
      </p:grpSp>
      <p:cxnSp>
        <p:nvCxnSpPr>
          <p:cNvPr id="10407" name="Google Shape;10407;p147"/>
          <p:cNvCxnSpPr/>
          <p:nvPr/>
        </p:nvCxnSpPr>
        <p:spPr>
          <a:xfrm rot="10800000">
            <a:off x="5509310" y="2754538"/>
            <a:ext cx="3175" cy="2352675"/>
          </a:xfrm>
          <a:prstGeom prst="straightConnector1">
            <a:avLst/>
          </a:prstGeom>
          <a:noFill/>
          <a:ln cap="flat" cmpd="sng" w="25400">
            <a:solidFill>
              <a:schemeClr val="dk1"/>
            </a:solidFill>
            <a:prstDash val="solid"/>
            <a:round/>
            <a:headEnd len="med" w="med" type="none"/>
            <a:tailEnd len="med" w="med" type="triangle"/>
          </a:ln>
        </p:spPr>
      </p:cxnSp>
      <p:grpSp>
        <p:nvGrpSpPr>
          <p:cNvPr id="10408" name="Google Shape;10408;p147"/>
          <p:cNvGrpSpPr/>
          <p:nvPr/>
        </p:nvGrpSpPr>
        <p:grpSpPr>
          <a:xfrm>
            <a:off x="5403711" y="4070974"/>
            <a:ext cx="313443" cy="369887"/>
            <a:chOff x="1628337" y="4280420"/>
            <a:chExt cx="313454" cy="369332"/>
          </a:xfrm>
        </p:grpSpPr>
        <p:sp>
          <p:nvSpPr>
            <p:cNvPr id="10409" name="Google Shape;10409;p147"/>
            <p:cNvSpPr/>
            <p:nvPr/>
          </p:nvSpPr>
          <p:spPr>
            <a:xfrm>
              <a:off x="1628337" y="4321838"/>
              <a:ext cx="303707" cy="303707"/>
            </a:xfrm>
            <a:prstGeom prst="ellipse">
              <a:avLst/>
            </a:prstGeom>
            <a:solidFill>
              <a:schemeClr val="l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10410" name="Google Shape;10410;p147"/>
            <p:cNvSpPr txBox="1"/>
            <p:nvPr/>
          </p:nvSpPr>
          <p:spPr>
            <a:xfrm>
              <a:off x="1628747" y="4280420"/>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a:t>
              </a:r>
              <a:endParaRPr/>
            </a:p>
          </p:txBody>
        </p:sp>
      </p:grpSp>
      <p:grpSp>
        <p:nvGrpSpPr>
          <p:cNvPr id="10411" name="Google Shape;10411;p147"/>
          <p:cNvGrpSpPr/>
          <p:nvPr/>
        </p:nvGrpSpPr>
        <p:grpSpPr>
          <a:xfrm>
            <a:off x="6589730" y="5116123"/>
            <a:ext cx="313033" cy="368300"/>
            <a:chOff x="1624009" y="4280420"/>
            <a:chExt cx="313044" cy="369332"/>
          </a:xfrm>
        </p:grpSpPr>
        <p:sp>
          <p:nvSpPr>
            <p:cNvPr id="10412" name="Google Shape;10412;p147"/>
            <p:cNvSpPr/>
            <p:nvPr/>
          </p:nvSpPr>
          <p:spPr>
            <a:xfrm>
              <a:off x="1628337" y="4321838"/>
              <a:ext cx="303707" cy="303707"/>
            </a:xfrm>
            <a:prstGeom prst="ellipse">
              <a:avLst/>
            </a:prstGeom>
            <a:solidFill>
              <a:schemeClr val="l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10413" name="Google Shape;10413;p147"/>
            <p:cNvSpPr txBox="1"/>
            <p:nvPr/>
          </p:nvSpPr>
          <p:spPr>
            <a:xfrm>
              <a:off x="1624009" y="4280420"/>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4</a:t>
              </a:r>
              <a:endParaRPr/>
            </a:p>
          </p:txBody>
        </p:sp>
      </p:grpSp>
      <p:sp>
        <p:nvSpPr>
          <p:cNvPr id="10414" name="Google Shape;10414;p14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7"/>
                                        </p:tgtEl>
                                        <p:attrNameLst>
                                          <p:attrName>style.visibility</p:attrName>
                                        </p:attrNameLst>
                                      </p:cBhvr>
                                      <p:to>
                                        <p:strVal val="visible"/>
                                      </p:to>
                                    </p:set>
                                    <p:animEffect filter="fade" transition="in">
                                      <p:cBhvr>
                                        <p:cTn dur="500"/>
                                        <p:tgtEl>
                                          <p:spTgt spid="10177"/>
                                        </p:tgtEl>
                                      </p:cBhvr>
                                    </p:animEffect>
                                  </p:childTnLst>
                                </p:cTn>
                              </p:par>
                              <p:par>
                                <p:cTn fill="hold" nodeType="withEffect" presetClass="entr" presetID="10" presetSubtype="0">
                                  <p:stCondLst>
                                    <p:cond delay="0"/>
                                  </p:stCondLst>
                                  <p:childTnLst>
                                    <p:set>
                                      <p:cBhvr>
                                        <p:cTn dur="1" fill="hold">
                                          <p:stCondLst>
                                            <p:cond delay="0"/>
                                          </p:stCondLst>
                                        </p:cTn>
                                        <p:tgtEl>
                                          <p:spTgt spid="10182"/>
                                        </p:tgtEl>
                                        <p:attrNameLst>
                                          <p:attrName>style.visibility</p:attrName>
                                        </p:attrNameLst>
                                      </p:cBhvr>
                                      <p:to>
                                        <p:strVal val="visible"/>
                                      </p:to>
                                    </p:set>
                                    <p:animEffect filter="fade" transition="in">
                                      <p:cBhvr>
                                        <p:cTn dur="500"/>
                                        <p:tgtEl>
                                          <p:spTgt spid="10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5"/>
                                        </p:tgtEl>
                                        <p:attrNameLst>
                                          <p:attrName>style.visibility</p:attrName>
                                        </p:attrNameLst>
                                      </p:cBhvr>
                                      <p:to>
                                        <p:strVal val="visible"/>
                                      </p:to>
                                    </p:set>
                                    <p:animEffect filter="fade" transition="in">
                                      <p:cBhvr>
                                        <p:cTn dur="500"/>
                                        <p:tgtEl>
                                          <p:spTgt spid="10325"/>
                                        </p:tgtEl>
                                      </p:cBhvr>
                                    </p:animEffect>
                                  </p:childTnLst>
                                </p:cTn>
                              </p:par>
                              <p:par>
                                <p:cTn fill="hold" nodeType="withEffect" presetClass="entr" presetID="10" presetSubtype="0">
                                  <p:stCondLst>
                                    <p:cond delay="0"/>
                                  </p:stCondLst>
                                  <p:childTnLst>
                                    <p:set>
                                      <p:cBhvr>
                                        <p:cTn dur="1" fill="hold">
                                          <p:stCondLst>
                                            <p:cond delay="0"/>
                                          </p:stCondLst>
                                        </p:cTn>
                                        <p:tgtEl>
                                          <p:spTgt spid="10321"/>
                                        </p:tgtEl>
                                        <p:attrNameLst>
                                          <p:attrName>style.visibility</p:attrName>
                                        </p:attrNameLst>
                                      </p:cBhvr>
                                      <p:to>
                                        <p:strVal val="visible"/>
                                      </p:to>
                                    </p:set>
                                    <p:animEffect filter="fade" transition="in">
                                      <p:cBhvr>
                                        <p:cTn dur="500"/>
                                        <p:tgtEl>
                                          <p:spTgt spid="10321"/>
                                        </p:tgtEl>
                                      </p:cBhvr>
                                    </p:animEffect>
                                  </p:childTnLst>
                                </p:cTn>
                              </p:par>
                              <p:par>
                                <p:cTn fill="hold" nodeType="withEffect" presetClass="entr" presetID="10" presetSubtype="0">
                                  <p:stCondLst>
                                    <p:cond delay="0"/>
                                  </p:stCondLst>
                                  <p:childTnLst>
                                    <p:set>
                                      <p:cBhvr>
                                        <p:cTn dur="1" fill="hold">
                                          <p:stCondLst>
                                            <p:cond delay="0"/>
                                          </p:stCondLst>
                                        </p:cTn>
                                        <p:tgtEl>
                                          <p:spTgt spid="10322"/>
                                        </p:tgtEl>
                                        <p:attrNameLst>
                                          <p:attrName>style.visibility</p:attrName>
                                        </p:attrNameLst>
                                      </p:cBhvr>
                                      <p:to>
                                        <p:strVal val="visible"/>
                                      </p:to>
                                    </p:set>
                                    <p:animEffect filter="fade" transition="in">
                                      <p:cBhvr>
                                        <p:cTn dur="500"/>
                                        <p:tgtEl>
                                          <p:spTgt spid="10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7"/>
                                        </p:tgtEl>
                                        <p:attrNameLst>
                                          <p:attrName>style.visibility</p:attrName>
                                        </p:attrNameLst>
                                      </p:cBhvr>
                                      <p:to>
                                        <p:strVal val="visible"/>
                                      </p:to>
                                    </p:set>
                                    <p:animEffect filter="fade" transition="in">
                                      <p:cBhvr>
                                        <p:cTn dur="500"/>
                                        <p:tgtEl>
                                          <p:spTgt spid="104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326"/>
                                        </p:tgtEl>
                                        <p:attrNameLst>
                                          <p:attrName>style.visibility</p:attrName>
                                        </p:attrNameLst>
                                      </p:cBhvr>
                                      <p:to>
                                        <p:strVal val="visible"/>
                                      </p:to>
                                    </p:set>
                                    <p:animEffect filter="fade" transition="in">
                                      <p:cBhvr>
                                        <p:cTn dur="500"/>
                                        <p:tgtEl>
                                          <p:spTgt spid="10326"/>
                                        </p:tgtEl>
                                      </p:cBhvr>
                                    </p:animEffect>
                                  </p:childTnLst>
                                </p:cTn>
                              </p:par>
                              <p:par>
                                <p:cTn fill="hold" nodeType="withEffect" presetClass="entr" presetID="10" presetSubtype="0">
                                  <p:stCondLst>
                                    <p:cond delay="0"/>
                                  </p:stCondLst>
                                  <p:childTnLst>
                                    <p:set>
                                      <p:cBhvr>
                                        <p:cTn dur="1" fill="hold">
                                          <p:stCondLst>
                                            <p:cond delay="0"/>
                                          </p:stCondLst>
                                        </p:cTn>
                                        <p:tgtEl>
                                          <p:spTgt spid="10408"/>
                                        </p:tgtEl>
                                        <p:attrNameLst>
                                          <p:attrName>style.visibility</p:attrName>
                                        </p:attrNameLst>
                                      </p:cBhvr>
                                      <p:to>
                                        <p:strVal val="visible"/>
                                      </p:to>
                                    </p:set>
                                    <p:animEffect filter="fade" transition="in">
                                      <p:cBhvr>
                                        <p:cTn dur="500"/>
                                        <p:tgtEl>
                                          <p:spTgt spid="10408"/>
                                        </p:tgtEl>
                                      </p:cBhvr>
                                    </p:animEffect>
                                  </p:childTnLst>
                                </p:cTn>
                              </p:par>
                              <p:par>
                                <p:cTn fill="hold" nodeType="withEffect" presetClass="entr" presetID="10" presetSubtype="0">
                                  <p:stCondLst>
                                    <p:cond delay="0"/>
                                  </p:stCondLst>
                                  <p:childTnLst>
                                    <p:set>
                                      <p:cBhvr>
                                        <p:cTn dur="1" fill="hold">
                                          <p:stCondLst>
                                            <p:cond delay="0"/>
                                          </p:stCondLst>
                                        </p:cTn>
                                        <p:tgtEl>
                                          <p:spTgt spid="10327"/>
                                        </p:tgtEl>
                                        <p:attrNameLst>
                                          <p:attrName>style.visibility</p:attrName>
                                        </p:attrNameLst>
                                      </p:cBhvr>
                                      <p:to>
                                        <p:strVal val="visible"/>
                                      </p:to>
                                    </p:set>
                                    <p:animEffect filter="fade" transition="in">
                                      <p:cBhvr>
                                        <p:cTn dur="500"/>
                                        <p:tgtEl>
                                          <p:spTgt spid="10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9"/>
                                        </p:tgtEl>
                                        <p:attrNameLst>
                                          <p:attrName>style.visibility</p:attrName>
                                        </p:attrNameLst>
                                      </p:cBhvr>
                                      <p:to>
                                        <p:strVal val="visible"/>
                                      </p:to>
                                    </p:set>
                                    <p:animEffect filter="fade" transition="in">
                                      <p:cBhvr>
                                        <p:cTn dur="500"/>
                                        <p:tgtEl>
                                          <p:spTgt spid="103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328"/>
                                        </p:tgtEl>
                                        <p:attrNameLst>
                                          <p:attrName>style.visibility</p:attrName>
                                        </p:attrNameLst>
                                      </p:cBhvr>
                                      <p:to>
                                        <p:strVal val="visible"/>
                                      </p:to>
                                    </p:set>
                                    <p:animEffect filter="fade" transition="in">
                                      <p:cBhvr>
                                        <p:cTn dur="500"/>
                                        <p:tgtEl>
                                          <p:spTgt spid="103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11"/>
                                        </p:tgtEl>
                                        <p:attrNameLst>
                                          <p:attrName>style.visibility</p:attrName>
                                        </p:attrNameLst>
                                      </p:cBhvr>
                                      <p:to>
                                        <p:strVal val="visible"/>
                                      </p:to>
                                    </p:set>
                                    <p:animEffect filter="fade" transition="in">
                                      <p:cBhvr>
                                        <p:cTn dur="500"/>
                                        <p:tgtEl>
                                          <p:spTgt spid="10411"/>
                                        </p:tgtEl>
                                      </p:cBhvr>
                                    </p:animEffect>
                                  </p:childTnLst>
                                </p:cTn>
                              </p:par>
                              <p:par>
                                <p:cTn fill="hold" nodeType="withEffect" presetClass="entr" presetID="10" presetSubtype="0">
                                  <p:stCondLst>
                                    <p:cond delay="0"/>
                                  </p:stCondLst>
                                  <p:childTnLst>
                                    <p:set>
                                      <p:cBhvr>
                                        <p:cTn dur="1" fill="hold">
                                          <p:stCondLst>
                                            <p:cond delay="0"/>
                                          </p:stCondLst>
                                        </p:cTn>
                                        <p:tgtEl>
                                          <p:spTgt spid="10330"/>
                                        </p:tgtEl>
                                        <p:attrNameLst>
                                          <p:attrName>style.visibility</p:attrName>
                                        </p:attrNameLst>
                                      </p:cBhvr>
                                      <p:to>
                                        <p:strVal val="visible"/>
                                      </p:to>
                                    </p:set>
                                    <p:animEffect filter="fade" transition="in">
                                      <p:cBhvr>
                                        <p:cTn dur="500"/>
                                        <p:tgtEl>
                                          <p:spTgt spid="10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35"/>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00A3"/>
              </a:buClr>
              <a:buSzPct val="100000"/>
              <a:buFont typeface="Calibri"/>
              <a:buNone/>
            </a:pPr>
            <a:r>
              <a:rPr lang="en-US" sz="4400"/>
              <a:t>Transport </a:t>
            </a:r>
            <a:r>
              <a:rPr lang="en-US"/>
              <a:t>s</a:t>
            </a:r>
            <a:r>
              <a:rPr lang="en-US" sz="4400"/>
              <a:t>ervice </a:t>
            </a:r>
            <a:r>
              <a:rPr lang="en-US"/>
              <a:t>r</a:t>
            </a:r>
            <a:r>
              <a:rPr lang="en-US" sz="4400"/>
              <a:t>equirements: common apps</a:t>
            </a:r>
            <a:endParaRPr sz="4400"/>
          </a:p>
        </p:txBody>
      </p:sp>
      <p:sp>
        <p:nvSpPr>
          <p:cNvPr id="1764" name="Google Shape;1764;p35"/>
          <p:cNvSpPr txBox="1"/>
          <p:nvPr/>
        </p:nvSpPr>
        <p:spPr>
          <a:xfrm>
            <a:off x="114330" y="1536174"/>
            <a:ext cx="3479735" cy="472219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application</a:t>
            </a:r>
            <a:endParaRPr b="0" i="0" sz="28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file transfer/download</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e-mail</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Web documents</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real-time audio/video</a:t>
            </a:r>
            <a:endParaRPr/>
          </a:p>
          <a:p>
            <a:pPr indent="0" lvl="0" marL="0" marR="0" rtl="0" algn="r">
              <a:lnSpc>
                <a:spcPct val="11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streaming audio/video</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interactive games</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text messaging</a:t>
            </a:r>
            <a:endParaRPr b="0" i="0" sz="3200" u="none" cap="none" strike="noStrike">
              <a:solidFill>
                <a:srgbClr val="000000"/>
              </a:solidFill>
              <a:latin typeface="Calibri"/>
              <a:ea typeface="Calibri"/>
              <a:cs typeface="Calibri"/>
              <a:sym typeface="Calibri"/>
            </a:endParaRPr>
          </a:p>
        </p:txBody>
      </p:sp>
      <p:sp>
        <p:nvSpPr>
          <p:cNvPr id="1765" name="Google Shape;1765;p35"/>
          <p:cNvSpPr txBox="1"/>
          <p:nvPr/>
        </p:nvSpPr>
        <p:spPr>
          <a:xfrm>
            <a:off x="3947968" y="1539349"/>
            <a:ext cx="2009076" cy="47221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data loss</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no loss</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no loss</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no loss</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loss-tolerant</a:t>
            </a:r>
            <a:endParaRPr/>
          </a:p>
          <a:p>
            <a:pPr indent="0" lvl="0" marL="0" marR="0" rtl="0" algn="l">
              <a:lnSpc>
                <a:spcPct val="11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loss-tolerant</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loss-tolerant</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no loss</a:t>
            </a:r>
            <a:endParaRPr b="0" i="0" sz="3200" u="none" cap="none" strike="noStrike">
              <a:solidFill>
                <a:srgbClr val="000000"/>
              </a:solidFill>
              <a:latin typeface="Calibri"/>
              <a:ea typeface="Calibri"/>
              <a:cs typeface="Calibri"/>
              <a:sym typeface="Calibri"/>
            </a:endParaRPr>
          </a:p>
        </p:txBody>
      </p:sp>
      <p:sp>
        <p:nvSpPr>
          <p:cNvPr id="1766" name="Google Shape;1766;p35"/>
          <p:cNvSpPr txBox="1"/>
          <p:nvPr/>
        </p:nvSpPr>
        <p:spPr>
          <a:xfrm>
            <a:off x="5991692" y="1537762"/>
            <a:ext cx="3025344" cy="47221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throughput</a:t>
            </a:r>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elastic</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elastic</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elastic</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audio: </a:t>
            </a:r>
            <a:r>
              <a:rPr b="0" i="0" lang="en-US" sz="2400" u="none" cap="none" strike="noStrike">
                <a:solidFill>
                  <a:srgbClr val="000000"/>
                </a:solidFill>
                <a:latin typeface="Calibri"/>
                <a:ea typeface="Calibri"/>
                <a:cs typeface="Calibri"/>
                <a:sym typeface="Calibri"/>
              </a:rPr>
              <a:t>5Kbps-1Mbps</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video:</a:t>
            </a:r>
            <a:r>
              <a:rPr b="0" i="0" lang="en-US" sz="2400" u="none" cap="none" strike="noStrike">
                <a:solidFill>
                  <a:srgbClr val="000000"/>
                </a:solidFill>
                <a:latin typeface="Calibri"/>
                <a:ea typeface="Calibri"/>
                <a:cs typeface="Calibri"/>
                <a:sym typeface="Calibri"/>
              </a:rPr>
              <a:t>10Kbps-5Mbps</a:t>
            </a:r>
            <a:endParaRPr b="0" i="0" sz="2800" u="none" cap="none" strike="noStrike">
              <a:solidFill>
                <a:srgbClr val="000000"/>
              </a:solidFill>
              <a:latin typeface="Calibri"/>
              <a:ea typeface="Calibri"/>
              <a:cs typeface="Calibri"/>
              <a:sym typeface="Calibri"/>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same as above </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Kbps+</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elastic</a:t>
            </a:r>
            <a:endParaRPr/>
          </a:p>
        </p:txBody>
      </p:sp>
      <p:sp>
        <p:nvSpPr>
          <p:cNvPr id="1767" name="Google Shape;1767;p35"/>
          <p:cNvSpPr txBox="1"/>
          <p:nvPr/>
        </p:nvSpPr>
        <p:spPr>
          <a:xfrm>
            <a:off x="9439064" y="1585760"/>
            <a:ext cx="2936433" cy="47221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time sensitive?</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no</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no</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no</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yes, 10’s msec</a:t>
            </a:r>
            <a:endParaRPr/>
          </a:p>
          <a:p>
            <a:pPr indent="0" lvl="0" marL="0" marR="0" rtl="0" algn="l">
              <a:lnSpc>
                <a:spcPct val="11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yes, few secs</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yes, 10’s msec</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yes and no</a:t>
            </a:r>
            <a:endParaRPr/>
          </a:p>
        </p:txBody>
      </p:sp>
      <p:cxnSp>
        <p:nvCxnSpPr>
          <p:cNvPr id="1768" name="Google Shape;1768;p35"/>
          <p:cNvCxnSpPr/>
          <p:nvPr/>
        </p:nvCxnSpPr>
        <p:spPr>
          <a:xfrm>
            <a:off x="1931843" y="2115070"/>
            <a:ext cx="9382448" cy="0"/>
          </a:xfrm>
          <a:prstGeom prst="straightConnector1">
            <a:avLst/>
          </a:prstGeom>
          <a:noFill/>
          <a:ln cap="flat" cmpd="sng" w="31750">
            <a:solidFill>
              <a:srgbClr val="0000A8"/>
            </a:solidFill>
            <a:prstDash val="solid"/>
            <a:miter lim="800000"/>
            <a:headEnd len="sm" w="sm" type="none"/>
            <a:tailEnd len="sm" w="sm" type="none"/>
          </a:ln>
        </p:spPr>
      </p:cxnSp>
      <p:cxnSp>
        <p:nvCxnSpPr>
          <p:cNvPr id="1769" name="Google Shape;1769;p35"/>
          <p:cNvCxnSpPr/>
          <p:nvPr/>
        </p:nvCxnSpPr>
        <p:spPr>
          <a:xfrm>
            <a:off x="1939865" y="2900516"/>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70" name="Google Shape;1770;p35"/>
          <p:cNvCxnSpPr/>
          <p:nvPr/>
        </p:nvCxnSpPr>
        <p:spPr>
          <a:xfrm>
            <a:off x="1939865" y="3426882"/>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71" name="Google Shape;1771;p35"/>
          <p:cNvCxnSpPr/>
          <p:nvPr/>
        </p:nvCxnSpPr>
        <p:spPr>
          <a:xfrm>
            <a:off x="1939865" y="3871968"/>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72" name="Google Shape;1772;p35"/>
          <p:cNvCxnSpPr/>
          <p:nvPr/>
        </p:nvCxnSpPr>
        <p:spPr>
          <a:xfrm>
            <a:off x="1943100" y="4810618"/>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73" name="Google Shape;1773;p35"/>
          <p:cNvCxnSpPr/>
          <p:nvPr/>
        </p:nvCxnSpPr>
        <p:spPr>
          <a:xfrm>
            <a:off x="1943876" y="5263991"/>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74" name="Google Shape;1774;p35"/>
          <p:cNvCxnSpPr/>
          <p:nvPr/>
        </p:nvCxnSpPr>
        <p:spPr>
          <a:xfrm>
            <a:off x="1943876" y="5745521"/>
            <a:ext cx="9382448" cy="0"/>
          </a:xfrm>
          <a:prstGeom prst="straightConnector1">
            <a:avLst/>
          </a:prstGeom>
          <a:noFill/>
          <a:ln cap="flat" cmpd="sng" w="15875">
            <a:solidFill>
              <a:srgbClr val="BFBFBF"/>
            </a:solidFill>
            <a:prstDash val="solid"/>
            <a:miter lim="800000"/>
            <a:headEnd len="sm" w="sm" type="none"/>
            <a:tailEnd len="sm" w="sm" type="none"/>
          </a:ln>
        </p:spPr>
      </p:cxnSp>
      <p:sp>
        <p:nvSpPr>
          <p:cNvPr id="1775" name="Google Shape;1775;p3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6"/>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Internet </a:t>
            </a:r>
            <a:r>
              <a:rPr lang="en-US"/>
              <a:t>t</a:t>
            </a:r>
            <a:r>
              <a:rPr lang="en-US" sz="4400"/>
              <a:t>ransport protocols services</a:t>
            </a:r>
            <a:endParaRPr sz="4400"/>
          </a:p>
        </p:txBody>
      </p:sp>
      <p:sp>
        <p:nvSpPr>
          <p:cNvPr id="1782" name="Google Shape;1782;p36"/>
          <p:cNvSpPr txBox="1"/>
          <p:nvPr/>
        </p:nvSpPr>
        <p:spPr>
          <a:xfrm>
            <a:off x="753320" y="1383910"/>
            <a:ext cx="6016137" cy="49530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000099"/>
                </a:solidFill>
                <a:latin typeface="Calibri"/>
                <a:ea typeface="Calibri"/>
                <a:cs typeface="Calibri"/>
                <a:sym typeface="Calibri"/>
              </a:rPr>
              <a:t>TCP service:</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00000"/>
                </a:solidFill>
                <a:latin typeface="Calibri"/>
                <a:ea typeface="Calibri"/>
                <a:cs typeface="Calibri"/>
                <a:sym typeface="Calibri"/>
              </a:rPr>
              <a:t>reliable transport </a:t>
            </a:r>
            <a:r>
              <a:rPr b="0" i="0" lang="en-US" sz="2800" u="none" cap="none" strike="noStrike">
                <a:solidFill>
                  <a:srgbClr val="000000"/>
                </a:solidFill>
                <a:latin typeface="Calibri"/>
                <a:ea typeface="Calibri"/>
                <a:cs typeface="Calibri"/>
                <a:sym typeface="Calibri"/>
              </a:rPr>
              <a:t>between sending and receiving process</a:t>
            </a:r>
            <a:endParaRPr b="0" i="0" sz="2800" u="none" cap="none" strike="noStrike">
              <a:solidFill>
                <a:srgbClr val="ED7D31"/>
              </a:solidFill>
              <a:latin typeface="Calibri"/>
              <a:ea typeface="Calibri"/>
              <a:cs typeface="Calibri"/>
              <a:sym typeface="Calibri"/>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00000"/>
                </a:solidFill>
                <a:latin typeface="Calibri"/>
                <a:ea typeface="Calibri"/>
                <a:cs typeface="Calibri"/>
                <a:sym typeface="Calibri"/>
              </a:rPr>
              <a:t>flow control:</a:t>
            </a:r>
            <a:r>
              <a:rPr b="0" i="0" lang="en-US" sz="2800" u="none" cap="none" strike="noStrike">
                <a:solidFill>
                  <a:srgbClr val="C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sender won’t overwhelm receiver </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00000"/>
                </a:solidFill>
                <a:latin typeface="Calibri"/>
                <a:ea typeface="Calibri"/>
                <a:cs typeface="Calibri"/>
                <a:sym typeface="Calibri"/>
              </a:rPr>
              <a:t>congestion control:</a:t>
            </a:r>
            <a:r>
              <a:rPr b="0" i="0" lang="en-US" sz="2800" u="none" cap="none" strike="noStrike">
                <a:solidFill>
                  <a:srgbClr val="C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throttle sender when network overloaded</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00000"/>
                </a:solidFill>
                <a:latin typeface="Calibri"/>
                <a:ea typeface="Calibri"/>
                <a:cs typeface="Calibri"/>
                <a:sym typeface="Calibri"/>
              </a:rPr>
              <a:t>connection-oriented:</a:t>
            </a:r>
            <a:r>
              <a:rPr b="0" i="0" lang="en-US" sz="2800" u="none" cap="none" strike="noStrike">
                <a:solidFill>
                  <a:srgbClr val="C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setup required between client and server processes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00000"/>
                </a:solidFill>
                <a:latin typeface="Calibri"/>
                <a:ea typeface="Calibri"/>
                <a:cs typeface="Calibri"/>
                <a:sym typeface="Calibri"/>
              </a:rPr>
              <a:t>does not provide:</a:t>
            </a:r>
            <a:r>
              <a:rPr b="0" i="0" lang="en-US" sz="2800" u="none" cap="none" strike="noStrike">
                <a:solidFill>
                  <a:srgbClr val="C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timing, minimum throughput guarantee, security</a:t>
            </a:r>
            <a:endParaRPr/>
          </a:p>
          <a:p>
            <a:pPr indent="-44450" lvl="0" marL="352425" marR="0" rtl="0" algn="l">
              <a:lnSpc>
                <a:spcPct val="75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1783" name="Google Shape;1783;p36"/>
          <p:cNvSpPr txBox="1"/>
          <p:nvPr/>
        </p:nvSpPr>
        <p:spPr>
          <a:xfrm>
            <a:off x="6924091" y="1395634"/>
            <a:ext cx="5038725" cy="4648200"/>
          </a:xfrm>
          <a:prstGeom prst="rect">
            <a:avLst/>
          </a:prstGeom>
          <a:noFill/>
          <a:ln>
            <a:noFill/>
          </a:ln>
        </p:spPr>
        <p:txBody>
          <a:bodyPr anchorCtr="0" anchor="t" bIns="45700" lIns="91425" spcFirstLastPara="1" rIns="91425" wrap="square" tIns="45700">
            <a:noAutofit/>
          </a:bodyPr>
          <a:lstStyle/>
          <a:p>
            <a:pPr indent="-338138" lvl="0" marL="352425"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000099"/>
                </a:solidFill>
                <a:latin typeface="Calibri"/>
                <a:ea typeface="Calibri"/>
                <a:cs typeface="Calibri"/>
                <a:sym typeface="Calibri"/>
              </a:rPr>
              <a:t>UDP service:</a:t>
            </a:r>
            <a:endParaRPr/>
          </a:p>
          <a:p>
            <a:pPr indent="-233363" lvl="0" marL="233363"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00000"/>
                </a:solidFill>
                <a:latin typeface="Calibri"/>
                <a:ea typeface="Calibri"/>
                <a:cs typeface="Calibri"/>
                <a:sym typeface="Calibri"/>
              </a:rPr>
              <a:t>unreliable data transfer</a:t>
            </a:r>
            <a:r>
              <a:rPr b="0" i="0" lang="en-US" sz="2800" u="none" cap="none" strike="noStrike">
                <a:solidFill>
                  <a:srgbClr val="C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between sending and receiving process</a:t>
            </a:r>
            <a:endParaRPr/>
          </a:p>
          <a:p>
            <a:pPr indent="-233363" lvl="0" marL="233363"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00000"/>
                </a:solidFill>
                <a:latin typeface="Calibri"/>
                <a:ea typeface="Calibri"/>
                <a:cs typeface="Calibri"/>
                <a:sym typeface="Calibri"/>
              </a:rPr>
              <a:t>does not provide:</a:t>
            </a:r>
            <a:r>
              <a:rPr b="0" i="0" lang="en-US" sz="2800" u="none" cap="none" strike="noStrike">
                <a:solidFill>
                  <a:srgbClr val="C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reliability, flow control, congestion control, timing, throughput guarantee, security, or connection setup.</a:t>
            </a:r>
            <a:endParaRPr/>
          </a:p>
        </p:txBody>
      </p:sp>
      <p:sp>
        <p:nvSpPr>
          <p:cNvPr id="1784" name="Google Shape;1784;p36"/>
          <p:cNvSpPr txBox="1"/>
          <p:nvPr/>
        </p:nvSpPr>
        <p:spPr>
          <a:xfrm>
            <a:off x="7316721" y="5388865"/>
            <a:ext cx="3651156" cy="1259644"/>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sng" cap="none" strike="noStrike">
                <a:solidFill>
                  <a:srgbClr val="C00000"/>
                </a:solidFill>
                <a:latin typeface="Calibri"/>
                <a:ea typeface="Calibri"/>
                <a:cs typeface="Calibri"/>
                <a:sym typeface="Calibri"/>
              </a:rPr>
              <a:t>Q:</a:t>
            </a:r>
            <a:r>
              <a:rPr b="0" i="0" lang="en-US" sz="2800" u="none" cap="none" strike="noStrike">
                <a:solidFill>
                  <a:srgbClr val="C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why bother?  </a:t>
            </a:r>
            <a:r>
              <a:rPr b="0" i="1" lang="en-US" sz="2800" u="none" cap="none" strike="noStrike">
                <a:solidFill>
                  <a:srgbClr val="000000"/>
                </a:solidFill>
                <a:latin typeface="Calibri"/>
                <a:ea typeface="Calibri"/>
                <a:cs typeface="Calibri"/>
                <a:sym typeface="Calibri"/>
              </a:rPr>
              <a:t>Why</a:t>
            </a:r>
            <a:r>
              <a:rPr b="0" i="0" lang="en-US" sz="2800" u="none" cap="none" strike="noStrike">
                <a:solidFill>
                  <a:srgbClr val="000000"/>
                </a:solidFill>
                <a:latin typeface="Calibri"/>
                <a:ea typeface="Calibri"/>
                <a:cs typeface="Calibri"/>
                <a:sym typeface="Calibri"/>
              </a:rPr>
              <a:t> is there a UDP?</a:t>
            </a:r>
            <a:endParaRPr/>
          </a:p>
        </p:txBody>
      </p:sp>
      <p:sp>
        <p:nvSpPr>
          <p:cNvPr id="1785" name="Google Shape;1785;p3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xEl>
                                              <p:pRg end="0" st="0"/>
                                            </p:txEl>
                                          </p:spTgt>
                                        </p:tgtEl>
                                        <p:attrNameLst>
                                          <p:attrName>style.visibility</p:attrName>
                                        </p:attrNameLst>
                                      </p:cBhvr>
                                      <p:to>
                                        <p:strVal val="visible"/>
                                      </p:to>
                                    </p:set>
                                    <p:animEffect filter="fade" transition="in">
                                      <p:cBhvr>
                                        <p:cTn dur="500"/>
                                        <p:tgtEl>
                                          <p:spTgt spid="17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xEl>
                                              <p:pRg end="1" st="1"/>
                                            </p:txEl>
                                          </p:spTgt>
                                        </p:tgtEl>
                                        <p:attrNameLst>
                                          <p:attrName>style.visibility</p:attrName>
                                        </p:attrNameLst>
                                      </p:cBhvr>
                                      <p:to>
                                        <p:strVal val="visible"/>
                                      </p:to>
                                    </p:set>
                                    <p:animEffect filter="fade" transition="in">
                                      <p:cBhvr>
                                        <p:cTn dur="500"/>
                                        <p:tgtEl>
                                          <p:spTgt spid="17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xEl>
                                              <p:pRg end="2" st="2"/>
                                            </p:txEl>
                                          </p:spTgt>
                                        </p:tgtEl>
                                        <p:attrNameLst>
                                          <p:attrName>style.visibility</p:attrName>
                                        </p:attrNameLst>
                                      </p:cBhvr>
                                      <p:to>
                                        <p:strVal val="visible"/>
                                      </p:to>
                                    </p:set>
                                    <p:animEffect filter="fade" transition="in">
                                      <p:cBhvr>
                                        <p:cTn dur="500"/>
                                        <p:tgtEl>
                                          <p:spTgt spid="17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xEl>
                                              <p:pRg end="3" st="3"/>
                                            </p:txEl>
                                          </p:spTgt>
                                        </p:tgtEl>
                                        <p:attrNameLst>
                                          <p:attrName>style.visibility</p:attrName>
                                        </p:attrNameLst>
                                      </p:cBhvr>
                                      <p:to>
                                        <p:strVal val="visible"/>
                                      </p:to>
                                    </p:set>
                                    <p:animEffect filter="fade" transition="in">
                                      <p:cBhvr>
                                        <p:cTn dur="500"/>
                                        <p:tgtEl>
                                          <p:spTgt spid="17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xEl>
                                              <p:pRg end="4" st="4"/>
                                            </p:txEl>
                                          </p:spTgt>
                                        </p:tgtEl>
                                        <p:attrNameLst>
                                          <p:attrName>style.visibility</p:attrName>
                                        </p:attrNameLst>
                                      </p:cBhvr>
                                      <p:to>
                                        <p:strVal val="visible"/>
                                      </p:to>
                                    </p:set>
                                    <p:animEffect filter="fade" transition="in">
                                      <p:cBhvr>
                                        <p:cTn dur="500"/>
                                        <p:tgtEl>
                                          <p:spTgt spid="17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xEl>
                                              <p:pRg end="5" st="5"/>
                                            </p:txEl>
                                          </p:spTgt>
                                        </p:tgtEl>
                                        <p:attrNameLst>
                                          <p:attrName>style.visibility</p:attrName>
                                        </p:attrNameLst>
                                      </p:cBhvr>
                                      <p:to>
                                        <p:strVal val="visible"/>
                                      </p:to>
                                    </p:set>
                                    <p:animEffect filter="fade" transition="in">
                                      <p:cBhvr>
                                        <p:cTn dur="500"/>
                                        <p:tgtEl>
                                          <p:spTgt spid="17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xEl>
                                              <p:pRg end="6" st="6"/>
                                            </p:txEl>
                                          </p:spTgt>
                                        </p:tgtEl>
                                        <p:attrNameLst>
                                          <p:attrName>style.visibility</p:attrName>
                                        </p:attrNameLst>
                                      </p:cBhvr>
                                      <p:to>
                                        <p:strVal val="visible"/>
                                      </p:to>
                                    </p:set>
                                    <p:animEffect filter="fade" transition="in">
                                      <p:cBhvr>
                                        <p:cTn dur="500"/>
                                        <p:tgtEl>
                                          <p:spTgt spid="17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xEl>
                                              <p:pRg end="0" st="0"/>
                                            </p:txEl>
                                          </p:spTgt>
                                        </p:tgtEl>
                                        <p:attrNameLst>
                                          <p:attrName>style.visibility</p:attrName>
                                        </p:attrNameLst>
                                      </p:cBhvr>
                                      <p:to>
                                        <p:strVal val="visible"/>
                                      </p:to>
                                    </p:set>
                                    <p:animEffect filter="fade" transition="in">
                                      <p:cBhvr>
                                        <p:cTn dur="500"/>
                                        <p:tgtEl>
                                          <p:spTgt spid="17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xEl>
                                              <p:pRg end="1" st="1"/>
                                            </p:txEl>
                                          </p:spTgt>
                                        </p:tgtEl>
                                        <p:attrNameLst>
                                          <p:attrName>style.visibility</p:attrName>
                                        </p:attrNameLst>
                                      </p:cBhvr>
                                      <p:to>
                                        <p:strVal val="visible"/>
                                      </p:to>
                                    </p:set>
                                    <p:animEffect filter="fade" transition="in">
                                      <p:cBhvr>
                                        <p:cTn dur="500"/>
                                        <p:tgtEl>
                                          <p:spTgt spid="17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xEl>
                                              <p:pRg end="2" st="2"/>
                                            </p:txEl>
                                          </p:spTgt>
                                        </p:tgtEl>
                                        <p:attrNameLst>
                                          <p:attrName>style.visibility</p:attrName>
                                        </p:attrNameLst>
                                      </p:cBhvr>
                                      <p:to>
                                        <p:strVal val="visible"/>
                                      </p:to>
                                    </p:set>
                                    <p:animEffect filter="fade" transition="in">
                                      <p:cBhvr>
                                        <p:cTn dur="500"/>
                                        <p:tgtEl>
                                          <p:spTgt spid="17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4">
                                            <p:txEl>
                                              <p:pRg end="0" st="0"/>
                                            </p:txEl>
                                          </p:spTgt>
                                        </p:tgtEl>
                                        <p:attrNameLst>
                                          <p:attrName>style.visibility</p:attrName>
                                        </p:attrNameLst>
                                      </p:cBhvr>
                                      <p:to>
                                        <p:strVal val="visible"/>
                                      </p:to>
                                    </p:set>
                                    <p:animEffect filter="fade" transition="in">
                                      <p:cBhvr>
                                        <p:cTn dur="500"/>
                                        <p:tgtEl>
                                          <p:spTgt spid="178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37"/>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00A3"/>
              </a:buClr>
              <a:buSzPct val="100000"/>
              <a:buFont typeface="Calibri"/>
              <a:buNone/>
            </a:pPr>
            <a:r>
              <a:rPr lang="en-US" sz="4400"/>
              <a:t>Internet applications, and transport protocols</a:t>
            </a:r>
            <a:endParaRPr sz="4400"/>
          </a:p>
        </p:txBody>
      </p:sp>
      <p:sp>
        <p:nvSpPr>
          <p:cNvPr id="1792" name="Google Shape;1792;p37"/>
          <p:cNvSpPr txBox="1"/>
          <p:nvPr/>
        </p:nvSpPr>
        <p:spPr>
          <a:xfrm>
            <a:off x="114330" y="1536174"/>
            <a:ext cx="3479735" cy="424821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application</a:t>
            </a:r>
            <a:endParaRPr b="0" i="0" sz="28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file transfer/download</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e-mail</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Web documents</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Internet telephony</a:t>
            </a:r>
            <a:endParaRPr/>
          </a:p>
          <a:p>
            <a:pPr indent="0" lvl="0" marL="0" marR="0" rtl="0" algn="r">
              <a:lnSpc>
                <a:spcPct val="11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streaming audio/video</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interactive games</a:t>
            </a:r>
            <a:endParaRPr/>
          </a:p>
        </p:txBody>
      </p:sp>
      <p:cxnSp>
        <p:nvCxnSpPr>
          <p:cNvPr id="1793" name="Google Shape;1793;p37"/>
          <p:cNvCxnSpPr/>
          <p:nvPr/>
        </p:nvCxnSpPr>
        <p:spPr>
          <a:xfrm>
            <a:off x="1931843" y="2115070"/>
            <a:ext cx="9382448" cy="0"/>
          </a:xfrm>
          <a:prstGeom prst="straightConnector1">
            <a:avLst/>
          </a:prstGeom>
          <a:noFill/>
          <a:ln cap="flat" cmpd="sng" w="31750">
            <a:solidFill>
              <a:srgbClr val="0000A8"/>
            </a:solidFill>
            <a:prstDash val="solid"/>
            <a:miter lim="800000"/>
            <a:headEnd len="sm" w="sm" type="none"/>
            <a:tailEnd len="sm" w="sm" type="none"/>
          </a:ln>
        </p:spPr>
      </p:cxnSp>
      <p:cxnSp>
        <p:nvCxnSpPr>
          <p:cNvPr id="1794" name="Google Shape;1794;p37"/>
          <p:cNvCxnSpPr/>
          <p:nvPr/>
        </p:nvCxnSpPr>
        <p:spPr>
          <a:xfrm>
            <a:off x="1939865" y="2900516"/>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95" name="Google Shape;1795;p37"/>
          <p:cNvCxnSpPr/>
          <p:nvPr/>
        </p:nvCxnSpPr>
        <p:spPr>
          <a:xfrm>
            <a:off x="1939865" y="3426882"/>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96" name="Google Shape;1796;p37"/>
          <p:cNvCxnSpPr/>
          <p:nvPr/>
        </p:nvCxnSpPr>
        <p:spPr>
          <a:xfrm>
            <a:off x="1939865" y="3871968"/>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97" name="Google Shape;1797;p37"/>
          <p:cNvCxnSpPr/>
          <p:nvPr/>
        </p:nvCxnSpPr>
        <p:spPr>
          <a:xfrm>
            <a:off x="1943100" y="4810618"/>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98" name="Google Shape;1798;p37"/>
          <p:cNvCxnSpPr/>
          <p:nvPr/>
        </p:nvCxnSpPr>
        <p:spPr>
          <a:xfrm>
            <a:off x="1943876" y="5263991"/>
            <a:ext cx="9382448" cy="0"/>
          </a:xfrm>
          <a:prstGeom prst="straightConnector1">
            <a:avLst/>
          </a:prstGeom>
          <a:noFill/>
          <a:ln cap="flat" cmpd="sng" w="15875">
            <a:solidFill>
              <a:srgbClr val="BFBFBF"/>
            </a:solidFill>
            <a:prstDash val="solid"/>
            <a:miter lim="800000"/>
            <a:headEnd len="sm" w="sm" type="none"/>
            <a:tailEnd len="sm" w="sm" type="none"/>
          </a:ln>
        </p:spPr>
      </p:cxnSp>
      <p:cxnSp>
        <p:nvCxnSpPr>
          <p:cNvPr id="1799" name="Google Shape;1799;p37"/>
          <p:cNvCxnSpPr/>
          <p:nvPr/>
        </p:nvCxnSpPr>
        <p:spPr>
          <a:xfrm>
            <a:off x="1943876" y="5745521"/>
            <a:ext cx="9382448" cy="0"/>
          </a:xfrm>
          <a:prstGeom prst="straightConnector1">
            <a:avLst/>
          </a:prstGeom>
          <a:noFill/>
          <a:ln cap="flat" cmpd="sng" w="15875">
            <a:solidFill>
              <a:srgbClr val="BFBFBF"/>
            </a:solidFill>
            <a:prstDash val="solid"/>
            <a:miter lim="800000"/>
            <a:headEnd len="sm" w="sm" type="none"/>
            <a:tailEnd len="sm" w="sm" type="none"/>
          </a:ln>
        </p:spPr>
      </p:cxnSp>
      <p:sp>
        <p:nvSpPr>
          <p:cNvPr id="1800" name="Google Shape;1800;p37"/>
          <p:cNvSpPr txBox="1"/>
          <p:nvPr/>
        </p:nvSpPr>
        <p:spPr>
          <a:xfrm>
            <a:off x="4375021" y="1113609"/>
            <a:ext cx="4019427" cy="51530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application</a:t>
            </a:r>
            <a:endParaRPr/>
          </a:p>
          <a:p>
            <a:pPr indent="0" lvl="0" marL="0" marR="0" rtl="0" algn="l">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layer protocol</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FTP [RFC 959]</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SMTP [RFC 5321]</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HTTP [RFC 7230, 9110]</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SIP [RFC 3261], RTP [RFC 3550], or proprietary HTTP [RFC 7230], DASH</a:t>
            </a:r>
            <a:endParaRPr/>
          </a:p>
          <a:p>
            <a:pPr indent="0" lvl="0" marL="0" marR="0" rtl="0" algn="l">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WOW, FPS (proprietary) </a:t>
            </a:r>
            <a:br>
              <a:rPr b="0" i="0" lang="en-US" sz="2800" u="none" cap="none" strike="noStrike">
                <a:solidFill>
                  <a:srgbClr val="000000"/>
                </a:solidFill>
                <a:latin typeface="Calibri"/>
                <a:ea typeface="Calibri"/>
                <a:cs typeface="Calibri"/>
                <a:sym typeface="Calibri"/>
              </a:rPr>
            </a:br>
            <a:endParaRPr b="0" i="0" sz="2800" u="none" cap="none" strike="noStrike">
              <a:solidFill>
                <a:srgbClr val="000000"/>
              </a:solidFill>
              <a:latin typeface="Calibri"/>
              <a:ea typeface="Calibri"/>
              <a:cs typeface="Calibri"/>
              <a:sym typeface="Calibri"/>
            </a:endParaRPr>
          </a:p>
        </p:txBody>
      </p:sp>
      <p:sp>
        <p:nvSpPr>
          <p:cNvPr id="1801" name="Google Shape;1801;p37"/>
          <p:cNvSpPr txBox="1"/>
          <p:nvPr/>
        </p:nvSpPr>
        <p:spPr>
          <a:xfrm>
            <a:off x="8407541" y="1566040"/>
            <a:ext cx="2914772" cy="424821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transport protocol</a:t>
            </a:r>
            <a:endParaRPr b="0" i="0" sz="28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TCP</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TCP</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TCP</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TCP or UDP</a:t>
            </a:r>
            <a:endParaRPr/>
          </a:p>
          <a:p>
            <a:pPr indent="0" lvl="0" marL="0" marR="0" rtl="0" algn="r">
              <a:lnSpc>
                <a:spcPct val="11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TCP</a:t>
            </a:r>
            <a:endParaRPr/>
          </a:p>
          <a:p>
            <a:pPr indent="0" lvl="0" marL="0" marR="0" rtl="0" algn="r">
              <a:lnSpc>
                <a:spcPct val="11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UDP or TCP</a:t>
            </a:r>
            <a:endParaRPr/>
          </a:p>
        </p:txBody>
      </p:sp>
      <p:sp>
        <p:nvSpPr>
          <p:cNvPr id="1802" name="Google Shape;1802;p3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38"/>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8"/>
              </a:buClr>
              <a:buSzPts val="4400"/>
              <a:buFont typeface="Calibri"/>
              <a:buNone/>
            </a:pPr>
            <a:r>
              <a:rPr lang="en-US" sz="4400">
                <a:solidFill>
                  <a:srgbClr val="0000A8"/>
                </a:solidFill>
              </a:rPr>
              <a:t>Securing TCP</a:t>
            </a:r>
            <a:endParaRPr sz="4400">
              <a:solidFill>
                <a:srgbClr val="0000A8"/>
              </a:solidFill>
            </a:endParaRPr>
          </a:p>
        </p:txBody>
      </p:sp>
      <p:sp>
        <p:nvSpPr>
          <p:cNvPr id="1809" name="Google Shape;1809;p38"/>
          <p:cNvSpPr txBox="1"/>
          <p:nvPr/>
        </p:nvSpPr>
        <p:spPr>
          <a:xfrm>
            <a:off x="753320" y="1383910"/>
            <a:ext cx="5957195" cy="4953000"/>
          </a:xfrm>
          <a:prstGeom prst="rect">
            <a:avLst/>
          </a:prstGeom>
          <a:noFill/>
          <a:ln>
            <a:noFill/>
          </a:ln>
        </p:spPr>
        <p:txBody>
          <a:bodyPr anchorCtr="0" anchor="t" bIns="45700" lIns="91425" spcFirstLastPara="1" rIns="91425" wrap="square" tIns="45700">
            <a:noAutofit/>
          </a:bodyPr>
          <a:lstStyle/>
          <a:p>
            <a:pPr indent="-33020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00000"/>
                </a:solidFill>
                <a:latin typeface="Calibri"/>
                <a:ea typeface="Calibri"/>
                <a:cs typeface="Calibri"/>
                <a:sym typeface="Calibri"/>
              </a:rPr>
              <a:t>Vanilla TCP &amp; UDP sockets:</a:t>
            </a:r>
            <a:endParaRPr/>
          </a:p>
          <a:p>
            <a:pPr indent="-219075" lvl="0" marL="349250" marR="0" rtl="0" algn="l">
              <a:lnSpc>
                <a:spcPct val="90000"/>
              </a:lnSpc>
              <a:spcBef>
                <a:spcPts val="400"/>
              </a:spcBef>
              <a:spcAft>
                <a:spcPts val="0"/>
              </a:spcAft>
              <a:buClr>
                <a:srgbClr val="0000A8"/>
              </a:buClr>
              <a:buSzPts val="2800"/>
              <a:buFont typeface="Noto Sans Symbols"/>
              <a:buChar char="▪"/>
            </a:pPr>
            <a:r>
              <a:rPr b="0" i="0" lang="en-US" sz="2800" u="none" cap="none" strike="noStrike">
                <a:solidFill>
                  <a:srgbClr val="000000"/>
                </a:solidFill>
                <a:latin typeface="Calibri"/>
                <a:ea typeface="Calibri"/>
                <a:cs typeface="Calibri"/>
                <a:sym typeface="Calibri"/>
              </a:rPr>
              <a:t>no encryption</a:t>
            </a:r>
            <a:endParaRPr/>
          </a:p>
          <a:p>
            <a:pPr indent="-219075" lvl="0" marL="349250" marR="0" rtl="0" algn="l">
              <a:lnSpc>
                <a:spcPct val="90000"/>
              </a:lnSpc>
              <a:spcBef>
                <a:spcPts val="400"/>
              </a:spcBef>
              <a:spcAft>
                <a:spcPts val="0"/>
              </a:spcAft>
              <a:buClr>
                <a:srgbClr val="0000A8"/>
              </a:buClr>
              <a:buSzPts val="2800"/>
              <a:buFont typeface="Noto Sans Symbols"/>
              <a:buChar char="▪"/>
            </a:pPr>
            <a:r>
              <a:rPr b="0" i="0" lang="en-US" sz="2800" u="none" cap="none" strike="noStrike">
                <a:solidFill>
                  <a:srgbClr val="000000"/>
                </a:solidFill>
                <a:latin typeface="Calibri"/>
                <a:ea typeface="Calibri"/>
                <a:cs typeface="Calibri"/>
                <a:sym typeface="Calibri"/>
              </a:rPr>
              <a:t>cleartext passwords sent into socket traverse Internet  in cleartext (!)</a:t>
            </a:r>
            <a:endParaRPr/>
          </a:p>
          <a:p>
            <a:pPr indent="0" lvl="0" marL="0" marR="0" rtl="0" algn="l">
              <a:lnSpc>
                <a:spcPct val="90000"/>
              </a:lnSpc>
              <a:spcBef>
                <a:spcPts val="1000"/>
              </a:spcBef>
              <a:spcAft>
                <a:spcPts val="0"/>
              </a:spcAft>
              <a:buClr>
                <a:srgbClr val="0000A3"/>
              </a:buClr>
              <a:buSzPts val="3200"/>
              <a:buFont typeface="Noto Sans Symbols"/>
              <a:buNone/>
            </a:pPr>
            <a:r>
              <a:rPr b="0" i="0" lang="en-US" sz="3200" u="none" cap="none" strike="noStrike">
                <a:solidFill>
                  <a:srgbClr val="C00000"/>
                </a:solidFill>
                <a:latin typeface="Calibri"/>
                <a:ea typeface="Calibri"/>
                <a:cs typeface="Calibri"/>
                <a:sym typeface="Calibri"/>
              </a:rPr>
              <a:t>Transport Layer Security </a:t>
            </a:r>
            <a:r>
              <a:rPr b="0" i="0" lang="en-US" sz="3200" u="none" cap="none" strike="noStrike">
                <a:solidFill>
                  <a:srgbClr val="0000A3"/>
                </a:solidFill>
                <a:latin typeface="Calibri"/>
                <a:ea typeface="Calibri"/>
                <a:cs typeface="Calibri"/>
                <a:sym typeface="Calibri"/>
              </a:rPr>
              <a:t>(TLS) </a:t>
            </a:r>
            <a:endParaRPr/>
          </a:p>
          <a:p>
            <a:pPr indent="-219075" lvl="0" marL="349250"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provides encrypted TCP connections</a:t>
            </a:r>
            <a:endParaRPr/>
          </a:p>
          <a:p>
            <a:pPr indent="-219075" lvl="0" marL="349250"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data integrity</a:t>
            </a:r>
            <a:endParaRPr/>
          </a:p>
          <a:p>
            <a:pPr indent="-219075" lvl="0" marL="349250"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end-point authenticatio</a:t>
            </a:r>
            <a:r>
              <a:rPr b="0" i="0" lang="en-US" sz="3200" u="none" cap="none" strike="noStrike">
                <a:solidFill>
                  <a:srgbClr val="000000"/>
                </a:solidFill>
                <a:latin typeface="Calibri"/>
                <a:ea typeface="Calibri"/>
                <a:cs typeface="Calibri"/>
                <a:sym typeface="Calibri"/>
              </a:rPr>
              <a:t>n</a:t>
            </a:r>
            <a:endParaRPr b="0" i="0" sz="2800" u="none" cap="none" strike="noStrike">
              <a:solidFill>
                <a:srgbClr val="000000"/>
              </a:solidFill>
              <a:latin typeface="Calibri"/>
              <a:ea typeface="Calibri"/>
              <a:cs typeface="Calibri"/>
              <a:sym typeface="Calibri"/>
            </a:endParaRPr>
          </a:p>
        </p:txBody>
      </p:sp>
      <p:sp>
        <p:nvSpPr>
          <p:cNvPr id="1810" name="Google Shape;1810;p38"/>
          <p:cNvSpPr txBox="1"/>
          <p:nvPr/>
        </p:nvSpPr>
        <p:spPr>
          <a:xfrm>
            <a:off x="7115815" y="1395634"/>
            <a:ext cx="4514589" cy="4648200"/>
          </a:xfrm>
          <a:prstGeom prst="rect">
            <a:avLst/>
          </a:prstGeom>
          <a:noFill/>
          <a:ln>
            <a:noFill/>
          </a:ln>
        </p:spPr>
        <p:txBody>
          <a:bodyPr anchorCtr="0" anchor="t" bIns="45700" lIns="91425" spcFirstLastPara="1" rIns="91425" wrap="square" tIns="45700">
            <a:noAutofit/>
          </a:bodyPr>
          <a:lstStyle/>
          <a:p>
            <a:pPr indent="0" lvl="0" marL="222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22228B"/>
                </a:solidFill>
                <a:latin typeface="Calibri"/>
                <a:ea typeface="Calibri"/>
                <a:cs typeface="Calibri"/>
                <a:sym typeface="Calibri"/>
              </a:rPr>
              <a:t>TLS implemented in application layer</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apps use TLS libraries, that use TCP in turn</a:t>
            </a:r>
            <a:endParaRPr b="0" i="0" sz="3200" u="none" cap="none" strike="noStrike">
              <a:solidFill>
                <a:srgbClr val="22228B"/>
              </a:solidFill>
              <a:latin typeface="Calibri"/>
              <a:ea typeface="Calibri"/>
              <a:cs typeface="Calibri"/>
              <a:sym typeface="Calibri"/>
            </a:endParaRPr>
          </a:p>
          <a:p>
            <a:pPr indent="-233363" lvl="1" marL="233363" marR="0" rtl="0" algn="l">
              <a:lnSpc>
                <a:spcPct val="90000"/>
              </a:lnSpc>
              <a:spcBef>
                <a:spcPts val="500"/>
              </a:spcBef>
              <a:spcAft>
                <a:spcPts val="0"/>
              </a:spcAft>
              <a:buClr>
                <a:srgbClr val="0000A8"/>
              </a:buClr>
              <a:buSzPts val="2800"/>
              <a:buFont typeface="Noto Sans Symbols"/>
              <a:buChar char="▪"/>
            </a:pPr>
            <a:r>
              <a:rPr b="0" i="0" lang="en-US" sz="2800" u="none" cap="none" strike="noStrike">
                <a:solidFill>
                  <a:srgbClr val="000000"/>
                </a:solidFill>
                <a:latin typeface="Calibri"/>
                <a:ea typeface="Calibri"/>
                <a:cs typeface="Calibri"/>
                <a:sym typeface="Calibri"/>
              </a:rPr>
              <a:t>cleartext sent into “socket”  traverse Internet  </a:t>
            </a:r>
            <a:r>
              <a:rPr b="0" i="1" lang="en-US" sz="2800" u="none" cap="none" strike="noStrike">
                <a:solidFill>
                  <a:srgbClr val="000000"/>
                </a:solidFill>
                <a:latin typeface="Calibri"/>
                <a:ea typeface="Calibri"/>
                <a:cs typeface="Calibri"/>
                <a:sym typeface="Calibri"/>
              </a:rPr>
              <a:t>encrypted</a:t>
            </a:r>
            <a:r>
              <a:rPr b="0" i="0" lang="en-US" sz="2800" u="none" cap="none" strike="noStrike">
                <a:solidFill>
                  <a:srgbClr val="000000"/>
                </a:solidFill>
                <a:latin typeface="Calibri"/>
                <a:ea typeface="Calibri"/>
                <a:cs typeface="Calibri"/>
                <a:sym typeface="Calibri"/>
              </a:rPr>
              <a:t> </a:t>
            </a:r>
            <a:endParaRPr/>
          </a:p>
          <a:p>
            <a:pPr indent="-233363" lvl="1" marL="233363" marR="0" rtl="0" algn="l">
              <a:lnSpc>
                <a:spcPct val="90000"/>
              </a:lnSpc>
              <a:spcBef>
                <a:spcPts val="500"/>
              </a:spcBef>
              <a:spcAft>
                <a:spcPts val="0"/>
              </a:spcAft>
              <a:buClr>
                <a:srgbClr val="0000A8"/>
              </a:buClr>
              <a:buSzPts val="2800"/>
              <a:buFont typeface="Noto Sans Symbols"/>
              <a:buChar char="▪"/>
            </a:pPr>
            <a:r>
              <a:rPr b="0" i="0" lang="en-US" sz="2800" u="none" cap="none" strike="noStrike">
                <a:solidFill>
                  <a:srgbClr val="000000"/>
                </a:solidFill>
                <a:latin typeface="Calibri"/>
                <a:ea typeface="Calibri"/>
                <a:cs typeface="Calibri"/>
                <a:sym typeface="Calibri"/>
              </a:rPr>
              <a:t>more: Chapter 8</a:t>
            </a:r>
            <a:endParaRPr/>
          </a:p>
        </p:txBody>
      </p:sp>
      <p:sp>
        <p:nvSpPr>
          <p:cNvPr id="1811" name="Google Shape;1811;p3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9">
                                            <p:txEl>
                                              <p:pRg end="0" st="0"/>
                                            </p:txEl>
                                          </p:spTgt>
                                        </p:tgtEl>
                                        <p:attrNameLst>
                                          <p:attrName>style.visibility</p:attrName>
                                        </p:attrNameLst>
                                      </p:cBhvr>
                                      <p:to>
                                        <p:strVal val="visible"/>
                                      </p:to>
                                    </p:set>
                                    <p:animEffect filter="fade" transition="in">
                                      <p:cBhvr>
                                        <p:cTn dur="500"/>
                                        <p:tgtEl>
                                          <p:spTgt spid="18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9">
                                            <p:txEl>
                                              <p:pRg end="1" st="1"/>
                                            </p:txEl>
                                          </p:spTgt>
                                        </p:tgtEl>
                                        <p:attrNameLst>
                                          <p:attrName>style.visibility</p:attrName>
                                        </p:attrNameLst>
                                      </p:cBhvr>
                                      <p:to>
                                        <p:strVal val="visible"/>
                                      </p:to>
                                    </p:set>
                                    <p:animEffect filter="fade" transition="in">
                                      <p:cBhvr>
                                        <p:cTn dur="500"/>
                                        <p:tgtEl>
                                          <p:spTgt spid="18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9">
                                            <p:txEl>
                                              <p:pRg end="2" st="2"/>
                                            </p:txEl>
                                          </p:spTgt>
                                        </p:tgtEl>
                                        <p:attrNameLst>
                                          <p:attrName>style.visibility</p:attrName>
                                        </p:attrNameLst>
                                      </p:cBhvr>
                                      <p:to>
                                        <p:strVal val="visible"/>
                                      </p:to>
                                    </p:set>
                                    <p:animEffect filter="fade" transition="in">
                                      <p:cBhvr>
                                        <p:cTn dur="500"/>
                                        <p:tgtEl>
                                          <p:spTgt spid="18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9">
                                            <p:txEl>
                                              <p:pRg end="3" st="3"/>
                                            </p:txEl>
                                          </p:spTgt>
                                        </p:tgtEl>
                                        <p:attrNameLst>
                                          <p:attrName>style.visibility</p:attrName>
                                        </p:attrNameLst>
                                      </p:cBhvr>
                                      <p:to>
                                        <p:strVal val="visible"/>
                                      </p:to>
                                    </p:set>
                                    <p:animEffect filter="fade" transition="in">
                                      <p:cBhvr>
                                        <p:cTn dur="500"/>
                                        <p:tgtEl>
                                          <p:spTgt spid="18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9">
                                            <p:txEl>
                                              <p:pRg end="4" st="4"/>
                                            </p:txEl>
                                          </p:spTgt>
                                        </p:tgtEl>
                                        <p:attrNameLst>
                                          <p:attrName>style.visibility</p:attrName>
                                        </p:attrNameLst>
                                      </p:cBhvr>
                                      <p:to>
                                        <p:strVal val="visible"/>
                                      </p:to>
                                    </p:set>
                                    <p:animEffect filter="fade" transition="in">
                                      <p:cBhvr>
                                        <p:cTn dur="500"/>
                                        <p:tgtEl>
                                          <p:spTgt spid="18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9">
                                            <p:txEl>
                                              <p:pRg end="5" st="5"/>
                                            </p:txEl>
                                          </p:spTgt>
                                        </p:tgtEl>
                                        <p:attrNameLst>
                                          <p:attrName>style.visibility</p:attrName>
                                        </p:attrNameLst>
                                      </p:cBhvr>
                                      <p:to>
                                        <p:strVal val="visible"/>
                                      </p:to>
                                    </p:set>
                                    <p:animEffect filter="fade" transition="in">
                                      <p:cBhvr>
                                        <p:cTn dur="500"/>
                                        <p:tgtEl>
                                          <p:spTgt spid="18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9">
                                            <p:txEl>
                                              <p:pRg end="6" st="6"/>
                                            </p:txEl>
                                          </p:spTgt>
                                        </p:tgtEl>
                                        <p:attrNameLst>
                                          <p:attrName>style.visibility</p:attrName>
                                        </p:attrNameLst>
                                      </p:cBhvr>
                                      <p:to>
                                        <p:strVal val="visible"/>
                                      </p:to>
                                    </p:set>
                                    <p:animEffect filter="fade" transition="in">
                                      <p:cBhvr>
                                        <p:cTn dur="500"/>
                                        <p:tgtEl>
                                          <p:spTgt spid="180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0"/>
                                        </p:tgtEl>
                                        <p:attrNameLst>
                                          <p:attrName>style.visibility</p:attrName>
                                        </p:attrNameLst>
                                      </p:cBhvr>
                                      <p:to>
                                        <p:strVal val="visible"/>
                                      </p:to>
                                    </p:set>
                                    <p:animEffect filter="fade" transition="in">
                                      <p:cBhvr>
                                        <p:cTn dur="500"/>
                                        <p:tgtEl>
                                          <p:spTgt spid="1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39"/>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a:t>Application layer: overview</a:t>
            </a:r>
            <a:endParaRPr/>
          </a:p>
        </p:txBody>
      </p:sp>
      <p:sp>
        <p:nvSpPr>
          <p:cNvPr id="1818" name="Google Shape;1818;p39"/>
          <p:cNvSpPr txBox="1"/>
          <p:nvPr/>
        </p:nvSpPr>
        <p:spPr>
          <a:xfrm>
            <a:off x="809242" y="1870563"/>
            <a:ext cx="5309184" cy="4351338"/>
          </a:xfrm>
          <a:prstGeom prst="rect">
            <a:avLst/>
          </a:prstGeom>
          <a:noFill/>
          <a:ln>
            <a:noFill/>
          </a:ln>
        </p:spPr>
        <p:txBody>
          <a:bodyPr anchorCtr="0" anchor="t" bIns="45700" lIns="91425" spcFirstLastPara="1" rIns="91425" wrap="square" tIns="45700">
            <a:noAutofit/>
          </a:bodyPr>
          <a:lstStyle/>
          <a:p>
            <a:pPr indent="-401638" lvl="0" marL="401638" marR="0" rtl="0" algn="l">
              <a:lnSpc>
                <a:spcPct val="90000"/>
              </a:lnSpc>
              <a:spcBef>
                <a:spcPts val="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Principles of network applications</a:t>
            </a:r>
            <a:endParaRPr/>
          </a:p>
          <a:p>
            <a:pPr indent="-401638" lvl="0" marL="401638"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Web and HTTP</a:t>
            </a:r>
            <a:endParaRPr/>
          </a:p>
          <a:p>
            <a:pPr indent="-401638" lvl="0" marL="401638"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E-mail, SMTP, IMAP</a:t>
            </a:r>
            <a:endParaRPr/>
          </a:p>
          <a:p>
            <a:pPr indent="-401638" lvl="0" marL="401638"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The Domain Name System DNS</a:t>
            </a:r>
            <a:endParaRPr/>
          </a:p>
          <a:p>
            <a:pPr indent="-444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1819" name="Google Shape;1819;p39"/>
          <p:cNvSpPr txBox="1"/>
          <p:nvPr/>
        </p:nvSpPr>
        <p:spPr>
          <a:xfrm>
            <a:off x="6557554" y="1422888"/>
            <a:ext cx="5405262" cy="4799013"/>
          </a:xfrm>
          <a:prstGeom prst="rect">
            <a:avLst/>
          </a:prstGeom>
          <a:noFill/>
          <a:ln>
            <a:noFill/>
          </a:ln>
        </p:spPr>
        <p:txBody>
          <a:bodyPr anchorCtr="0" anchor="t" bIns="45700" lIns="91425" spcFirstLastPara="1" rIns="91425" wrap="square" tIns="45700">
            <a:normAutofit/>
          </a:bodyPr>
          <a:lstStyle/>
          <a:p>
            <a:pPr indent="-349250" lvl="0" marL="349250" marR="0" rtl="0" algn="l">
              <a:lnSpc>
                <a:spcPct val="90000"/>
              </a:lnSpc>
              <a:spcBef>
                <a:spcPts val="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P2P applications</a:t>
            </a:r>
            <a:endParaRPr/>
          </a:p>
          <a:p>
            <a:pPr indent="-349250" lvl="0" marL="349250"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video streaming and content distribution networks</a:t>
            </a:r>
            <a:endParaRPr/>
          </a:p>
          <a:p>
            <a:pPr indent="-349250" lvl="0" marL="349250"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socket programming with UDP and TCP</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sp>
        <p:nvSpPr>
          <p:cNvPr id="1820" name="Google Shape;1820;p3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pic>
        <p:nvPicPr>
          <p:cNvPr descr="Kurose&amp;Ross 8th edition photo" id="1821" name="Google Shape;1821;p39"/>
          <p:cNvPicPr preferRelativeResize="0"/>
          <p:nvPr/>
        </p:nvPicPr>
        <p:blipFill rotWithShape="1">
          <a:blip r:embed="rId3">
            <a:alphaModFix/>
          </a:blip>
          <a:srcRect b="0" l="0" r="0" t="0"/>
          <a:stretch/>
        </p:blipFill>
        <p:spPr>
          <a:xfrm>
            <a:off x="6957391" y="4125913"/>
            <a:ext cx="3087757" cy="23158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40"/>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Web and HTTP</a:t>
            </a:r>
            <a:endParaRPr sz="4400"/>
          </a:p>
        </p:txBody>
      </p:sp>
      <p:sp>
        <p:nvSpPr>
          <p:cNvPr id="1828" name="Google Shape;1828;p40"/>
          <p:cNvSpPr txBox="1"/>
          <p:nvPr/>
        </p:nvSpPr>
        <p:spPr>
          <a:xfrm>
            <a:off x="669395" y="1559756"/>
            <a:ext cx="10774192"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000000"/>
                </a:solidFill>
                <a:latin typeface="Calibri"/>
                <a:ea typeface="Calibri"/>
                <a:cs typeface="Calibri"/>
                <a:sym typeface="Calibri"/>
              </a:rPr>
              <a:t>First, a quick review…</a:t>
            </a:r>
            <a:endParaRPr/>
          </a:p>
          <a:p>
            <a:pPr indent="-330200" lvl="0" marL="46037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web page consists of </a:t>
            </a:r>
            <a:r>
              <a:rPr b="0" i="1" lang="en-US" sz="3200" u="none" cap="none" strike="noStrike">
                <a:solidFill>
                  <a:srgbClr val="C00000"/>
                </a:solidFill>
                <a:latin typeface="Calibri"/>
                <a:ea typeface="Calibri"/>
                <a:cs typeface="Calibri"/>
                <a:sym typeface="Calibri"/>
              </a:rPr>
              <a:t>objects, </a:t>
            </a:r>
            <a:r>
              <a:rPr b="0" i="0" lang="en-US" sz="3200" u="none" cap="none" strike="noStrike">
                <a:solidFill>
                  <a:srgbClr val="000000"/>
                </a:solidFill>
                <a:latin typeface="Calibri"/>
                <a:ea typeface="Calibri"/>
                <a:cs typeface="Calibri"/>
                <a:sym typeface="Calibri"/>
              </a:rPr>
              <a:t>each of</a:t>
            </a:r>
            <a:r>
              <a:rPr b="0" i="1" lang="en-US" sz="3200" u="none" cap="none" strike="noStrike">
                <a:solidFill>
                  <a:srgbClr val="C00000"/>
                </a:solidFill>
                <a:latin typeface="Calibri"/>
                <a:ea typeface="Calibri"/>
                <a:cs typeface="Calibri"/>
                <a:sym typeface="Calibri"/>
              </a:rPr>
              <a:t> </a:t>
            </a:r>
            <a:r>
              <a:rPr b="0" i="0" lang="en-US" sz="3200" u="none" cap="none" strike="noStrike">
                <a:solidFill>
                  <a:srgbClr val="000000"/>
                </a:solidFill>
                <a:latin typeface="Calibri"/>
                <a:ea typeface="Calibri"/>
                <a:cs typeface="Calibri"/>
                <a:sym typeface="Calibri"/>
              </a:rPr>
              <a:t>which can be stored on different Web servers</a:t>
            </a:r>
            <a:endParaRPr/>
          </a:p>
          <a:p>
            <a:pPr indent="-330200" lvl="0" marL="46037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object can be HTML file, JPEG image, Java applet, audio file,…</a:t>
            </a:r>
            <a:endParaRPr/>
          </a:p>
          <a:p>
            <a:pPr indent="-330200" lvl="0" marL="46037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web page consists of </a:t>
            </a:r>
            <a:r>
              <a:rPr b="0" i="1" lang="en-US" sz="3200" u="none" cap="none" strike="noStrike">
                <a:solidFill>
                  <a:srgbClr val="CC0000"/>
                </a:solidFill>
                <a:latin typeface="Calibri"/>
                <a:ea typeface="Calibri"/>
                <a:cs typeface="Calibri"/>
                <a:sym typeface="Calibri"/>
              </a:rPr>
              <a:t>base HTML-file</a:t>
            </a:r>
            <a:r>
              <a:rPr b="0" i="0" lang="en-US" sz="3200" u="none" cap="none" strike="noStrike">
                <a:solidFill>
                  <a:srgbClr val="000000"/>
                </a:solidFill>
                <a:latin typeface="Calibri"/>
                <a:ea typeface="Calibri"/>
                <a:cs typeface="Calibri"/>
                <a:sym typeface="Calibri"/>
              </a:rPr>
              <a:t> which includes </a:t>
            </a:r>
            <a:r>
              <a:rPr b="0" i="1" lang="en-US" sz="3200" u="none" cap="none" strike="noStrike">
                <a:solidFill>
                  <a:srgbClr val="CC0000"/>
                </a:solidFill>
                <a:latin typeface="Calibri"/>
                <a:ea typeface="Calibri"/>
                <a:cs typeface="Calibri"/>
                <a:sym typeface="Calibri"/>
              </a:rPr>
              <a:t>several referenced objects, each </a:t>
            </a:r>
            <a:r>
              <a:rPr b="0" i="0" lang="en-US" sz="3200" u="none" cap="none" strike="noStrike">
                <a:solidFill>
                  <a:srgbClr val="000000"/>
                </a:solidFill>
                <a:latin typeface="Calibri"/>
                <a:ea typeface="Calibri"/>
                <a:cs typeface="Calibri"/>
                <a:sym typeface="Calibri"/>
              </a:rPr>
              <a:t>addressable by a </a:t>
            </a:r>
            <a:r>
              <a:rPr b="0" i="1" lang="en-US" sz="3200" u="none" cap="none" strike="noStrike">
                <a:solidFill>
                  <a:srgbClr val="CC0000"/>
                </a:solidFill>
                <a:latin typeface="Calibri"/>
                <a:ea typeface="Calibri"/>
                <a:cs typeface="Calibri"/>
                <a:sym typeface="Calibri"/>
              </a:rPr>
              <a:t>URL, </a:t>
            </a:r>
            <a:r>
              <a:rPr b="0" i="0" lang="en-US" sz="3200" u="none" cap="none" strike="noStrike">
                <a:solidFill>
                  <a:srgbClr val="000000"/>
                </a:solidFill>
                <a:latin typeface="Calibri"/>
                <a:ea typeface="Calibri"/>
                <a:cs typeface="Calibri"/>
                <a:sym typeface="Calibri"/>
              </a:rPr>
              <a:t>e.g.,</a:t>
            </a:r>
            <a:endParaRPr/>
          </a:p>
          <a:p>
            <a:pPr indent="-2222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grpSp>
        <p:nvGrpSpPr>
          <p:cNvPr id="1829" name="Google Shape;1829;p40"/>
          <p:cNvGrpSpPr/>
          <p:nvPr/>
        </p:nvGrpSpPr>
        <p:grpSpPr>
          <a:xfrm>
            <a:off x="2463366" y="4853073"/>
            <a:ext cx="6835775" cy="1144588"/>
            <a:chOff x="788" y="2955"/>
            <a:chExt cx="4306" cy="721"/>
          </a:xfrm>
        </p:grpSpPr>
        <p:sp>
          <p:nvSpPr>
            <p:cNvPr id="1830" name="Google Shape;1830;p40"/>
            <p:cNvSpPr txBox="1"/>
            <p:nvPr/>
          </p:nvSpPr>
          <p:spPr>
            <a:xfrm>
              <a:off x="788" y="2955"/>
              <a:ext cx="4188"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urier New"/>
                <a:buNone/>
              </a:pPr>
              <a:r>
                <a:rPr b="0" i="0" lang="en-US" sz="2400" u="none" cap="none" strike="noStrike">
                  <a:solidFill>
                    <a:srgbClr val="000000"/>
                  </a:solidFill>
                  <a:latin typeface="Courier New"/>
                  <a:ea typeface="Courier New"/>
                  <a:cs typeface="Courier New"/>
                  <a:sym typeface="Courier New"/>
                </a:rPr>
                <a:t>www.someschool.edu/someDept/pic.gif</a:t>
              </a:r>
              <a:endParaRPr/>
            </a:p>
          </p:txBody>
        </p:sp>
        <p:sp>
          <p:nvSpPr>
            <p:cNvPr id="1831" name="Google Shape;1831;p40"/>
            <p:cNvSpPr/>
            <p:nvPr/>
          </p:nvSpPr>
          <p:spPr>
            <a:xfrm rot="-5400000">
              <a:off x="1821" y="2281"/>
              <a:ext cx="57" cy="2083"/>
            </a:xfrm>
            <a:prstGeom prst="leftBrace">
              <a:avLst>
                <a:gd fmla="val 304532"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0"/>
            <p:cNvSpPr txBox="1"/>
            <p:nvPr/>
          </p:nvSpPr>
          <p:spPr>
            <a:xfrm>
              <a:off x="838" y="3288"/>
              <a:ext cx="1981" cy="2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1833" name="Google Shape;1833;p40"/>
            <p:cNvSpPr/>
            <p:nvPr/>
          </p:nvSpPr>
          <p:spPr>
            <a:xfrm rot="-5400000">
              <a:off x="4024" y="2277"/>
              <a:ext cx="57" cy="2083"/>
            </a:xfrm>
            <a:prstGeom prst="leftBrace">
              <a:avLst>
                <a:gd fmla="val 304532"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0"/>
            <p:cNvSpPr txBox="1"/>
            <p:nvPr/>
          </p:nvSpPr>
          <p:spPr>
            <a:xfrm>
              <a:off x="3038" y="3288"/>
              <a:ext cx="1981" cy="2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1835" name="Google Shape;1835;p40"/>
            <p:cNvSpPr txBox="1"/>
            <p:nvPr/>
          </p:nvSpPr>
          <p:spPr>
            <a:xfrm>
              <a:off x="1389" y="3388"/>
              <a:ext cx="1013"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host name</a:t>
              </a:r>
              <a:endParaRPr/>
            </a:p>
          </p:txBody>
        </p:sp>
        <p:sp>
          <p:nvSpPr>
            <p:cNvPr id="1836" name="Google Shape;1836;p40"/>
            <p:cNvSpPr txBox="1"/>
            <p:nvPr/>
          </p:nvSpPr>
          <p:spPr>
            <a:xfrm>
              <a:off x="3485" y="3338"/>
              <a:ext cx="1028"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path</a:t>
              </a:r>
              <a:r>
                <a:rPr b="0" i="0" lang="en-US" sz="2400" u="none" cap="none" strike="noStrike">
                  <a:solidFill>
                    <a:srgbClr val="000000"/>
                  </a:solidFill>
                  <a:latin typeface="Comic Sans MS"/>
                  <a:ea typeface="Comic Sans MS"/>
                  <a:cs typeface="Comic Sans MS"/>
                  <a:sym typeface="Comic Sans MS"/>
                </a:rPr>
                <a:t> </a:t>
              </a:r>
              <a:r>
                <a:rPr b="0" i="0" lang="en-US" sz="2400" u="none" cap="none" strike="noStrike">
                  <a:solidFill>
                    <a:srgbClr val="000000"/>
                  </a:solidFill>
                  <a:latin typeface="Arial"/>
                  <a:ea typeface="Arial"/>
                  <a:cs typeface="Arial"/>
                  <a:sym typeface="Arial"/>
                </a:rPr>
                <a:t>name</a:t>
              </a:r>
              <a:endParaRPr/>
            </a:p>
          </p:txBody>
        </p:sp>
      </p:grpSp>
      <p:sp>
        <p:nvSpPr>
          <p:cNvPr id="1837" name="Google Shape;1837;p4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41"/>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 overview</a:t>
            </a:r>
            <a:endParaRPr sz="4400"/>
          </a:p>
        </p:txBody>
      </p:sp>
      <p:sp>
        <p:nvSpPr>
          <p:cNvPr id="1844" name="Google Shape;1844;p41"/>
          <p:cNvSpPr txBox="1"/>
          <p:nvPr/>
        </p:nvSpPr>
        <p:spPr>
          <a:xfrm>
            <a:off x="791849" y="1608374"/>
            <a:ext cx="5988172"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000099"/>
              </a:buClr>
              <a:buSzPts val="3200"/>
              <a:buFont typeface="Noto Sans Symbols"/>
              <a:buNone/>
            </a:pPr>
            <a:r>
              <a:rPr b="0" i="0" lang="en-US" sz="3200" u="none" cap="none" strike="noStrike">
                <a:solidFill>
                  <a:srgbClr val="CC0000"/>
                </a:solidFill>
                <a:latin typeface="Calibri"/>
                <a:ea typeface="Calibri"/>
                <a:cs typeface="Calibri"/>
                <a:sym typeface="Calibri"/>
              </a:rPr>
              <a:t>HTTP: hypertext transfer protocol</a:t>
            </a:r>
            <a:endParaRPr/>
          </a:p>
          <a:p>
            <a:pPr indent="-342900" lvl="0" marL="342900" marR="0" rtl="0" algn="l">
              <a:lnSpc>
                <a:spcPct val="75000"/>
              </a:lnSpc>
              <a:spcBef>
                <a:spcPts val="640"/>
              </a:spcBef>
              <a:spcAft>
                <a:spcPts val="0"/>
              </a:spcAft>
              <a:buClr>
                <a:srgbClr val="000099"/>
              </a:buClr>
              <a:buSzPts val="3200"/>
              <a:buFont typeface="Noto Sans Symbols"/>
              <a:buChar char="▪"/>
            </a:pPr>
            <a:r>
              <a:rPr b="0" i="0" lang="en-US" sz="3200" u="none" cap="none" strike="noStrike">
                <a:solidFill>
                  <a:srgbClr val="000000"/>
                </a:solidFill>
                <a:latin typeface="Calibri"/>
                <a:ea typeface="Calibri"/>
                <a:cs typeface="Calibri"/>
                <a:sym typeface="Calibri"/>
              </a:rPr>
              <a:t>Web’s application-layer protocol</a:t>
            </a:r>
            <a:endParaRPr/>
          </a:p>
          <a:p>
            <a:pPr indent="-342900" lvl="0" marL="342900" marR="0" rtl="0" algn="l">
              <a:lnSpc>
                <a:spcPct val="75000"/>
              </a:lnSpc>
              <a:spcBef>
                <a:spcPts val="640"/>
              </a:spcBef>
              <a:spcAft>
                <a:spcPts val="0"/>
              </a:spcAft>
              <a:buClr>
                <a:srgbClr val="000099"/>
              </a:buClr>
              <a:buSzPts val="3200"/>
              <a:buFont typeface="Noto Sans Symbols"/>
              <a:buChar char="▪"/>
            </a:pPr>
            <a:r>
              <a:rPr b="0" i="0" lang="en-US" sz="3200" u="none" cap="none" strike="noStrike">
                <a:solidFill>
                  <a:srgbClr val="000000"/>
                </a:solidFill>
                <a:latin typeface="Calibri"/>
                <a:ea typeface="Calibri"/>
                <a:cs typeface="Calibri"/>
                <a:sym typeface="Calibri"/>
              </a:rPr>
              <a:t>client/server model:</a:t>
            </a:r>
            <a:endParaRPr/>
          </a:p>
          <a:p>
            <a:pPr indent="-228600" lvl="1" marL="685800" marR="0" rtl="0" algn="l">
              <a:lnSpc>
                <a:spcPct val="90000"/>
              </a:lnSpc>
              <a:spcBef>
                <a:spcPts val="560"/>
              </a:spcBef>
              <a:spcAft>
                <a:spcPts val="0"/>
              </a:spcAft>
              <a:buClr>
                <a:srgbClr val="000099"/>
              </a:buClr>
              <a:buSzPts val="2800"/>
              <a:buFont typeface="Arial"/>
              <a:buChar char="•"/>
            </a:pPr>
            <a:r>
              <a:rPr b="0" i="1" lang="en-US" sz="2800" u="none" cap="none" strike="noStrike">
                <a:solidFill>
                  <a:srgbClr val="CC0000"/>
                </a:solidFill>
                <a:latin typeface="Calibri"/>
                <a:ea typeface="Calibri"/>
                <a:cs typeface="Calibri"/>
                <a:sym typeface="Calibri"/>
              </a:rPr>
              <a:t>client</a:t>
            </a:r>
            <a:r>
              <a:rPr b="0" i="1" lang="en-US" sz="2800" u="none" cap="none" strike="noStrike">
                <a:solidFill>
                  <a:srgbClr val="FF0000"/>
                </a:solidFill>
                <a:latin typeface="Calibri"/>
                <a:ea typeface="Calibri"/>
                <a:cs typeface="Calibri"/>
                <a:sym typeface="Calibri"/>
              </a:rPr>
              <a:t>:</a:t>
            </a:r>
            <a:r>
              <a:rPr b="0" i="0" lang="en-US" sz="2800" u="none" cap="none" strike="noStrike">
                <a:solidFill>
                  <a:srgbClr val="000000"/>
                </a:solidFill>
                <a:latin typeface="Calibri"/>
                <a:ea typeface="Calibri"/>
                <a:cs typeface="Calibri"/>
                <a:sym typeface="Calibri"/>
              </a:rPr>
              <a:t> browser that requests, receives, (using HTTP protocol) and “displays” Web objects </a:t>
            </a:r>
            <a:endParaRPr/>
          </a:p>
          <a:p>
            <a:pPr indent="-228600" lvl="1" marL="685800" marR="0" rtl="0" algn="l">
              <a:lnSpc>
                <a:spcPct val="90000"/>
              </a:lnSpc>
              <a:spcBef>
                <a:spcPts val="560"/>
              </a:spcBef>
              <a:spcAft>
                <a:spcPts val="0"/>
              </a:spcAft>
              <a:buClr>
                <a:srgbClr val="000099"/>
              </a:buClr>
              <a:buSzPts val="2800"/>
              <a:buFont typeface="Arial"/>
              <a:buChar char="•"/>
            </a:pPr>
            <a:r>
              <a:rPr b="0" i="1" lang="en-US" sz="2800" u="none" cap="none" strike="noStrike">
                <a:solidFill>
                  <a:srgbClr val="CC0000"/>
                </a:solidFill>
                <a:latin typeface="Calibri"/>
                <a:ea typeface="Calibri"/>
                <a:cs typeface="Calibri"/>
                <a:sym typeface="Calibri"/>
              </a:rPr>
              <a:t>server:</a:t>
            </a:r>
            <a:r>
              <a:rPr b="0" i="0" lang="en-US" sz="2800" u="none" cap="none" strike="noStrike">
                <a:solidFill>
                  <a:srgbClr val="000000"/>
                </a:solidFill>
                <a:latin typeface="Calibri"/>
                <a:ea typeface="Calibri"/>
                <a:cs typeface="Calibri"/>
                <a:sym typeface="Calibri"/>
              </a:rPr>
              <a:t> Web server sends (using HTTP protocol) objects in response to requests</a:t>
            </a:r>
            <a:endParaRPr/>
          </a:p>
          <a:p>
            <a:pPr indent="-342900" lvl="0" marL="342900" marR="0" rtl="0" algn="l">
              <a:lnSpc>
                <a:spcPct val="75000"/>
              </a:lnSpc>
              <a:spcBef>
                <a:spcPts val="640"/>
              </a:spcBef>
              <a:spcAft>
                <a:spcPts val="0"/>
              </a:spcAft>
              <a:buClr>
                <a:srgbClr val="000099"/>
              </a:buClr>
              <a:buSzPts val="3200"/>
              <a:buFont typeface="Noto Sans Symbols"/>
              <a:buNone/>
            </a:pPr>
            <a:r>
              <a:t/>
            </a:r>
            <a:endParaRPr b="0" i="0" sz="3200" u="none" cap="none" strike="noStrike">
              <a:solidFill>
                <a:srgbClr val="000000"/>
              </a:solidFill>
              <a:latin typeface="Calibri"/>
              <a:ea typeface="Calibri"/>
              <a:cs typeface="Calibri"/>
              <a:sym typeface="Calibri"/>
            </a:endParaRPr>
          </a:p>
        </p:txBody>
      </p:sp>
      <p:grpSp>
        <p:nvGrpSpPr>
          <p:cNvPr id="1845" name="Google Shape;1845;p41"/>
          <p:cNvGrpSpPr/>
          <p:nvPr/>
        </p:nvGrpSpPr>
        <p:grpSpPr>
          <a:xfrm>
            <a:off x="8129954" y="2271493"/>
            <a:ext cx="2101850" cy="1065774"/>
            <a:chOff x="3640" y="1271"/>
            <a:chExt cx="1324" cy="671"/>
          </a:xfrm>
        </p:grpSpPr>
        <p:cxnSp>
          <p:nvCxnSpPr>
            <p:cNvPr id="1846" name="Google Shape;1846;p41"/>
            <p:cNvCxnSpPr/>
            <p:nvPr/>
          </p:nvCxnSpPr>
          <p:spPr>
            <a:xfrm>
              <a:off x="3640" y="1346"/>
              <a:ext cx="1324" cy="596"/>
            </a:xfrm>
            <a:prstGeom prst="straightConnector1">
              <a:avLst/>
            </a:prstGeom>
            <a:noFill/>
            <a:ln cap="flat" cmpd="sng" w="28575">
              <a:solidFill>
                <a:srgbClr val="CC0000"/>
              </a:solidFill>
              <a:prstDash val="solid"/>
              <a:round/>
              <a:headEnd len="med" w="med" type="none"/>
              <a:tailEnd len="med" w="med" type="triangle"/>
            </a:ln>
          </p:spPr>
        </p:cxnSp>
        <p:sp>
          <p:nvSpPr>
            <p:cNvPr id="1847" name="Google Shape;1847;p41"/>
            <p:cNvSpPr txBox="1"/>
            <p:nvPr/>
          </p:nvSpPr>
          <p:spPr>
            <a:xfrm rot="1422049">
              <a:off x="3860" y="1445"/>
              <a:ext cx="912"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HTTP request</a:t>
              </a:r>
              <a:endParaRPr b="0" i="0" sz="2400" u="none" cap="none" strike="noStrike">
                <a:solidFill>
                  <a:srgbClr val="CC0000"/>
                </a:solidFill>
                <a:latin typeface="Arial"/>
                <a:ea typeface="Arial"/>
                <a:cs typeface="Arial"/>
                <a:sym typeface="Arial"/>
              </a:endParaRPr>
            </a:p>
          </p:txBody>
        </p:sp>
      </p:grpSp>
      <p:grpSp>
        <p:nvGrpSpPr>
          <p:cNvPr id="1848" name="Google Shape;1848;p41"/>
          <p:cNvGrpSpPr/>
          <p:nvPr/>
        </p:nvGrpSpPr>
        <p:grpSpPr>
          <a:xfrm>
            <a:off x="8241079" y="2599080"/>
            <a:ext cx="1971675" cy="1138193"/>
            <a:chOff x="4141" y="394"/>
            <a:chExt cx="1242" cy="717"/>
          </a:xfrm>
        </p:grpSpPr>
        <p:cxnSp>
          <p:nvCxnSpPr>
            <p:cNvPr id="1849" name="Google Shape;1849;p41"/>
            <p:cNvCxnSpPr/>
            <p:nvPr/>
          </p:nvCxnSpPr>
          <p:spPr>
            <a:xfrm rot="10800000">
              <a:off x="4141" y="394"/>
              <a:ext cx="1242" cy="570"/>
            </a:xfrm>
            <a:prstGeom prst="straightConnector1">
              <a:avLst/>
            </a:prstGeom>
            <a:noFill/>
            <a:ln cap="flat" cmpd="sng" w="28575">
              <a:solidFill>
                <a:srgbClr val="CC0000"/>
              </a:solidFill>
              <a:prstDash val="solid"/>
              <a:round/>
              <a:headEnd len="med" w="med" type="none"/>
              <a:tailEnd len="med" w="med" type="triangle"/>
            </a:ln>
          </p:spPr>
        </p:cxnSp>
        <p:sp>
          <p:nvSpPr>
            <p:cNvPr id="1850" name="Google Shape;1850;p41"/>
            <p:cNvSpPr txBox="1"/>
            <p:nvPr/>
          </p:nvSpPr>
          <p:spPr>
            <a:xfrm rot="1411598">
              <a:off x="4304" y="706"/>
              <a:ext cx="1011"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HTTP response</a:t>
              </a:r>
              <a:endParaRPr b="0" i="0" sz="2400" u="none" cap="none" strike="noStrike">
                <a:solidFill>
                  <a:srgbClr val="CC0000"/>
                </a:solidFill>
                <a:latin typeface="Arial"/>
                <a:ea typeface="Arial"/>
                <a:cs typeface="Arial"/>
                <a:sym typeface="Arial"/>
              </a:endParaRPr>
            </a:p>
          </p:txBody>
        </p:sp>
      </p:grpSp>
      <p:grpSp>
        <p:nvGrpSpPr>
          <p:cNvPr id="1851" name="Google Shape;1851;p41"/>
          <p:cNvGrpSpPr/>
          <p:nvPr/>
        </p:nvGrpSpPr>
        <p:grpSpPr>
          <a:xfrm rot="-3183056">
            <a:off x="8058342" y="3789190"/>
            <a:ext cx="2101850" cy="1065774"/>
            <a:chOff x="3640" y="1271"/>
            <a:chExt cx="1324" cy="671"/>
          </a:xfrm>
        </p:grpSpPr>
        <p:cxnSp>
          <p:nvCxnSpPr>
            <p:cNvPr id="1852" name="Google Shape;1852;p41"/>
            <p:cNvCxnSpPr/>
            <p:nvPr/>
          </p:nvCxnSpPr>
          <p:spPr>
            <a:xfrm>
              <a:off x="3640" y="1346"/>
              <a:ext cx="1324" cy="596"/>
            </a:xfrm>
            <a:prstGeom prst="straightConnector1">
              <a:avLst/>
            </a:prstGeom>
            <a:noFill/>
            <a:ln cap="flat" cmpd="sng" w="28575">
              <a:solidFill>
                <a:srgbClr val="CC0000"/>
              </a:solidFill>
              <a:prstDash val="solid"/>
              <a:round/>
              <a:headEnd len="med" w="med" type="none"/>
              <a:tailEnd len="med" w="med" type="triangle"/>
            </a:ln>
          </p:spPr>
        </p:cxnSp>
        <p:sp>
          <p:nvSpPr>
            <p:cNvPr id="1853" name="Google Shape;1853;p41"/>
            <p:cNvSpPr txBox="1"/>
            <p:nvPr/>
          </p:nvSpPr>
          <p:spPr>
            <a:xfrm rot="1422049">
              <a:off x="3860" y="1445"/>
              <a:ext cx="912"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HTTP request</a:t>
              </a:r>
              <a:endParaRPr b="0" i="0" sz="2400" u="none" cap="none" strike="noStrike">
                <a:solidFill>
                  <a:srgbClr val="CC0000"/>
                </a:solidFill>
                <a:latin typeface="Arial"/>
                <a:ea typeface="Arial"/>
                <a:cs typeface="Arial"/>
                <a:sym typeface="Arial"/>
              </a:endParaRPr>
            </a:p>
          </p:txBody>
        </p:sp>
      </p:grpSp>
      <p:grpSp>
        <p:nvGrpSpPr>
          <p:cNvPr id="1854" name="Google Shape;1854;p41"/>
          <p:cNvGrpSpPr/>
          <p:nvPr/>
        </p:nvGrpSpPr>
        <p:grpSpPr>
          <a:xfrm rot="-3264937">
            <a:off x="8247053" y="4075892"/>
            <a:ext cx="1971675" cy="1138193"/>
            <a:chOff x="4141" y="394"/>
            <a:chExt cx="1242" cy="717"/>
          </a:xfrm>
        </p:grpSpPr>
        <p:cxnSp>
          <p:nvCxnSpPr>
            <p:cNvPr id="1855" name="Google Shape;1855;p41"/>
            <p:cNvCxnSpPr/>
            <p:nvPr/>
          </p:nvCxnSpPr>
          <p:spPr>
            <a:xfrm rot="10800000">
              <a:off x="4141" y="394"/>
              <a:ext cx="1242" cy="570"/>
            </a:xfrm>
            <a:prstGeom prst="straightConnector1">
              <a:avLst/>
            </a:prstGeom>
            <a:noFill/>
            <a:ln cap="flat" cmpd="sng" w="28575">
              <a:solidFill>
                <a:srgbClr val="CC0000"/>
              </a:solidFill>
              <a:prstDash val="solid"/>
              <a:round/>
              <a:headEnd len="med" w="med" type="none"/>
              <a:tailEnd len="med" w="med" type="triangle"/>
            </a:ln>
          </p:spPr>
        </p:cxnSp>
        <p:sp>
          <p:nvSpPr>
            <p:cNvPr id="1856" name="Google Shape;1856;p41"/>
            <p:cNvSpPr txBox="1"/>
            <p:nvPr/>
          </p:nvSpPr>
          <p:spPr>
            <a:xfrm rot="1411598">
              <a:off x="4304" y="706"/>
              <a:ext cx="1011"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HTTP response</a:t>
              </a:r>
              <a:endParaRPr b="0" i="0" sz="2400" u="none" cap="none" strike="noStrike">
                <a:solidFill>
                  <a:srgbClr val="CC0000"/>
                </a:solidFill>
                <a:latin typeface="Arial"/>
                <a:ea typeface="Arial"/>
                <a:cs typeface="Arial"/>
                <a:sym typeface="Arial"/>
              </a:endParaRPr>
            </a:p>
          </p:txBody>
        </p:sp>
      </p:grpSp>
      <p:grpSp>
        <p:nvGrpSpPr>
          <p:cNvPr id="1857" name="Google Shape;1857;p41"/>
          <p:cNvGrpSpPr/>
          <p:nvPr/>
        </p:nvGrpSpPr>
        <p:grpSpPr>
          <a:xfrm>
            <a:off x="7046475" y="4540592"/>
            <a:ext cx="2210665" cy="1578194"/>
            <a:chOff x="7046475" y="4540592"/>
            <a:chExt cx="2210665" cy="1578194"/>
          </a:xfrm>
        </p:grpSpPr>
        <p:sp>
          <p:nvSpPr>
            <p:cNvPr id="1858" name="Google Shape;1858;p41"/>
            <p:cNvSpPr txBox="1"/>
            <p:nvPr/>
          </p:nvSpPr>
          <p:spPr>
            <a:xfrm>
              <a:off x="7046475" y="5472455"/>
              <a:ext cx="221066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iPhone running</a:t>
              </a:r>
              <a:endParaRPr/>
            </a:p>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Safari browser</a:t>
              </a:r>
              <a:endParaRPr b="0" i="0" sz="3200" u="none" cap="none" strike="noStrike">
                <a:solidFill>
                  <a:srgbClr val="000000"/>
                </a:solidFill>
                <a:latin typeface="Calibri"/>
                <a:ea typeface="Calibri"/>
                <a:cs typeface="Calibri"/>
                <a:sym typeface="Calibri"/>
              </a:endParaRPr>
            </a:p>
          </p:txBody>
        </p:sp>
        <p:pic>
          <p:nvPicPr>
            <p:cNvPr descr="iphone_stylized_small" id="1859" name="Google Shape;1859;p41"/>
            <p:cNvPicPr preferRelativeResize="0"/>
            <p:nvPr/>
          </p:nvPicPr>
          <p:blipFill rotWithShape="1">
            <a:blip r:embed="rId3">
              <a:alphaModFix/>
            </a:blip>
            <a:srcRect b="0" l="0" r="0" t="0"/>
            <a:stretch/>
          </p:blipFill>
          <p:spPr>
            <a:xfrm>
              <a:off x="7644179" y="4540592"/>
              <a:ext cx="382588" cy="917575"/>
            </a:xfrm>
            <a:prstGeom prst="rect">
              <a:avLst/>
            </a:prstGeom>
            <a:noFill/>
            <a:ln>
              <a:noFill/>
            </a:ln>
          </p:spPr>
        </p:pic>
      </p:grpSp>
      <p:grpSp>
        <p:nvGrpSpPr>
          <p:cNvPr id="1860" name="Google Shape;1860;p41"/>
          <p:cNvGrpSpPr/>
          <p:nvPr/>
        </p:nvGrpSpPr>
        <p:grpSpPr>
          <a:xfrm>
            <a:off x="6584832" y="1722780"/>
            <a:ext cx="2270564" cy="1610628"/>
            <a:chOff x="6584832" y="1722780"/>
            <a:chExt cx="2270564" cy="1610628"/>
          </a:xfrm>
        </p:grpSpPr>
        <p:sp>
          <p:nvSpPr>
            <p:cNvPr id="1861" name="Google Shape;1861;p41"/>
            <p:cNvSpPr txBox="1"/>
            <p:nvPr/>
          </p:nvSpPr>
          <p:spPr>
            <a:xfrm>
              <a:off x="6584832" y="2687077"/>
              <a:ext cx="227056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PC running</a:t>
              </a:r>
              <a:endParaRPr/>
            </a:p>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Firefox browser</a:t>
              </a:r>
              <a:endParaRPr b="0" i="0" sz="3200" u="none" cap="none" strike="noStrike">
                <a:solidFill>
                  <a:srgbClr val="000000"/>
                </a:solidFill>
                <a:latin typeface="Calibri"/>
                <a:ea typeface="Calibri"/>
                <a:cs typeface="Calibri"/>
                <a:sym typeface="Calibri"/>
              </a:endParaRPr>
            </a:p>
          </p:txBody>
        </p:sp>
        <p:grpSp>
          <p:nvGrpSpPr>
            <p:cNvPr id="1862" name="Google Shape;1862;p41"/>
            <p:cNvGrpSpPr/>
            <p:nvPr/>
          </p:nvGrpSpPr>
          <p:grpSpPr>
            <a:xfrm>
              <a:off x="7109192" y="1722780"/>
              <a:ext cx="1066800" cy="1079500"/>
              <a:chOff x="-44" y="1473"/>
              <a:chExt cx="981" cy="1105"/>
            </a:xfrm>
          </p:grpSpPr>
          <p:pic>
            <p:nvPicPr>
              <p:cNvPr descr="desktop_computer_stylized_medium" id="1863" name="Google Shape;1863;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864" name="Google Shape;1864;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grpSp>
        <p:nvGrpSpPr>
          <p:cNvPr id="1865" name="Google Shape;1865;p41"/>
          <p:cNvGrpSpPr/>
          <p:nvPr/>
        </p:nvGrpSpPr>
        <p:grpSpPr>
          <a:xfrm>
            <a:off x="9655810" y="2888005"/>
            <a:ext cx="2414547" cy="2197950"/>
            <a:chOff x="9655810" y="2888005"/>
            <a:chExt cx="2414547" cy="2197950"/>
          </a:xfrm>
        </p:grpSpPr>
        <p:sp>
          <p:nvSpPr>
            <p:cNvPr id="1866" name="Google Shape;1866;p41"/>
            <p:cNvSpPr txBox="1"/>
            <p:nvPr/>
          </p:nvSpPr>
          <p:spPr>
            <a:xfrm>
              <a:off x="9655810" y="4162625"/>
              <a:ext cx="2414547" cy="92333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server running</a:t>
              </a:r>
              <a:endParaRPr/>
            </a:p>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Apache Web</a:t>
              </a:r>
              <a:endParaRPr/>
            </a:p>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server</a:t>
              </a:r>
              <a:endParaRPr b="0" i="0" sz="3200" u="none" cap="none" strike="noStrike">
                <a:solidFill>
                  <a:srgbClr val="000000"/>
                </a:solidFill>
                <a:latin typeface="Calibri"/>
                <a:ea typeface="Calibri"/>
                <a:cs typeface="Calibri"/>
                <a:sym typeface="Calibri"/>
              </a:endParaRPr>
            </a:p>
          </p:txBody>
        </p:sp>
        <p:grpSp>
          <p:nvGrpSpPr>
            <p:cNvPr id="1867" name="Google Shape;1867;p41"/>
            <p:cNvGrpSpPr/>
            <p:nvPr/>
          </p:nvGrpSpPr>
          <p:grpSpPr>
            <a:xfrm>
              <a:off x="10230217" y="2888005"/>
              <a:ext cx="695325" cy="1282700"/>
              <a:chOff x="4140" y="429"/>
              <a:chExt cx="1425" cy="2396"/>
            </a:xfrm>
          </p:grpSpPr>
          <p:sp>
            <p:nvSpPr>
              <p:cNvPr id="1868" name="Google Shape;1868;p4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69" name="Google Shape;1869;p41"/>
              <p:cNvSpPr/>
              <p:nvPr/>
            </p:nvSpPr>
            <p:spPr>
              <a:xfrm>
                <a:off x="4205"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70" name="Google Shape;1870;p4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71" name="Google Shape;1871;p4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72" name="Google Shape;1872;p41"/>
              <p:cNvSpPr/>
              <p:nvPr/>
            </p:nvSpPr>
            <p:spPr>
              <a:xfrm>
                <a:off x="4212" y="693"/>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873" name="Google Shape;1873;p41"/>
              <p:cNvGrpSpPr/>
              <p:nvPr/>
            </p:nvGrpSpPr>
            <p:grpSpPr>
              <a:xfrm>
                <a:off x="4748" y="669"/>
                <a:ext cx="583" cy="140"/>
                <a:chOff x="613" y="2569"/>
                <a:chExt cx="727" cy="134"/>
              </a:xfrm>
            </p:grpSpPr>
            <p:sp>
              <p:nvSpPr>
                <p:cNvPr id="1874" name="Google Shape;1874;p41"/>
                <p:cNvSpPr/>
                <p:nvPr/>
              </p:nvSpPr>
              <p:spPr>
                <a:xfrm>
                  <a:off x="613" y="2569"/>
                  <a:ext cx="727"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75" name="Google Shape;1875;p41"/>
                <p:cNvSpPr/>
                <p:nvPr/>
              </p:nvSpPr>
              <p:spPr>
                <a:xfrm>
                  <a:off x="629" y="2586"/>
                  <a:ext cx="694"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876" name="Google Shape;1876;p41"/>
              <p:cNvSpPr/>
              <p:nvPr/>
            </p:nvSpPr>
            <p:spPr>
              <a:xfrm>
                <a:off x="4225" y="1019"/>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877" name="Google Shape;1877;p41"/>
              <p:cNvGrpSpPr/>
              <p:nvPr/>
            </p:nvGrpSpPr>
            <p:grpSpPr>
              <a:xfrm>
                <a:off x="4749" y="995"/>
                <a:ext cx="579" cy="133"/>
                <a:chOff x="616" y="2569"/>
                <a:chExt cx="723" cy="138"/>
              </a:xfrm>
            </p:grpSpPr>
            <p:sp>
              <p:nvSpPr>
                <p:cNvPr id="1878" name="Google Shape;1878;p41"/>
                <p:cNvSpPr/>
                <p:nvPr/>
              </p:nvSpPr>
              <p:spPr>
                <a:xfrm>
                  <a:off x="616" y="2569"/>
                  <a:ext cx="723"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79" name="Google Shape;1879;p41"/>
                <p:cNvSpPr/>
                <p:nvPr/>
              </p:nvSpPr>
              <p:spPr>
                <a:xfrm>
                  <a:off x="632" y="2588"/>
                  <a:ext cx="690"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880" name="Google Shape;1880;p41"/>
              <p:cNvSpPr/>
              <p:nvPr/>
            </p:nvSpPr>
            <p:spPr>
              <a:xfrm>
                <a:off x="4218" y="1357"/>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81" name="Google Shape;1881;p41"/>
              <p:cNvSpPr/>
              <p:nvPr/>
            </p:nvSpPr>
            <p:spPr>
              <a:xfrm>
                <a:off x="4228" y="1654"/>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882" name="Google Shape;1882;p41"/>
              <p:cNvGrpSpPr/>
              <p:nvPr/>
            </p:nvGrpSpPr>
            <p:grpSpPr>
              <a:xfrm>
                <a:off x="4735" y="1627"/>
                <a:ext cx="582" cy="151"/>
                <a:chOff x="614" y="2568"/>
                <a:chExt cx="725" cy="139"/>
              </a:xfrm>
            </p:grpSpPr>
            <p:sp>
              <p:nvSpPr>
                <p:cNvPr id="1883" name="Google Shape;1883;p41"/>
                <p:cNvSpPr/>
                <p:nvPr/>
              </p:nvSpPr>
              <p:spPr>
                <a:xfrm>
                  <a:off x="614" y="2568"/>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84" name="Google Shape;1884;p41"/>
                <p:cNvSpPr/>
                <p:nvPr/>
              </p:nvSpPr>
              <p:spPr>
                <a:xfrm>
                  <a:off x="631" y="2584"/>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885" name="Google Shape;1885;p4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886" name="Google Shape;1886;p41"/>
              <p:cNvGrpSpPr/>
              <p:nvPr/>
            </p:nvGrpSpPr>
            <p:grpSpPr>
              <a:xfrm>
                <a:off x="4739" y="1327"/>
                <a:ext cx="582" cy="139"/>
                <a:chOff x="614" y="2568"/>
                <a:chExt cx="725" cy="139"/>
              </a:xfrm>
            </p:grpSpPr>
            <p:sp>
              <p:nvSpPr>
                <p:cNvPr id="1887" name="Google Shape;1887;p41"/>
                <p:cNvSpPr/>
                <p:nvPr/>
              </p:nvSpPr>
              <p:spPr>
                <a:xfrm>
                  <a:off x="614" y="2568"/>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88" name="Google Shape;1888;p41"/>
                <p:cNvSpPr/>
                <p:nvPr/>
              </p:nvSpPr>
              <p:spPr>
                <a:xfrm>
                  <a:off x="630"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889" name="Google Shape;1889;p41"/>
              <p:cNvSpPr/>
              <p:nvPr/>
            </p:nvSpPr>
            <p:spPr>
              <a:xfrm>
                <a:off x="5249" y="432"/>
                <a:ext cx="68" cy="2286"/>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90" name="Google Shape;1890;p4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91" name="Google Shape;1891;p4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92" name="Google Shape;1892;p41"/>
              <p:cNvSpPr/>
              <p:nvPr/>
            </p:nvSpPr>
            <p:spPr>
              <a:xfrm>
                <a:off x="5516" y="2611"/>
                <a:ext cx="49"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93" name="Google Shape;1893;p4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94" name="Google Shape;1894;p41"/>
              <p:cNvSpPr/>
              <p:nvPr/>
            </p:nvSpPr>
            <p:spPr>
              <a:xfrm>
                <a:off x="4140" y="2677"/>
                <a:ext cx="1201"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95" name="Google Shape;1895;p41"/>
              <p:cNvSpPr/>
              <p:nvPr/>
            </p:nvSpPr>
            <p:spPr>
              <a:xfrm>
                <a:off x="4205" y="2712"/>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96" name="Google Shape;1896;p41"/>
              <p:cNvSpPr/>
              <p:nvPr/>
            </p:nvSpPr>
            <p:spPr>
              <a:xfrm>
                <a:off x="4309" y="2383"/>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97" name="Google Shape;1897;p41"/>
              <p:cNvSpPr/>
              <p:nvPr/>
            </p:nvSpPr>
            <p:spPr>
              <a:xfrm>
                <a:off x="4485" y="2383"/>
                <a:ext cx="163"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1898" name="Google Shape;1898;p41"/>
              <p:cNvSpPr/>
              <p:nvPr/>
            </p:nvSpPr>
            <p:spPr>
              <a:xfrm>
                <a:off x="4661" y="2380"/>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899" name="Google Shape;1899;p41"/>
              <p:cNvSpPr/>
              <p:nvPr/>
            </p:nvSpPr>
            <p:spPr>
              <a:xfrm>
                <a:off x="5061" y="1835"/>
                <a:ext cx="88" cy="762"/>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sp>
        <p:nvSpPr>
          <p:cNvPr id="1900" name="Google Shape;1900;p4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7"/>
                                        </p:tgtEl>
                                        <p:attrNameLst>
                                          <p:attrName>style.visibility</p:attrName>
                                        </p:attrNameLst>
                                      </p:cBhvr>
                                      <p:to>
                                        <p:strVal val="visible"/>
                                      </p:to>
                                    </p:set>
                                    <p:animEffect filter="fade" transition="in">
                                      <p:cBhvr>
                                        <p:cTn dur="500"/>
                                        <p:tgtEl>
                                          <p:spTgt spid="1857"/>
                                        </p:tgtEl>
                                      </p:cBhvr>
                                    </p:animEffect>
                                  </p:childTnLst>
                                </p:cTn>
                              </p:par>
                              <p:par>
                                <p:cTn fill="hold" nodeType="with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500"/>
                                        <p:tgtEl>
                                          <p:spTgt spid="1860"/>
                                        </p:tgtEl>
                                      </p:cBhvr>
                                    </p:animEffect>
                                  </p:childTnLst>
                                </p:cTn>
                              </p:par>
                              <p:par>
                                <p:cTn fill="hold" nodeType="with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500"/>
                                        <p:tgtEl>
                                          <p:spTgt spid="1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gtEl>
                                        <p:attrNameLst>
                                          <p:attrName>style.visibility</p:attrName>
                                        </p:attrNameLst>
                                      </p:cBhvr>
                                      <p:to>
                                        <p:strVal val="visible"/>
                                      </p:to>
                                    </p:set>
                                    <p:animEffect filter="fade" transition="in">
                                      <p:cBhvr>
                                        <p:cTn dur="500"/>
                                        <p:tgtEl>
                                          <p:spTgt spid="18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48"/>
                                        </p:tgtEl>
                                        <p:attrNameLst>
                                          <p:attrName>style.visibility</p:attrName>
                                        </p:attrNameLst>
                                      </p:cBhvr>
                                      <p:to>
                                        <p:strVal val="visible"/>
                                      </p:to>
                                    </p:set>
                                    <p:animEffect filter="fade" transition="in">
                                      <p:cBhvr>
                                        <p:cTn dur="500"/>
                                        <p:tgtEl>
                                          <p:spTgt spid="18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500"/>
                                        <p:tgtEl>
                                          <p:spTgt spid="185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54"/>
                                        </p:tgtEl>
                                        <p:attrNameLst>
                                          <p:attrName>style.visibility</p:attrName>
                                        </p:attrNameLst>
                                      </p:cBhvr>
                                      <p:to>
                                        <p:strVal val="visible"/>
                                      </p:to>
                                    </p:set>
                                    <p:animEffect filter="fade" transition="in">
                                      <p:cBhvr>
                                        <p:cTn dur="500"/>
                                        <p:tgtEl>
                                          <p:spTgt spid="1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Application layer: overview</a:t>
            </a:r>
            <a:endParaRPr sz="4400"/>
          </a:p>
        </p:txBody>
      </p:sp>
      <p:sp>
        <p:nvSpPr>
          <p:cNvPr id="141" name="Google Shape;141;p24"/>
          <p:cNvSpPr txBox="1"/>
          <p:nvPr/>
        </p:nvSpPr>
        <p:spPr>
          <a:xfrm>
            <a:off x="809242" y="1870563"/>
            <a:ext cx="5309184" cy="4351338"/>
          </a:xfrm>
          <a:prstGeom prst="rect">
            <a:avLst/>
          </a:prstGeom>
          <a:noFill/>
          <a:ln>
            <a:noFill/>
          </a:ln>
        </p:spPr>
        <p:txBody>
          <a:bodyPr anchorCtr="0" anchor="t" bIns="45700" lIns="91425" spcFirstLastPara="1" rIns="91425" wrap="square" tIns="45700">
            <a:noAutofit/>
          </a:bodyPr>
          <a:lstStyle/>
          <a:p>
            <a:pPr indent="-401638" lvl="0" marL="401638" marR="0" rtl="0" algn="l">
              <a:lnSpc>
                <a:spcPct val="90000"/>
              </a:lnSpc>
              <a:spcBef>
                <a:spcPts val="0"/>
              </a:spcBef>
              <a:spcAft>
                <a:spcPts val="0"/>
              </a:spcAft>
              <a:buClr>
                <a:srgbClr val="0000A3"/>
              </a:buClr>
              <a:buSzPts val="3200"/>
              <a:buFont typeface="Noto Sans Symbols"/>
              <a:buChar char="▪"/>
            </a:pPr>
            <a:r>
              <a:rPr b="0" i="0" lang="en-US" sz="3200" u="none" cap="none" strike="noStrike">
                <a:solidFill>
                  <a:srgbClr val="CC0000"/>
                </a:solidFill>
                <a:latin typeface="Calibri"/>
                <a:ea typeface="Calibri"/>
                <a:cs typeface="Calibri"/>
                <a:sym typeface="Calibri"/>
              </a:rPr>
              <a:t>Principles of network applications</a:t>
            </a:r>
            <a:endParaRPr/>
          </a:p>
          <a:p>
            <a:pPr indent="-401638" lvl="0" marL="401638"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chemeClr val="dk1"/>
                </a:solidFill>
                <a:latin typeface="Calibri"/>
                <a:ea typeface="Calibri"/>
                <a:cs typeface="Calibri"/>
                <a:sym typeface="Calibri"/>
              </a:rPr>
              <a:t>Web and HTTP</a:t>
            </a:r>
            <a:endParaRPr/>
          </a:p>
          <a:p>
            <a:pPr indent="-401638" lvl="0" marL="401638"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chemeClr val="dk1"/>
                </a:solidFill>
                <a:latin typeface="Calibri"/>
                <a:ea typeface="Calibri"/>
                <a:cs typeface="Calibri"/>
                <a:sym typeface="Calibri"/>
              </a:rPr>
              <a:t>E-mail, SMTP, IMAP</a:t>
            </a:r>
            <a:endParaRPr/>
          </a:p>
          <a:p>
            <a:pPr indent="-401638" lvl="0" marL="401638"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chemeClr val="dk1"/>
                </a:solidFill>
                <a:latin typeface="Calibri"/>
                <a:ea typeface="Calibri"/>
                <a:cs typeface="Calibri"/>
                <a:sym typeface="Calibri"/>
              </a:rPr>
              <a:t>The Domain Name System DNS</a:t>
            </a:r>
            <a:endParaRPr/>
          </a:p>
          <a:p>
            <a:pPr indent="-444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142" name="Google Shape;142;p24"/>
          <p:cNvSpPr txBox="1"/>
          <p:nvPr/>
        </p:nvSpPr>
        <p:spPr>
          <a:xfrm>
            <a:off x="6557554" y="1422888"/>
            <a:ext cx="5405262" cy="4799013"/>
          </a:xfrm>
          <a:prstGeom prst="rect">
            <a:avLst/>
          </a:prstGeom>
          <a:noFill/>
          <a:ln>
            <a:noFill/>
          </a:ln>
        </p:spPr>
        <p:txBody>
          <a:bodyPr anchorCtr="0" anchor="t" bIns="45700" lIns="91425" spcFirstLastPara="1" rIns="91425" wrap="square" tIns="45700">
            <a:normAutofit/>
          </a:bodyPr>
          <a:lstStyle/>
          <a:p>
            <a:pPr indent="-349250" lvl="0" marL="349250" marR="0" rtl="0" algn="l">
              <a:lnSpc>
                <a:spcPct val="90000"/>
              </a:lnSpc>
              <a:spcBef>
                <a:spcPts val="0"/>
              </a:spcBef>
              <a:spcAft>
                <a:spcPts val="0"/>
              </a:spcAft>
              <a:buClr>
                <a:srgbClr val="0000A3"/>
              </a:buClr>
              <a:buSzPts val="3200"/>
              <a:buFont typeface="Noto Sans Symbols"/>
              <a:buChar char="▪"/>
            </a:pPr>
            <a:r>
              <a:rPr b="0" i="0" lang="en-US" sz="3200" u="none" cap="none" strike="noStrike">
                <a:solidFill>
                  <a:schemeClr val="dk1"/>
                </a:solidFill>
                <a:latin typeface="Calibri"/>
                <a:ea typeface="Calibri"/>
                <a:cs typeface="Calibri"/>
                <a:sym typeface="Calibri"/>
              </a:rPr>
              <a:t>P2P applications</a:t>
            </a:r>
            <a:endParaRPr/>
          </a:p>
          <a:p>
            <a:pPr indent="-349250" lvl="0" marL="349250"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chemeClr val="dk1"/>
                </a:solidFill>
                <a:latin typeface="Calibri"/>
                <a:ea typeface="Calibri"/>
                <a:cs typeface="Calibri"/>
                <a:sym typeface="Calibri"/>
              </a:rPr>
              <a:t>video streaming and content distribution networks</a:t>
            </a:r>
            <a:endParaRPr/>
          </a:p>
          <a:p>
            <a:pPr indent="-349250" lvl="0" marL="349250"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chemeClr val="dk1"/>
                </a:solidFill>
                <a:latin typeface="Calibri"/>
                <a:ea typeface="Calibri"/>
                <a:cs typeface="Calibri"/>
                <a:sym typeface="Calibri"/>
              </a:rPr>
              <a:t>socket programming with UDP and TCP</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143" name="Google Shape;143;p2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pic>
        <p:nvPicPr>
          <p:cNvPr descr="Kurose&amp;Ross 8th edition photo" id="144" name="Google Shape;144;p24"/>
          <p:cNvPicPr preferRelativeResize="0"/>
          <p:nvPr/>
        </p:nvPicPr>
        <p:blipFill rotWithShape="1">
          <a:blip r:embed="rId3">
            <a:alphaModFix/>
          </a:blip>
          <a:srcRect b="0" l="0" r="0" t="0"/>
          <a:stretch/>
        </p:blipFill>
        <p:spPr>
          <a:xfrm>
            <a:off x="6957391" y="4125913"/>
            <a:ext cx="3087757" cy="23158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42"/>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 overview (continued)</a:t>
            </a:r>
            <a:endParaRPr sz="4400"/>
          </a:p>
        </p:txBody>
      </p:sp>
      <p:sp>
        <p:nvSpPr>
          <p:cNvPr id="1907" name="Google Shape;1907;p42"/>
          <p:cNvSpPr txBox="1"/>
          <p:nvPr/>
        </p:nvSpPr>
        <p:spPr>
          <a:xfrm>
            <a:off x="947614" y="1548630"/>
            <a:ext cx="5551487"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99"/>
              </a:buClr>
              <a:buSzPts val="3200"/>
              <a:buFont typeface="Noto Sans Symbols"/>
              <a:buNone/>
            </a:pPr>
            <a:r>
              <a:rPr b="0" i="1" lang="en-US" sz="3200" u="none" cap="none" strike="noStrike">
                <a:solidFill>
                  <a:srgbClr val="CC0000"/>
                </a:solidFill>
                <a:latin typeface="Calibri"/>
                <a:ea typeface="Calibri"/>
                <a:cs typeface="Calibri"/>
                <a:sym typeface="Calibri"/>
              </a:rPr>
              <a:t>HTTP uses TCP:</a:t>
            </a:r>
            <a:endParaRPr/>
          </a:p>
          <a:p>
            <a:pPr indent="-233363" lvl="0" marL="233363" marR="0" rtl="0" algn="l">
              <a:lnSpc>
                <a:spcPct val="90000"/>
              </a:lnSpc>
              <a:spcBef>
                <a:spcPts val="56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client initiates TCP connection (creates socket) to server,  port 80</a:t>
            </a:r>
            <a:endParaRPr/>
          </a:p>
          <a:p>
            <a:pPr indent="-233363" lvl="0" marL="233363" marR="0" rtl="0" algn="l">
              <a:lnSpc>
                <a:spcPct val="90000"/>
              </a:lnSpc>
              <a:spcBef>
                <a:spcPts val="56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server accepts TCP connection from client</a:t>
            </a:r>
            <a:endParaRPr/>
          </a:p>
          <a:p>
            <a:pPr indent="-233363" lvl="0" marL="233363" marR="0" rtl="0" algn="l">
              <a:lnSpc>
                <a:spcPct val="90000"/>
              </a:lnSpc>
              <a:spcBef>
                <a:spcPts val="56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HTTP messages (application-layer protocol messages) exchanged between browser (HTTP client) and Web server (HTTP server)</a:t>
            </a:r>
            <a:endParaRPr/>
          </a:p>
          <a:p>
            <a:pPr indent="-233363" lvl="0" marL="233363" marR="0" rtl="0" algn="l">
              <a:lnSpc>
                <a:spcPct val="90000"/>
              </a:lnSpc>
              <a:spcBef>
                <a:spcPts val="56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TCP connection closed</a:t>
            </a:r>
            <a:endParaRPr/>
          </a:p>
        </p:txBody>
      </p:sp>
      <p:sp>
        <p:nvSpPr>
          <p:cNvPr id="1908" name="Google Shape;1908;p42"/>
          <p:cNvSpPr txBox="1"/>
          <p:nvPr/>
        </p:nvSpPr>
        <p:spPr>
          <a:xfrm>
            <a:off x="6909801" y="1582098"/>
            <a:ext cx="5053013" cy="1705189"/>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000099"/>
              </a:buClr>
              <a:buSzPts val="3200"/>
              <a:buFont typeface="Noto Sans Symbols"/>
              <a:buNone/>
            </a:pPr>
            <a:r>
              <a:rPr b="0" i="1" lang="en-US" sz="3200" u="none" cap="none" strike="noStrike">
                <a:solidFill>
                  <a:srgbClr val="CC0000"/>
                </a:solidFill>
                <a:latin typeface="Calibri"/>
                <a:ea typeface="Calibri"/>
                <a:cs typeface="Calibri"/>
                <a:sym typeface="Calibri"/>
              </a:rPr>
              <a:t>HTTP is “stateless”</a:t>
            </a:r>
            <a:endParaRPr/>
          </a:p>
          <a:p>
            <a:pPr indent="-342900" lvl="0" marL="342900" marR="0" rtl="0" algn="l">
              <a:lnSpc>
                <a:spcPct val="90000"/>
              </a:lnSpc>
              <a:spcBef>
                <a:spcPts val="56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server maintains</a:t>
            </a:r>
            <a:r>
              <a:rPr b="0" i="1" lang="en-US" sz="2800" u="none" cap="none" strike="noStrike">
                <a:solidFill>
                  <a:srgbClr val="000000"/>
                </a:solidFill>
                <a:latin typeface="Calibri"/>
                <a:ea typeface="Calibri"/>
                <a:cs typeface="Calibri"/>
                <a:sym typeface="Calibri"/>
              </a:rPr>
              <a:t> no </a:t>
            </a:r>
            <a:r>
              <a:rPr b="0" i="0" lang="en-US" sz="2800" u="none" cap="none" strike="noStrike">
                <a:solidFill>
                  <a:srgbClr val="000000"/>
                </a:solidFill>
                <a:latin typeface="Calibri"/>
                <a:ea typeface="Calibri"/>
                <a:cs typeface="Calibri"/>
                <a:sym typeface="Calibri"/>
              </a:rPr>
              <a:t>information about past client requests</a:t>
            </a:r>
            <a:endParaRPr/>
          </a:p>
        </p:txBody>
      </p:sp>
      <p:grpSp>
        <p:nvGrpSpPr>
          <p:cNvPr id="1909" name="Google Shape;1909;p42"/>
          <p:cNvGrpSpPr/>
          <p:nvPr/>
        </p:nvGrpSpPr>
        <p:grpSpPr>
          <a:xfrm>
            <a:off x="6909802" y="3209500"/>
            <a:ext cx="5053013" cy="3248103"/>
            <a:chOff x="6909802" y="3209500"/>
            <a:chExt cx="5053013" cy="3248103"/>
          </a:xfrm>
        </p:grpSpPr>
        <p:sp>
          <p:nvSpPr>
            <p:cNvPr id="1910" name="Google Shape;1910;p42"/>
            <p:cNvSpPr/>
            <p:nvPr/>
          </p:nvSpPr>
          <p:spPr>
            <a:xfrm>
              <a:off x="10186403" y="3383184"/>
              <a:ext cx="828675" cy="2952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1911" name="Google Shape;1911;p42"/>
            <p:cNvSpPr/>
            <p:nvPr/>
          </p:nvSpPr>
          <p:spPr>
            <a:xfrm>
              <a:off x="6909802" y="3449212"/>
              <a:ext cx="5053013" cy="2847974"/>
            </a:xfrm>
            <a:prstGeom prst="rect">
              <a:avLst/>
            </a:prstGeom>
            <a:solidFill>
              <a:srgbClr val="FFFFFF"/>
            </a:solid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1912" name="Google Shape;1912;p42"/>
            <p:cNvSpPr/>
            <p:nvPr/>
          </p:nvSpPr>
          <p:spPr>
            <a:xfrm>
              <a:off x="9795878" y="3287287"/>
              <a:ext cx="828675" cy="2952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1913" name="Google Shape;1913;p42"/>
            <p:cNvSpPr/>
            <p:nvPr/>
          </p:nvSpPr>
          <p:spPr>
            <a:xfrm>
              <a:off x="7138987" y="3609628"/>
              <a:ext cx="4565333" cy="2847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3333CC"/>
                </a:buClr>
                <a:buSzPts val="2380"/>
                <a:buFont typeface="Arial"/>
                <a:buNone/>
              </a:pPr>
              <a:r>
                <a:rPr b="0" i="0" lang="en-US" sz="2800" u="none" cap="none" strike="noStrike">
                  <a:solidFill>
                    <a:srgbClr val="000099"/>
                  </a:solidFill>
                  <a:latin typeface="Calibri"/>
                  <a:ea typeface="Calibri"/>
                  <a:cs typeface="Calibri"/>
                  <a:sym typeface="Calibri"/>
                </a:rPr>
                <a:t>protocols that maintain “state” are complex!</a:t>
              </a:r>
              <a:endParaRPr/>
            </a:p>
            <a:p>
              <a:pPr indent="-230188" lvl="0" marL="230188" marR="0" rtl="0" algn="l">
                <a:lnSpc>
                  <a:spcPct val="90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past history (state) must be maintained</a:t>
              </a:r>
              <a:endParaRPr/>
            </a:p>
            <a:p>
              <a:pPr indent="-230188" lvl="0" marL="230188" marR="0" rtl="0" algn="l">
                <a:lnSpc>
                  <a:spcPct val="90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if server/client crashes, their views of “state” may be inconsistent, must be reconciled</a:t>
              </a:r>
              <a:endParaRPr/>
            </a:p>
            <a:p>
              <a:pPr indent="-213359" lvl="0" marL="342900" marR="0" rtl="0" algn="l">
                <a:lnSpc>
                  <a:spcPct val="100000"/>
                </a:lnSpc>
                <a:spcBef>
                  <a:spcPts val="48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1914" name="Google Shape;1914;p42"/>
            <p:cNvSpPr txBox="1"/>
            <p:nvPr/>
          </p:nvSpPr>
          <p:spPr>
            <a:xfrm>
              <a:off x="9716532" y="3209500"/>
              <a:ext cx="94609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Calibri"/>
                <a:buNone/>
              </a:pPr>
              <a:r>
                <a:rPr b="0" i="1" lang="en-US" sz="2800" u="none" cap="none" strike="noStrike">
                  <a:solidFill>
                    <a:srgbClr val="CC0000"/>
                  </a:solidFill>
                  <a:latin typeface="Calibri"/>
                  <a:ea typeface="Calibri"/>
                  <a:cs typeface="Calibri"/>
                  <a:sym typeface="Calibri"/>
                </a:rPr>
                <a:t>aside</a:t>
              </a:r>
              <a:endParaRPr/>
            </a:p>
          </p:txBody>
        </p:sp>
      </p:grpSp>
      <p:sp>
        <p:nvSpPr>
          <p:cNvPr id="1915" name="Google Shape;1915;p4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500"/>
                                        <p:tgtEl>
                                          <p:spTgt spid="1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500"/>
                                        <p:tgtEl>
                                          <p:spTgt spid="1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43"/>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 connections: two types</a:t>
            </a:r>
            <a:endParaRPr sz="4400"/>
          </a:p>
        </p:txBody>
      </p:sp>
      <p:sp>
        <p:nvSpPr>
          <p:cNvPr id="1922" name="Google Shape;1922;p43"/>
          <p:cNvSpPr txBox="1"/>
          <p:nvPr/>
        </p:nvSpPr>
        <p:spPr>
          <a:xfrm>
            <a:off x="798690" y="1543086"/>
            <a:ext cx="5039401"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Non-persistent HTTP</a:t>
            </a:r>
            <a:endParaRPr/>
          </a:p>
          <a:p>
            <a:pPr indent="-514350" lvl="0" marL="644525" marR="0" rtl="0" algn="l">
              <a:lnSpc>
                <a:spcPct val="90000"/>
              </a:lnSpc>
              <a:spcBef>
                <a:spcPts val="1000"/>
              </a:spcBef>
              <a:spcAft>
                <a:spcPts val="0"/>
              </a:spcAft>
              <a:buClr>
                <a:srgbClr val="0000A3"/>
              </a:buClr>
              <a:buSzPts val="3200"/>
              <a:buFont typeface="Calibri"/>
              <a:buAutoNum type="arabicPeriod"/>
            </a:pPr>
            <a:r>
              <a:rPr b="0" i="0" lang="en-US" sz="3200" u="none" cap="none" strike="noStrike">
                <a:solidFill>
                  <a:srgbClr val="000000"/>
                </a:solidFill>
                <a:latin typeface="Calibri"/>
                <a:ea typeface="Calibri"/>
                <a:cs typeface="Calibri"/>
                <a:sym typeface="Calibri"/>
              </a:rPr>
              <a:t>TCP connection opened</a:t>
            </a:r>
            <a:endParaRPr/>
          </a:p>
          <a:p>
            <a:pPr indent="-514350" lvl="0" marL="644525" marR="0" rtl="0" algn="l">
              <a:lnSpc>
                <a:spcPct val="90000"/>
              </a:lnSpc>
              <a:spcBef>
                <a:spcPts val="1000"/>
              </a:spcBef>
              <a:spcAft>
                <a:spcPts val="0"/>
              </a:spcAft>
              <a:buClr>
                <a:srgbClr val="0000A3"/>
              </a:buClr>
              <a:buSzPts val="3200"/>
              <a:buFont typeface="Calibri"/>
              <a:buAutoNum type="arabicPeriod"/>
            </a:pPr>
            <a:r>
              <a:rPr b="0" i="0" lang="en-US" sz="3200" u="none" cap="none" strike="noStrike">
                <a:solidFill>
                  <a:srgbClr val="000000"/>
                </a:solidFill>
                <a:latin typeface="Calibri"/>
                <a:ea typeface="Calibri"/>
                <a:cs typeface="Calibri"/>
                <a:sym typeface="Calibri"/>
              </a:rPr>
              <a:t>at most one object sent over TCP connection</a:t>
            </a:r>
            <a:endParaRPr/>
          </a:p>
          <a:p>
            <a:pPr indent="-514350" lvl="0" marL="644525" marR="0" rtl="0" algn="l">
              <a:lnSpc>
                <a:spcPct val="90000"/>
              </a:lnSpc>
              <a:spcBef>
                <a:spcPts val="1000"/>
              </a:spcBef>
              <a:spcAft>
                <a:spcPts val="0"/>
              </a:spcAft>
              <a:buClr>
                <a:srgbClr val="0000A3"/>
              </a:buClr>
              <a:buSzPts val="3200"/>
              <a:buFont typeface="Calibri"/>
              <a:buAutoNum type="arabicPeriod"/>
            </a:pPr>
            <a:r>
              <a:rPr b="0" i="0" lang="en-US" sz="3200" u="none" cap="none" strike="noStrike">
                <a:solidFill>
                  <a:srgbClr val="000000"/>
                </a:solidFill>
                <a:latin typeface="Calibri"/>
                <a:ea typeface="Calibri"/>
                <a:cs typeface="Calibri"/>
                <a:sym typeface="Calibri"/>
              </a:rPr>
              <a:t>TCP connection closed</a:t>
            </a:r>
            <a:endParaRPr/>
          </a:p>
          <a:p>
            <a:pPr indent="0" lvl="0" marL="130175" marR="0" rtl="0" algn="l">
              <a:lnSpc>
                <a:spcPct val="90000"/>
              </a:lnSpc>
              <a:spcBef>
                <a:spcPts val="2200"/>
              </a:spcBef>
              <a:spcAft>
                <a:spcPts val="0"/>
              </a:spcAft>
              <a:buClr>
                <a:srgbClr val="0000A3"/>
              </a:buClr>
              <a:buSzPts val="3200"/>
              <a:buFont typeface="Noto Sans Symbols"/>
              <a:buNone/>
            </a:pPr>
            <a:r>
              <a:rPr b="0" i="0" lang="en-US" sz="3200" u="none" cap="none" strike="noStrike">
                <a:solidFill>
                  <a:srgbClr val="000000"/>
                </a:solidFill>
                <a:latin typeface="Calibri"/>
                <a:ea typeface="Calibri"/>
                <a:cs typeface="Calibri"/>
                <a:sym typeface="Calibri"/>
              </a:rPr>
              <a:t>downloading multiple objects required multiple connections</a:t>
            </a:r>
            <a:endParaRPr/>
          </a:p>
          <a:p>
            <a:pPr indent="-2222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1923" name="Google Shape;1923;p43"/>
          <p:cNvSpPr txBox="1"/>
          <p:nvPr/>
        </p:nvSpPr>
        <p:spPr>
          <a:xfrm>
            <a:off x="6781215" y="1543086"/>
            <a:ext cx="5039401"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Persistent HTTP</a:t>
            </a:r>
            <a:endParaRPr/>
          </a:p>
          <a:p>
            <a:pPr indent="-222250" lvl="0" marL="35242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TCP connection opened to a server</a:t>
            </a:r>
            <a:endParaRPr/>
          </a:p>
          <a:p>
            <a:pPr indent="-222250" lvl="0" marL="35242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multiple objects can be sent over </a:t>
            </a:r>
            <a:r>
              <a:rPr b="0" i="1" lang="en-US" sz="3200" u="none" cap="none" strike="noStrike">
                <a:solidFill>
                  <a:srgbClr val="000000"/>
                </a:solidFill>
                <a:latin typeface="Calibri"/>
                <a:ea typeface="Calibri"/>
                <a:cs typeface="Calibri"/>
                <a:sym typeface="Calibri"/>
              </a:rPr>
              <a:t>single</a:t>
            </a:r>
            <a:r>
              <a:rPr b="0" i="0" lang="en-US" sz="3200" u="none" cap="none" strike="noStrike">
                <a:solidFill>
                  <a:srgbClr val="000000"/>
                </a:solidFill>
                <a:latin typeface="Calibri"/>
                <a:ea typeface="Calibri"/>
                <a:cs typeface="Calibri"/>
                <a:sym typeface="Calibri"/>
              </a:rPr>
              <a:t> TCP connection between client, and that server</a:t>
            </a:r>
            <a:endParaRPr/>
          </a:p>
          <a:p>
            <a:pPr indent="-222250" lvl="0" marL="35242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TCP connection closed</a:t>
            </a:r>
            <a:endParaRPr/>
          </a:p>
          <a:p>
            <a:pPr indent="-19050" lvl="0" marL="352425" marR="0" rtl="0" algn="l">
              <a:lnSpc>
                <a:spcPct val="90000"/>
              </a:lnSpc>
              <a:spcBef>
                <a:spcPts val="1000"/>
              </a:spcBef>
              <a:spcAft>
                <a:spcPts val="0"/>
              </a:spcAft>
              <a:buClr>
                <a:srgbClr val="0000A3"/>
              </a:buClr>
              <a:buSzPts val="3200"/>
              <a:buFont typeface="Noto Sans Symbols"/>
              <a:buNone/>
            </a:pPr>
            <a:r>
              <a:t/>
            </a:r>
            <a:endParaRPr b="0" i="0" sz="3200" u="none" cap="none" strike="noStrike">
              <a:solidFill>
                <a:srgbClr val="000000"/>
              </a:solidFill>
              <a:latin typeface="Calibri"/>
              <a:ea typeface="Calibri"/>
              <a:cs typeface="Calibri"/>
              <a:sym typeface="Calibri"/>
            </a:endParaRPr>
          </a:p>
          <a:p>
            <a:pPr indent="-2222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1924" name="Google Shape;1924;p4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44"/>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Non-persistent HTTP: example</a:t>
            </a:r>
            <a:endParaRPr sz="4400"/>
          </a:p>
        </p:txBody>
      </p:sp>
      <p:cxnSp>
        <p:nvCxnSpPr>
          <p:cNvPr id="1931" name="Google Shape;1931;p44"/>
          <p:cNvCxnSpPr/>
          <p:nvPr/>
        </p:nvCxnSpPr>
        <p:spPr>
          <a:xfrm>
            <a:off x="798691" y="2868166"/>
            <a:ext cx="10658" cy="3480471"/>
          </a:xfrm>
          <a:prstGeom prst="straightConnector1">
            <a:avLst/>
          </a:prstGeom>
          <a:noFill/>
          <a:ln cap="flat" cmpd="sng" w="19050">
            <a:solidFill>
              <a:srgbClr val="A5A5A5"/>
            </a:solidFill>
            <a:prstDash val="solid"/>
            <a:round/>
            <a:headEnd len="med" w="med" type="none"/>
            <a:tailEnd len="med" w="med" type="triangle"/>
          </a:ln>
        </p:spPr>
      </p:cxnSp>
      <p:sp>
        <p:nvSpPr>
          <p:cNvPr id="1932" name="Google Shape;1932;p44"/>
          <p:cNvSpPr/>
          <p:nvPr/>
        </p:nvSpPr>
        <p:spPr>
          <a:xfrm>
            <a:off x="490358" y="5641558"/>
            <a:ext cx="657225" cy="2952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933" name="Google Shape;1933;p44"/>
          <p:cNvSpPr txBox="1"/>
          <p:nvPr/>
        </p:nvSpPr>
        <p:spPr>
          <a:xfrm>
            <a:off x="809349" y="1351435"/>
            <a:ext cx="7942262" cy="46672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00"/>
                </a:solidFill>
                <a:latin typeface="Calibri"/>
                <a:ea typeface="Calibri"/>
                <a:cs typeface="Calibri"/>
                <a:sym typeface="Calibri"/>
              </a:rPr>
              <a:t>User enters URL:</a:t>
            </a:r>
            <a:endParaRPr/>
          </a:p>
        </p:txBody>
      </p:sp>
      <p:sp>
        <p:nvSpPr>
          <p:cNvPr id="1934" name="Google Shape;1934;p44"/>
          <p:cNvSpPr txBox="1"/>
          <p:nvPr/>
        </p:nvSpPr>
        <p:spPr>
          <a:xfrm>
            <a:off x="944384" y="2447251"/>
            <a:ext cx="4850242" cy="19050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CC0000"/>
                </a:solidFill>
                <a:latin typeface="Calibri"/>
                <a:ea typeface="Calibri"/>
                <a:cs typeface="Calibri"/>
                <a:sym typeface="Calibri"/>
              </a:rPr>
              <a:t>1a</a:t>
            </a:r>
            <a:r>
              <a:rPr b="0" i="0" lang="en-US" sz="2400" u="none" cap="none" strike="noStrike">
                <a:solidFill>
                  <a:srgbClr val="FF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 HTTP client initiates TCP connection to HTTP server (process) at </a:t>
            </a:r>
            <a:r>
              <a:rPr b="0" i="0" lang="en-US" sz="2000" u="none" cap="none" strike="noStrike">
                <a:solidFill>
                  <a:srgbClr val="000000"/>
                </a:solidFill>
                <a:latin typeface="Calibri"/>
                <a:ea typeface="Calibri"/>
                <a:cs typeface="Calibri"/>
                <a:sym typeface="Calibri"/>
              </a:rPr>
              <a:t>www.someSchool.edu </a:t>
            </a:r>
            <a:r>
              <a:rPr b="0" i="0" lang="en-US" sz="2400" u="none" cap="none" strike="noStrike">
                <a:solidFill>
                  <a:srgbClr val="000000"/>
                </a:solidFill>
                <a:latin typeface="Calibri"/>
                <a:ea typeface="Calibri"/>
                <a:cs typeface="Calibri"/>
                <a:sym typeface="Calibri"/>
              </a:rPr>
              <a:t>on port 80</a:t>
            </a:r>
            <a:endParaRPr/>
          </a:p>
        </p:txBody>
      </p:sp>
      <p:sp>
        <p:nvSpPr>
          <p:cNvPr id="1935" name="Google Shape;1935;p44"/>
          <p:cNvSpPr/>
          <p:nvPr/>
        </p:nvSpPr>
        <p:spPr>
          <a:xfrm>
            <a:off x="1172983" y="4077834"/>
            <a:ext cx="4216535" cy="10763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2</a:t>
            </a:r>
            <a:r>
              <a:rPr b="0" i="0" lang="en-US" sz="2400" u="none" cap="none" strike="noStrike">
                <a:solidFill>
                  <a:srgbClr val="FF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 HTTP client sends HTTP </a:t>
            </a:r>
            <a:r>
              <a:rPr b="0" i="1" lang="en-US" sz="2400" u="none" cap="none" strike="noStrike">
                <a:solidFill>
                  <a:srgbClr val="000099"/>
                </a:solidFill>
                <a:latin typeface="Calibri"/>
                <a:ea typeface="Calibri"/>
                <a:cs typeface="Calibri"/>
                <a:sym typeface="Calibri"/>
              </a:rPr>
              <a:t>request message</a:t>
            </a:r>
            <a:r>
              <a:rPr b="0" i="0" lang="en-US" sz="2400" u="none" cap="none" strike="noStrike">
                <a:solidFill>
                  <a:srgbClr val="000000"/>
                </a:solidFill>
                <a:latin typeface="Calibri"/>
                <a:ea typeface="Calibri"/>
                <a:cs typeface="Calibri"/>
                <a:sym typeface="Calibri"/>
              </a:rPr>
              <a:t> (containing URL) into TCP connection socket. Message indicates that client wants object </a:t>
            </a:r>
            <a:r>
              <a:rPr b="0" i="0" lang="en-US" sz="2000" u="none" cap="none" strike="noStrike">
                <a:solidFill>
                  <a:srgbClr val="000000"/>
                </a:solidFill>
                <a:latin typeface="Calibri"/>
                <a:ea typeface="Calibri"/>
                <a:cs typeface="Calibri"/>
                <a:sym typeface="Calibri"/>
              </a:rPr>
              <a:t>someDepartment/home.index</a:t>
            </a:r>
            <a:endParaRPr b="0" i="0" sz="2400" u="none" cap="none" strike="noStrike">
              <a:solidFill>
                <a:srgbClr val="000000"/>
              </a:solidFill>
              <a:latin typeface="Calibri"/>
              <a:ea typeface="Calibri"/>
              <a:cs typeface="Calibri"/>
              <a:sym typeface="Calibri"/>
            </a:endParaRPr>
          </a:p>
        </p:txBody>
      </p:sp>
      <p:sp>
        <p:nvSpPr>
          <p:cNvPr id="1936" name="Google Shape;1936;p44"/>
          <p:cNvSpPr/>
          <p:nvPr/>
        </p:nvSpPr>
        <p:spPr>
          <a:xfrm>
            <a:off x="6717018" y="2733157"/>
            <a:ext cx="5389528" cy="15049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1b</a:t>
            </a:r>
            <a:r>
              <a:rPr b="0" i="0" lang="en-US" sz="2400" u="none" cap="none" strike="noStrike">
                <a:solidFill>
                  <a:srgbClr val="FF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 HTTP server at host </a:t>
            </a:r>
            <a:r>
              <a:rPr b="0" i="0" lang="en-US" sz="2000" u="none" cap="none" strike="noStrike">
                <a:solidFill>
                  <a:srgbClr val="000000"/>
                </a:solidFill>
                <a:latin typeface="Calibri"/>
                <a:ea typeface="Calibri"/>
                <a:cs typeface="Calibri"/>
                <a:sym typeface="Calibri"/>
              </a:rPr>
              <a:t>www.someSchool.edu </a:t>
            </a:r>
            <a:r>
              <a:rPr b="0" i="0" lang="en-US" sz="2400" u="none" cap="none" strike="noStrike">
                <a:solidFill>
                  <a:srgbClr val="000000"/>
                </a:solidFill>
                <a:latin typeface="Calibri"/>
                <a:ea typeface="Calibri"/>
                <a:cs typeface="Calibri"/>
                <a:sym typeface="Calibri"/>
              </a:rPr>
              <a:t>waiting for TCP connection at port 80  “accepts” connection, notifying client</a:t>
            </a:r>
            <a:endParaRPr b="0" i="0" sz="2400" u="none" cap="none" strike="noStrike">
              <a:solidFill>
                <a:srgbClr val="000000"/>
              </a:solidFill>
              <a:latin typeface="Calibri"/>
              <a:ea typeface="Calibri"/>
              <a:cs typeface="Calibri"/>
              <a:sym typeface="Calibri"/>
            </a:endParaRPr>
          </a:p>
        </p:txBody>
      </p:sp>
      <p:sp>
        <p:nvSpPr>
          <p:cNvPr id="1937" name="Google Shape;1937;p44"/>
          <p:cNvSpPr/>
          <p:nvPr/>
        </p:nvSpPr>
        <p:spPr>
          <a:xfrm>
            <a:off x="6843976" y="4739906"/>
            <a:ext cx="5394870" cy="18002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3</a:t>
            </a:r>
            <a:r>
              <a:rPr b="0" i="0" lang="en-US" sz="2000" u="none" cap="none" strike="noStrike">
                <a:solidFill>
                  <a:srgbClr val="FF0000"/>
                </a:solidFill>
                <a:latin typeface="Calibri"/>
                <a:ea typeface="Calibri"/>
                <a:cs typeface="Calibri"/>
                <a:sym typeface="Calibri"/>
              </a:rPr>
              <a:t>.</a:t>
            </a:r>
            <a:r>
              <a:rPr b="0" i="0" lang="en-US" sz="2000" u="none" cap="none" strike="noStrike">
                <a:solidFill>
                  <a:srgbClr val="0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HTTP server receives request message, forms </a:t>
            </a:r>
            <a:r>
              <a:rPr b="0" i="1" lang="en-US" sz="2400" u="none" cap="none" strike="noStrike">
                <a:solidFill>
                  <a:srgbClr val="000099"/>
                </a:solidFill>
                <a:latin typeface="Calibri"/>
                <a:ea typeface="Calibri"/>
                <a:cs typeface="Calibri"/>
                <a:sym typeface="Calibri"/>
              </a:rPr>
              <a:t>response message</a:t>
            </a:r>
            <a:r>
              <a:rPr b="0" i="0" lang="en-US" sz="2400" u="none" cap="none" strike="noStrike">
                <a:solidFill>
                  <a:srgbClr val="000000"/>
                </a:solidFill>
                <a:latin typeface="Calibri"/>
                <a:ea typeface="Calibri"/>
                <a:cs typeface="Calibri"/>
                <a:sym typeface="Calibri"/>
              </a:rPr>
              <a:t> containing requested object, and sends message into its socket</a:t>
            </a:r>
            <a:endParaRPr b="0" i="0" sz="2000" u="none" cap="none" strike="noStrike">
              <a:solidFill>
                <a:srgbClr val="000000"/>
              </a:solidFill>
              <a:latin typeface="Calibri"/>
              <a:ea typeface="Calibri"/>
              <a:cs typeface="Calibri"/>
              <a:sym typeface="Calibri"/>
            </a:endParaRPr>
          </a:p>
        </p:txBody>
      </p:sp>
      <p:cxnSp>
        <p:nvCxnSpPr>
          <p:cNvPr id="1938" name="Google Shape;1938;p44"/>
          <p:cNvCxnSpPr/>
          <p:nvPr/>
        </p:nvCxnSpPr>
        <p:spPr>
          <a:xfrm>
            <a:off x="5102530" y="4961816"/>
            <a:ext cx="1800180" cy="601955"/>
          </a:xfrm>
          <a:prstGeom prst="straightConnector1">
            <a:avLst/>
          </a:prstGeom>
          <a:noFill/>
          <a:ln cap="flat" cmpd="sng" w="38100">
            <a:solidFill>
              <a:srgbClr val="CC0000"/>
            </a:solidFill>
            <a:prstDash val="solid"/>
            <a:round/>
            <a:headEnd len="med" w="med" type="none"/>
            <a:tailEnd len="med" w="med" type="triangle"/>
          </a:ln>
        </p:spPr>
      </p:cxnSp>
      <p:cxnSp>
        <p:nvCxnSpPr>
          <p:cNvPr id="1939" name="Google Shape;1939;p44"/>
          <p:cNvCxnSpPr/>
          <p:nvPr/>
        </p:nvCxnSpPr>
        <p:spPr>
          <a:xfrm flipH="1">
            <a:off x="5389517" y="5671992"/>
            <a:ext cx="1410287" cy="891868"/>
          </a:xfrm>
          <a:prstGeom prst="straightConnector1">
            <a:avLst/>
          </a:prstGeom>
          <a:noFill/>
          <a:ln cap="flat" cmpd="sng" w="38100">
            <a:solidFill>
              <a:srgbClr val="CC0000"/>
            </a:solidFill>
            <a:prstDash val="solid"/>
            <a:round/>
            <a:headEnd len="med" w="med" type="none"/>
            <a:tailEnd len="med" w="med" type="triangle"/>
          </a:ln>
        </p:spPr>
      </p:cxnSp>
      <p:sp>
        <p:nvSpPr>
          <p:cNvPr id="1940" name="Google Shape;1940;p44"/>
          <p:cNvSpPr txBox="1"/>
          <p:nvPr/>
        </p:nvSpPr>
        <p:spPr>
          <a:xfrm>
            <a:off x="499883" y="5563771"/>
            <a:ext cx="673100" cy="406400"/>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A5A5A5"/>
              </a:buClr>
              <a:buSzPts val="2000"/>
              <a:buFont typeface="Calibri"/>
              <a:buNone/>
            </a:pPr>
            <a:r>
              <a:rPr b="0" i="0" lang="en-US" sz="2000" u="none" cap="none" strike="noStrike">
                <a:solidFill>
                  <a:srgbClr val="A5A5A5"/>
                </a:solidFill>
                <a:latin typeface="Calibri"/>
                <a:ea typeface="Calibri"/>
                <a:cs typeface="Calibri"/>
                <a:sym typeface="Calibri"/>
              </a:rPr>
              <a:t>time</a:t>
            </a:r>
            <a:endParaRPr/>
          </a:p>
        </p:txBody>
      </p:sp>
      <p:cxnSp>
        <p:nvCxnSpPr>
          <p:cNvPr id="1941" name="Google Shape;1941;p44"/>
          <p:cNvCxnSpPr/>
          <p:nvPr/>
        </p:nvCxnSpPr>
        <p:spPr>
          <a:xfrm>
            <a:off x="5156851" y="2779258"/>
            <a:ext cx="1551025" cy="523875"/>
          </a:xfrm>
          <a:prstGeom prst="straightConnector1">
            <a:avLst/>
          </a:prstGeom>
          <a:noFill/>
          <a:ln cap="flat" cmpd="sng" w="38100">
            <a:solidFill>
              <a:srgbClr val="CC0000"/>
            </a:solidFill>
            <a:prstDash val="solid"/>
            <a:round/>
            <a:headEnd len="med" w="med" type="none"/>
            <a:tailEnd len="med" w="med" type="triangle"/>
          </a:ln>
        </p:spPr>
      </p:cxnSp>
      <p:cxnSp>
        <p:nvCxnSpPr>
          <p:cNvPr id="1942" name="Google Shape;1942;p44"/>
          <p:cNvCxnSpPr/>
          <p:nvPr/>
        </p:nvCxnSpPr>
        <p:spPr>
          <a:xfrm flipH="1">
            <a:off x="5102530" y="3366635"/>
            <a:ext cx="1551026" cy="1006986"/>
          </a:xfrm>
          <a:prstGeom prst="straightConnector1">
            <a:avLst/>
          </a:prstGeom>
          <a:noFill/>
          <a:ln cap="flat" cmpd="sng" w="38100">
            <a:solidFill>
              <a:srgbClr val="CC0000"/>
            </a:solidFill>
            <a:prstDash val="solid"/>
            <a:round/>
            <a:headEnd len="med" w="med" type="none"/>
            <a:tailEnd len="med" w="med" type="triangle"/>
          </a:ln>
        </p:spPr>
      </p:cxnSp>
      <p:sp>
        <p:nvSpPr>
          <p:cNvPr id="1943" name="Google Shape;1943;p44"/>
          <p:cNvSpPr txBox="1"/>
          <p:nvPr/>
        </p:nvSpPr>
        <p:spPr>
          <a:xfrm>
            <a:off x="4677390" y="1660654"/>
            <a:ext cx="637840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(containing text, references to 10 jpeg images)</a:t>
            </a:r>
            <a:endParaRPr b="0" i="0" sz="2800" u="none" cap="none" strike="noStrike">
              <a:solidFill>
                <a:srgbClr val="000000"/>
              </a:solidFill>
              <a:latin typeface="Calibri"/>
              <a:ea typeface="Calibri"/>
              <a:cs typeface="Calibri"/>
              <a:sym typeface="Calibri"/>
            </a:endParaRPr>
          </a:p>
        </p:txBody>
      </p:sp>
      <p:sp>
        <p:nvSpPr>
          <p:cNvPr id="1944" name="Google Shape;1944;p44"/>
          <p:cNvSpPr/>
          <p:nvPr/>
        </p:nvSpPr>
        <p:spPr>
          <a:xfrm>
            <a:off x="3508021" y="1414937"/>
            <a:ext cx="7942263" cy="466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300"/>
              <a:buFont typeface="Noto Sans Symbols"/>
              <a:buNone/>
            </a:pPr>
            <a:r>
              <a:rPr b="1" i="0" lang="en-US" sz="2000" u="none" cap="none" strike="noStrike">
                <a:solidFill>
                  <a:srgbClr val="000000"/>
                </a:solidFill>
                <a:latin typeface="Courier New"/>
                <a:ea typeface="Courier New"/>
                <a:cs typeface="Courier New"/>
                <a:sym typeface="Courier New"/>
              </a:rPr>
              <a:t>www.someSchool.edu/someDepartment/home.index</a:t>
            </a:r>
            <a:endParaRPr/>
          </a:p>
        </p:txBody>
      </p:sp>
      <p:grpSp>
        <p:nvGrpSpPr>
          <p:cNvPr id="1945" name="Google Shape;1945;p44"/>
          <p:cNvGrpSpPr/>
          <p:nvPr/>
        </p:nvGrpSpPr>
        <p:grpSpPr>
          <a:xfrm>
            <a:off x="371687" y="2060763"/>
            <a:ext cx="784845" cy="730423"/>
            <a:chOff x="-44" y="1473"/>
            <a:chExt cx="981" cy="1105"/>
          </a:xfrm>
        </p:grpSpPr>
        <p:pic>
          <p:nvPicPr>
            <p:cNvPr descr="desktop_computer_stylized_medium" id="1946" name="Google Shape;1946;p4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947" name="Google Shape;1947;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1948" name="Google Shape;1948;p44"/>
          <p:cNvGrpSpPr/>
          <p:nvPr/>
        </p:nvGrpSpPr>
        <p:grpSpPr>
          <a:xfrm>
            <a:off x="6367322" y="2347016"/>
            <a:ext cx="286234" cy="640019"/>
            <a:chOff x="4140" y="429"/>
            <a:chExt cx="1425" cy="2396"/>
          </a:xfrm>
        </p:grpSpPr>
        <p:sp>
          <p:nvSpPr>
            <p:cNvPr id="1949" name="Google Shape;1949;p4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50" name="Google Shape;1950;p44"/>
            <p:cNvSpPr/>
            <p:nvPr/>
          </p:nvSpPr>
          <p:spPr>
            <a:xfrm>
              <a:off x="4205"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51" name="Google Shape;1951;p4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52" name="Google Shape;1952;p4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53" name="Google Shape;1953;p44"/>
            <p:cNvSpPr/>
            <p:nvPr/>
          </p:nvSpPr>
          <p:spPr>
            <a:xfrm>
              <a:off x="4212" y="693"/>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954" name="Google Shape;1954;p44"/>
            <p:cNvGrpSpPr/>
            <p:nvPr/>
          </p:nvGrpSpPr>
          <p:grpSpPr>
            <a:xfrm>
              <a:off x="4748" y="669"/>
              <a:ext cx="583" cy="140"/>
              <a:chOff x="613" y="2569"/>
              <a:chExt cx="727" cy="134"/>
            </a:xfrm>
          </p:grpSpPr>
          <p:sp>
            <p:nvSpPr>
              <p:cNvPr id="1955" name="Google Shape;1955;p44"/>
              <p:cNvSpPr/>
              <p:nvPr/>
            </p:nvSpPr>
            <p:spPr>
              <a:xfrm>
                <a:off x="613" y="2569"/>
                <a:ext cx="727"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56" name="Google Shape;1956;p44"/>
              <p:cNvSpPr/>
              <p:nvPr/>
            </p:nvSpPr>
            <p:spPr>
              <a:xfrm>
                <a:off x="629" y="2586"/>
                <a:ext cx="694"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957" name="Google Shape;1957;p44"/>
            <p:cNvSpPr/>
            <p:nvPr/>
          </p:nvSpPr>
          <p:spPr>
            <a:xfrm>
              <a:off x="4225" y="1019"/>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958" name="Google Shape;1958;p44"/>
            <p:cNvGrpSpPr/>
            <p:nvPr/>
          </p:nvGrpSpPr>
          <p:grpSpPr>
            <a:xfrm>
              <a:off x="4749" y="995"/>
              <a:ext cx="579" cy="133"/>
              <a:chOff x="616" y="2569"/>
              <a:chExt cx="723" cy="138"/>
            </a:xfrm>
          </p:grpSpPr>
          <p:sp>
            <p:nvSpPr>
              <p:cNvPr id="1959" name="Google Shape;1959;p44"/>
              <p:cNvSpPr/>
              <p:nvPr/>
            </p:nvSpPr>
            <p:spPr>
              <a:xfrm>
                <a:off x="616" y="2569"/>
                <a:ext cx="723"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60" name="Google Shape;1960;p44"/>
              <p:cNvSpPr/>
              <p:nvPr/>
            </p:nvSpPr>
            <p:spPr>
              <a:xfrm>
                <a:off x="632" y="2588"/>
                <a:ext cx="690"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961" name="Google Shape;1961;p44"/>
            <p:cNvSpPr/>
            <p:nvPr/>
          </p:nvSpPr>
          <p:spPr>
            <a:xfrm>
              <a:off x="4218" y="1357"/>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62" name="Google Shape;1962;p44"/>
            <p:cNvSpPr/>
            <p:nvPr/>
          </p:nvSpPr>
          <p:spPr>
            <a:xfrm>
              <a:off x="4228" y="1654"/>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963" name="Google Shape;1963;p44"/>
            <p:cNvGrpSpPr/>
            <p:nvPr/>
          </p:nvGrpSpPr>
          <p:grpSpPr>
            <a:xfrm>
              <a:off x="4735" y="1627"/>
              <a:ext cx="582" cy="151"/>
              <a:chOff x="614" y="2568"/>
              <a:chExt cx="725" cy="139"/>
            </a:xfrm>
          </p:grpSpPr>
          <p:sp>
            <p:nvSpPr>
              <p:cNvPr id="1964" name="Google Shape;1964;p44"/>
              <p:cNvSpPr/>
              <p:nvPr/>
            </p:nvSpPr>
            <p:spPr>
              <a:xfrm>
                <a:off x="614" y="2568"/>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65" name="Google Shape;1965;p44"/>
              <p:cNvSpPr/>
              <p:nvPr/>
            </p:nvSpPr>
            <p:spPr>
              <a:xfrm>
                <a:off x="631" y="2584"/>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966" name="Google Shape;1966;p4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1967" name="Google Shape;1967;p44"/>
            <p:cNvGrpSpPr/>
            <p:nvPr/>
          </p:nvGrpSpPr>
          <p:grpSpPr>
            <a:xfrm>
              <a:off x="4739" y="1327"/>
              <a:ext cx="582" cy="139"/>
              <a:chOff x="614" y="2568"/>
              <a:chExt cx="725" cy="139"/>
            </a:xfrm>
          </p:grpSpPr>
          <p:sp>
            <p:nvSpPr>
              <p:cNvPr id="1968" name="Google Shape;1968;p44"/>
              <p:cNvSpPr/>
              <p:nvPr/>
            </p:nvSpPr>
            <p:spPr>
              <a:xfrm>
                <a:off x="614" y="2568"/>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69" name="Google Shape;1969;p44"/>
              <p:cNvSpPr/>
              <p:nvPr/>
            </p:nvSpPr>
            <p:spPr>
              <a:xfrm>
                <a:off x="630"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970" name="Google Shape;1970;p44"/>
            <p:cNvSpPr/>
            <p:nvPr/>
          </p:nvSpPr>
          <p:spPr>
            <a:xfrm>
              <a:off x="5249" y="432"/>
              <a:ext cx="68" cy="2286"/>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71" name="Google Shape;1971;p4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72" name="Google Shape;1972;p4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73" name="Google Shape;1973;p44"/>
            <p:cNvSpPr/>
            <p:nvPr/>
          </p:nvSpPr>
          <p:spPr>
            <a:xfrm>
              <a:off x="5516" y="2611"/>
              <a:ext cx="49"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74" name="Google Shape;1974;p4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75" name="Google Shape;1975;p44"/>
            <p:cNvSpPr/>
            <p:nvPr/>
          </p:nvSpPr>
          <p:spPr>
            <a:xfrm>
              <a:off x="4140" y="2677"/>
              <a:ext cx="1201"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76" name="Google Shape;1976;p44"/>
            <p:cNvSpPr/>
            <p:nvPr/>
          </p:nvSpPr>
          <p:spPr>
            <a:xfrm>
              <a:off x="4205" y="2712"/>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77" name="Google Shape;1977;p44"/>
            <p:cNvSpPr/>
            <p:nvPr/>
          </p:nvSpPr>
          <p:spPr>
            <a:xfrm>
              <a:off x="4309" y="2383"/>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78" name="Google Shape;1978;p44"/>
            <p:cNvSpPr/>
            <p:nvPr/>
          </p:nvSpPr>
          <p:spPr>
            <a:xfrm>
              <a:off x="4485" y="2383"/>
              <a:ext cx="163"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1979" name="Google Shape;1979;p44"/>
            <p:cNvSpPr/>
            <p:nvPr/>
          </p:nvSpPr>
          <p:spPr>
            <a:xfrm>
              <a:off x="4661" y="2380"/>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80" name="Google Shape;1980;p44"/>
            <p:cNvSpPr/>
            <p:nvPr/>
          </p:nvSpPr>
          <p:spPr>
            <a:xfrm>
              <a:off x="5061" y="1835"/>
              <a:ext cx="88" cy="762"/>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981" name="Google Shape;1981;p4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4">
                                            <p:txEl>
                                              <p:pRg end="0" st="0"/>
                                            </p:txEl>
                                          </p:spTgt>
                                        </p:tgtEl>
                                        <p:attrNameLst>
                                          <p:attrName>style.visibility</p:attrName>
                                        </p:attrNameLst>
                                      </p:cBhvr>
                                      <p:to>
                                        <p:strVal val="visible"/>
                                      </p:to>
                                    </p:set>
                                    <p:animEffect filter="fade" transition="in">
                                      <p:cBhvr>
                                        <p:cTn dur="500"/>
                                        <p:tgtEl>
                                          <p:spTgt spid="1934">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41"/>
                                        </p:tgtEl>
                                        <p:attrNameLst>
                                          <p:attrName>style.visibility</p:attrName>
                                        </p:attrNameLst>
                                      </p:cBhvr>
                                      <p:to>
                                        <p:strVal val="visible"/>
                                      </p:to>
                                    </p:set>
                                    <p:animEffect filter="fade" transition="in">
                                      <p:cBhvr>
                                        <p:cTn dur="500"/>
                                        <p:tgtEl>
                                          <p:spTgt spid="19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500"/>
                                        <p:tgtEl>
                                          <p:spTgt spid="193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42"/>
                                        </p:tgtEl>
                                        <p:attrNameLst>
                                          <p:attrName>style.visibility</p:attrName>
                                        </p:attrNameLst>
                                      </p:cBhvr>
                                      <p:to>
                                        <p:strVal val="visible"/>
                                      </p:to>
                                    </p:set>
                                    <p:animEffect filter="fade" transition="in">
                                      <p:cBhvr>
                                        <p:cTn dur="500"/>
                                        <p:tgtEl>
                                          <p:spTgt spid="1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5"/>
                                        </p:tgtEl>
                                        <p:attrNameLst>
                                          <p:attrName>style.visibility</p:attrName>
                                        </p:attrNameLst>
                                      </p:cBhvr>
                                      <p:to>
                                        <p:strVal val="visible"/>
                                      </p:to>
                                    </p:set>
                                    <p:animEffect filter="fade" transition="in">
                                      <p:cBhvr>
                                        <p:cTn dur="500"/>
                                        <p:tgtEl>
                                          <p:spTgt spid="19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38"/>
                                        </p:tgtEl>
                                        <p:attrNameLst>
                                          <p:attrName>style.visibility</p:attrName>
                                        </p:attrNameLst>
                                      </p:cBhvr>
                                      <p:to>
                                        <p:strVal val="visible"/>
                                      </p:to>
                                    </p:set>
                                    <p:animEffect filter="fade" transition="in">
                                      <p:cBhvr>
                                        <p:cTn dur="500"/>
                                        <p:tgtEl>
                                          <p:spTgt spid="19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500"/>
                                        <p:tgtEl>
                                          <p:spTgt spid="193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39"/>
                                        </p:tgtEl>
                                        <p:attrNameLst>
                                          <p:attrName>style.visibility</p:attrName>
                                        </p:attrNameLst>
                                      </p:cBhvr>
                                      <p:to>
                                        <p:strVal val="visible"/>
                                      </p:to>
                                    </p:set>
                                    <p:animEffect filter="fade" transition="in">
                                      <p:cBhvr>
                                        <p:cTn dur="500"/>
                                        <p:tgtEl>
                                          <p:spTgt spid="1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45"/>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Non-persistent HTTP: example (cont.)</a:t>
            </a:r>
            <a:endParaRPr sz="4400"/>
          </a:p>
        </p:txBody>
      </p:sp>
      <p:sp>
        <p:nvSpPr>
          <p:cNvPr id="1988" name="Google Shape;1988;p45"/>
          <p:cNvSpPr txBox="1"/>
          <p:nvPr/>
        </p:nvSpPr>
        <p:spPr>
          <a:xfrm>
            <a:off x="809349" y="1351435"/>
            <a:ext cx="7942262" cy="46672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00"/>
                </a:solidFill>
                <a:latin typeface="Calibri"/>
                <a:ea typeface="Calibri"/>
                <a:cs typeface="Calibri"/>
                <a:sym typeface="Calibri"/>
              </a:rPr>
              <a:t>User enters URL:</a:t>
            </a:r>
            <a:endParaRPr/>
          </a:p>
        </p:txBody>
      </p:sp>
      <p:sp>
        <p:nvSpPr>
          <p:cNvPr id="1989" name="Google Shape;1989;p45"/>
          <p:cNvSpPr txBox="1"/>
          <p:nvPr/>
        </p:nvSpPr>
        <p:spPr>
          <a:xfrm>
            <a:off x="4677390" y="1660654"/>
            <a:ext cx="637840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(containing text, references to 10 jpeg images)</a:t>
            </a:r>
            <a:endParaRPr b="0" i="0" sz="2800" u="none" cap="none" strike="noStrike">
              <a:solidFill>
                <a:srgbClr val="000000"/>
              </a:solidFill>
              <a:latin typeface="Calibri"/>
              <a:ea typeface="Calibri"/>
              <a:cs typeface="Calibri"/>
              <a:sym typeface="Calibri"/>
            </a:endParaRPr>
          </a:p>
        </p:txBody>
      </p:sp>
      <p:sp>
        <p:nvSpPr>
          <p:cNvPr id="1990" name="Google Shape;1990;p45"/>
          <p:cNvSpPr/>
          <p:nvPr/>
        </p:nvSpPr>
        <p:spPr>
          <a:xfrm>
            <a:off x="3508021" y="1414937"/>
            <a:ext cx="7942263" cy="466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300"/>
              <a:buFont typeface="Noto Sans Symbols"/>
              <a:buNone/>
            </a:pPr>
            <a:r>
              <a:rPr b="1" i="0" lang="en-US" sz="2000" u="none" cap="none" strike="noStrike">
                <a:solidFill>
                  <a:srgbClr val="000000"/>
                </a:solidFill>
                <a:latin typeface="Courier New"/>
                <a:ea typeface="Courier New"/>
                <a:cs typeface="Courier New"/>
                <a:sym typeface="Courier New"/>
              </a:rPr>
              <a:t>www.someSchool.edu/someDepartment/home.index</a:t>
            </a:r>
            <a:endParaRPr/>
          </a:p>
        </p:txBody>
      </p:sp>
      <p:grpSp>
        <p:nvGrpSpPr>
          <p:cNvPr id="1991" name="Google Shape;1991;p45"/>
          <p:cNvGrpSpPr/>
          <p:nvPr/>
        </p:nvGrpSpPr>
        <p:grpSpPr>
          <a:xfrm>
            <a:off x="371687" y="2060763"/>
            <a:ext cx="784845" cy="730423"/>
            <a:chOff x="-44" y="1473"/>
            <a:chExt cx="981" cy="1105"/>
          </a:xfrm>
        </p:grpSpPr>
        <p:pic>
          <p:nvPicPr>
            <p:cNvPr descr="desktop_computer_stylized_medium" id="1992" name="Google Shape;1992;p4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993" name="Google Shape;1993;p4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1994" name="Google Shape;1994;p45"/>
          <p:cNvGrpSpPr/>
          <p:nvPr/>
        </p:nvGrpSpPr>
        <p:grpSpPr>
          <a:xfrm>
            <a:off x="6367322" y="2347016"/>
            <a:ext cx="286234" cy="640019"/>
            <a:chOff x="4140" y="429"/>
            <a:chExt cx="1425" cy="2396"/>
          </a:xfrm>
        </p:grpSpPr>
        <p:sp>
          <p:nvSpPr>
            <p:cNvPr id="1995" name="Google Shape;1995;p4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96" name="Google Shape;1996;p45"/>
            <p:cNvSpPr/>
            <p:nvPr/>
          </p:nvSpPr>
          <p:spPr>
            <a:xfrm>
              <a:off x="4205"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97" name="Google Shape;1997;p4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98" name="Google Shape;1998;p4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999" name="Google Shape;1999;p45"/>
            <p:cNvSpPr/>
            <p:nvPr/>
          </p:nvSpPr>
          <p:spPr>
            <a:xfrm>
              <a:off x="4212" y="693"/>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2000" name="Google Shape;2000;p45"/>
            <p:cNvGrpSpPr/>
            <p:nvPr/>
          </p:nvGrpSpPr>
          <p:grpSpPr>
            <a:xfrm>
              <a:off x="4748" y="669"/>
              <a:ext cx="583" cy="140"/>
              <a:chOff x="613" y="2569"/>
              <a:chExt cx="727" cy="134"/>
            </a:xfrm>
          </p:grpSpPr>
          <p:sp>
            <p:nvSpPr>
              <p:cNvPr id="2001" name="Google Shape;2001;p45"/>
              <p:cNvSpPr/>
              <p:nvPr/>
            </p:nvSpPr>
            <p:spPr>
              <a:xfrm>
                <a:off x="613" y="2569"/>
                <a:ext cx="727"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02" name="Google Shape;2002;p45"/>
              <p:cNvSpPr/>
              <p:nvPr/>
            </p:nvSpPr>
            <p:spPr>
              <a:xfrm>
                <a:off x="629" y="2586"/>
                <a:ext cx="694"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2003" name="Google Shape;2003;p45"/>
            <p:cNvSpPr/>
            <p:nvPr/>
          </p:nvSpPr>
          <p:spPr>
            <a:xfrm>
              <a:off x="4225" y="1019"/>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2004" name="Google Shape;2004;p45"/>
            <p:cNvGrpSpPr/>
            <p:nvPr/>
          </p:nvGrpSpPr>
          <p:grpSpPr>
            <a:xfrm>
              <a:off x="4749" y="995"/>
              <a:ext cx="579" cy="133"/>
              <a:chOff x="616" y="2569"/>
              <a:chExt cx="723" cy="138"/>
            </a:xfrm>
          </p:grpSpPr>
          <p:sp>
            <p:nvSpPr>
              <p:cNvPr id="2005" name="Google Shape;2005;p45"/>
              <p:cNvSpPr/>
              <p:nvPr/>
            </p:nvSpPr>
            <p:spPr>
              <a:xfrm>
                <a:off x="616" y="2569"/>
                <a:ext cx="723"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06" name="Google Shape;2006;p45"/>
              <p:cNvSpPr/>
              <p:nvPr/>
            </p:nvSpPr>
            <p:spPr>
              <a:xfrm>
                <a:off x="632" y="2588"/>
                <a:ext cx="690"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2007" name="Google Shape;2007;p45"/>
            <p:cNvSpPr/>
            <p:nvPr/>
          </p:nvSpPr>
          <p:spPr>
            <a:xfrm>
              <a:off x="4218" y="1357"/>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08" name="Google Shape;2008;p45"/>
            <p:cNvSpPr/>
            <p:nvPr/>
          </p:nvSpPr>
          <p:spPr>
            <a:xfrm>
              <a:off x="4228" y="1654"/>
              <a:ext cx="595"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2009" name="Google Shape;2009;p45"/>
            <p:cNvGrpSpPr/>
            <p:nvPr/>
          </p:nvGrpSpPr>
          <p:grpSpPr>
            <a:xfrm>
              <a:off x="4735" y="1627"/>
              <a:ext cx="582" cy="151"/>
              <a:chOff x="614" y="2568"/>
              <a:chExt cx="725" cy="139"/>
            </a:xfrm>
          </p:grpSpPr>
          <p:sp>
            <p:nvSpPr>
              <p:cNvPr id="2010" name="Google Shape;2010;p45"/>
              <p:cNvSpPr/>
              <p:nvPr/>
            </p:nvSpPr>
            <p:spPr>
              <a:xfrm>
                <a:off x="614" y="2568"/>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11" name="Google Shape;2011;p45"/>
              <p:cNvSpPr/>
              <p:nvPr/>
            </p:nvSpPr>
            <p:spPr>
              <a:xfrm>
                <a:off x="631" y="2584"/>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2012" name="Google Shape;2012;p4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2013" name="Google Shape;2013;p45"/>
            <p:cNvGrpSpPr/>
            <p:nvPr/>
          </p:nvGrpSpPr>
          <p:grpSpPr>
            <a:xfrm>
              <a:off x="4739" y="1327"/>
              <a:ext cx="582" cy="139"/>
              <a:chOff x="614" y="2568"/>
              <a:chExt cx="725" cy="139"/>
            </a:xfrm>
          </p:grpSpPr>
          <p:sp>
            <p:nvSpPr>
              <p:cNvPr id="2014" name="Google Shape;2014;p45"/>
              <p:cNvSpPr/>
              <p:nvPr/>
            </p:nvSpPr>
            <p:spPr>
              <a:xfrm>
                <a:off x="614" y="2568"/>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15" name="Google Shape;2015;p45"/>
              <p:cNvSpPr/>
              <p:nvPr/>
            </p:nvSpPr>
            <p:spPr>
              <a:xfrm>
                <a:off x="630"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2016" name="Google Shape;2016;p45"/>
            <p:cNvSpPr/>
            <p:nvPr/>
          </p:nvSpPr>
          <p:spPr>
            <a:xfrm>
              <a:off x="5249" y="432"/>
              <a:ext cx="68" cy="2286"/>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17" name="Google Shape;2017;p4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18" name="Google Shape;2018;p4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19" name="Google Shape;2019;p45"/>
            <p:cNvSpPr/>
            <p:nvPr/>
          </p:nvSpPr>
          <p:spPr>
            <a:xfrm>
              <a:off x="5516" y="2611"/>
              <a:ext cx="49"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20" name="Google Shape;2020;p4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21" name="Google Shape;2021;p45"/>
            <p:cNvSpPr/>
            <p:nvPr/>
          </p:nvSpPr>
          <p:spPr>
            <a:xfrm>
              <a:off x="4140" y="2677"/>
              <a:ext cx="1201"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22" name="Google Shape;2022;p45"/>
            <p:cNvSpPr/>
            <p:nvPr/>
          </p:nvSpPr>
          <p:spPr>
            <a:xfrm>
              <a:off x="4205" y="2712"/>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23" name="Google Shape;2023;p45"/>
            <p:cNvSpPr/>
            <p:nvPr/>
          </p:nvSpPr>
          <p:spPr>
            <a:xfrm>
              <a:off x="4309" y="2383"/>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24" name="Google Shape;2024;p45"/>
            <p:cNvSpPr/>
            <p:nvPr/>
          </p:nvSpPr>
          <p:spPr>
            <a:xfrm>
              <a:off x="4485" y="2383"/>
              <a:ext cx="163"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2025" name="Google Shape;2025;p45"/>
            <p:cNvSpPr/>
            <p:nvPr/>
          </p:nvSpPr>
          <p:spPr>
            <a:xfrm>
              <a:off x="4661" y="2380"/>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2026" name="Google Shape;2026;p45"/>
            <p:cNvSpPr/>
            <p:nvPr/>
          </p:nvSpPr>
          <p:spPr>
            <a:xfrm>
              <a:off x="5061" y="1835"/>
              <a:ext cx="88" cy="762"/>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2027" name="Google Shape;2027;p45"/>
          <p:cNvSpPr txBox="1"/>
          <p:nvPr/>
        </p:nvSpPr>
        <p:spPr>
          <a:xfrm>
            <a:off x="798691" y="3200188"/>
            <a:ext cx="5085273" cy="2010122"/>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5</a:t>
            </a:r>
            <a:r>
              <a:rPr b="0" i="0" lang="en-US" sz="2400" u="none" cap="none" strike="noStrike">
                <a:solidFill>
                  <a:srgbClr val="CC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 HTTP client receives response message containing html file, displays html.  Parsing html file, finds 10 referenced jpeg  objects</a:t>
            </a:r>
            <a:endParaRPr b="0" i="0" sz="2800" u="none" cap="none" strike="noStrike">
              <a:solidFill>
                <a:srgbClr val="000000"/>
              </a:solidFill>
              <a:latin typeface="Calibri"/>
              <a:ea typeface="Calibri"/>
              <a:cs typeface="Calibri"/>
              <a:sym typeface="Calibri"/>
            </a:endParaRPr>
          </a:p>
        </p:txBody>
      </p:sp>
      <p:sp>
        <p:nvSpPr>
          <p:cNvPr id="2028" name="Google Shape;2028;p45"/>
          <p:cNvSpPr/>
          <p:nvPr/>
        </p:nvSpPr>
        <p:spPr>
          <a:xfrm>
            <a:off x="970480" y="4851930"/>
            <a:ext cx="3810000" cy="6667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6.</a:t>
            </a:r>
            <a:r>
              <a:rPr b="0" i="0" lang="en-US" sz="2400" u="none" cap="none" strike="noStrike">
                <a:solidFill>
                  <a:srgbClr val="000000"/>
                </a:solidFill>
                <a:latin typeface="Calibri"/>
                <a:ea typeface="Calibri"/>
                <a:cs typeface="Calibri"/>
                <a:sym typeface="Calibri"/>
              </a:rPr>
              <a:t> Steps 1-5 repeated for each of 10 jpeg objects</a:t>
            </a:r>
            <a:endParaRPr/>
          </a:p>
        </p:txBody>
      </p:sp>
      <p:sp>
        <p:nvSpPr>
          <p:cNvPr id="2029" name="Google Shape;2029;p45"/>
          <p:cNvSpPr/>
          <p:nvPr/>
        </p:nvSpPr>
        <p:spPr>
          <a:xfrm>
            <a:off x="6706580" y="2782360"/>
            <a:ext cx="3810000" cy="7334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4.</a:t>
            </a:r>
            <a:r>
              <a:rPr b="0" i="0" lang="en-US" sz="2400" u="none" cap="none" strike="noStrike">
                <a:solidFill>
                  <a:srgbClr val="000000"/>
                </a:solidFill>
                <a:latin typeface="Calibri"/>
                <a:ea typeface="Calibri"/>
                <a:cs typeface="Calibri"/>
                <a:sym typeface="Calibri"/>
              </a:rPr>
              <a:t> HTTP server closes TCP connection. </a:t>
            </a:r>
            <a:endParaRPr/>
          </a:p>
        </p:txBody>
      </p:sp>
      <p:cxnSp>
        <p:nvCxnSpPr>
          <p:cNvPr id="2030" name="Google Shape;2030;p45"/>
          <p:cNvCxnSpPr/>
          <p:nvPr/>
        </p:nvCxnSpPr>
        <p:spPr>
          <a:xfrm flipH="1">
            <a:off x="5587465" y="3200187"/>
            <a:ext cx="1095375" cy="523875"/>
          </a:xfrm>
          <a:prstGeom prst="straightConnector1">
            <a:avLst/>
          </a:prstGeom>
          <a:noFill/>
          <a:ln cap="flat" cmpd="sng" w="38100">
            <a:solidFill>
              <a:srgbClr val="CC0000"/>
            </a:solidFill>
            <a:prstDash val="solid"/>
            <a:round/>
            <a:headEnd len="med" w="med" type="none"/>
            <a:tailEnd len="med" w="med" type="triangle"/>
          </a:ln>
        </p:spPr>
      </p:cxnSp>
      <p:cxnSp>
        <p:nvCxnSpPr>
          <p:cNvPr id="2031" name="Google Shape;2031;p45"/>
          <p:cNvCxnSpPr/>
          <p:nvPr/>
        </p:nvCxnSpPr>
        <p:spPr>
          <a:xfrm>
            <a:off x="798691" y="2868166"/>
            <a:ext cx="10658" cy="3480471"/>
          </a:xfrm>
          <a:prstGeom prst="straightConnector1">
            <a:avLst/>
          </a:prstGeom>
          <a:noFill/>
          <a:ln cap="flat" cmpd="sng" w="19050">
            <a:solidFill>
              <a:srgbClr val="A5A5A5"/>
            </a:solidFill>
            <a:prstDash val="solid"/>
            <a:round/>
            <a:headEnd len="med" w="med" type="none"/>
            <a:tailEnd len="med" w="med" type="triangle"/>
          </a:ln>
        </p:spPr>
      </p:cxnSp>
      <p:sp>
        <p:nvSpPr>
          <p:cNvPr id="2032" name="Google Shape;2032;p45"/>
          <p:cNvSpPr/>
          <p:nvPr/>
        </p:nvSpPr>
        <p:spPr>
          <a:xfrm>
            <a:off x="490358" y="5641558"/>
            <a:ext cx="657225" cy="2952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033" name="Google Shape;2033;p45"/>
          <p:cNvSpPr txBox="1"/>
          <p:nvPr/>
        </p:nvSpPr>
        <p:spPr>
          <a:xfrm>
            <a:off x="499883" y="5563771"/>
            <a:ext cx="673100" cy="406400"/>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A5A5A5"/>
              </a:buClr>
              <a:buSzPts val="2000"/>
              <a:buFont typeface="Calibri"/>
              <a:buNone/>
            </a:pPr>
            <a:r>
              <a:rPr b="0" i="0" lang="en-US" sz="2000" u="none" cap="none" strike="noStrike">
                <a:solidFill>
                  <a:srgbClr val="A5A5A5"/>
                </a:solidFill>
                <a:latin typeface="Calibri"/>
                <a:ea typeface="Calibri"/>
                <a:cs typeface="Calibri"/>
                <a:sym typeface="Calibri"/>
              </a:rPr>
              <a:t>time</a:t>
            </a:r>
            <a:endParaRPr/>
          </a:p>
        </p:txBody>
      </p:sp>
      <p:sp>
        <p:nvSpPr>
          <p:cNvPr id="2034" name="Google Shape;2034;p4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9"/>
                                        </p:tgtEl>
                                        <p:attrNameLst>
                                          <p:attrName>style.visibility</p:attrName>
                                        </p:attrNameLst>
                                      </p:cBhvr>
                                      <p:to>
                                        <p:strVal val="visible"/>
                                      </p:to>
                                    </p:set>
                                    <p:animEffect filter="fade" transition="in">
                                      <p:cBhvr>
                                        <p:cTn dur="500"/>
                                        <p:tgtEl>
                                          <p:spTgt spid="20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30"/>
                                        </p:tgtEl>
                                        <p:attrNameLst>
                                          <p:attrName>style.visibility</p:attrName>
                                        </p:attrNameLst>
                                      </p:cBhvr>
                                      <p:to>
                                        <p:strVal val="visible"/>
                                      </p:to>
                                    </p:set>
                                    <p:animEffect filter="fade" transition="in">
                                      <p:cBhvr>
                                        <p:cTn dur="500"/>
                                        <p:tgtEl>
                                          <p:spTgt spid="20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27">
                                            <p:txEl>
                                              <p:pRg end="0" st="0"/>
                                            </p:txEl>
                                          </p:spTgt>
                                        </p:tgtEl>
                                        <p:attrNameLst>
                                          <p:attrName>style.visibility</p:attrName>
                                        </p:attrNameLst>
                                      </p:cBhvr>
                                      <p:to>
                                        <p:strVal val="visible"/>
                                      </p:to>
                                    </p:set>
                                    <p:animEffect filter="fade" transition="in">
                                      <p:cBhvr>
                                        <p:cTn dur="500"/>
                                        <p:tgtEl>
                                          <p:spTgt spid="20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8">
                                            <p:txEl>
                                              <p:pRg end="0" st="0"/>
                                            </p:txEl>
                                          </p:spTgt>
                                        </p:tgtEl>
                                        <p:attrNameLst>
                                          <p:attrName>style.visibility</p:attrName>
                                        </p:attrNameLst>
                                      </p:cBhvr>
                                      <p:to>
                                        <p:strVal val="visible"/>
                                      </p:to>
                                    </p:set>
                                    <p:animEffect filter="fade" transition="in">
                                      <p:cBhvr>
                                        <p:cTn dur="500"/>
                                        <p:tgtEl>
                                          <p:spTgt spid="202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46"/>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Non-persistent HTTP: response time</a:t>
            </a:r>
            <a:endParaRPr sz="4400"/>
          </a:p>
        </p:txBody>
      </p:sp>
      <p:sp>
        <p:nvSpPr>
          <p:cNvPr id="2041" name="Google Shape;2041;p46"/>
          <p:cNvSpPr txBox="1"/>
          <p:nvPr/>
        </p:nvSpPr>
        <p:spPr>
          <a:xfrm>
            <a:off x="736393" y="1919178"/>
            <a:ext cx="5683502" cy="3337334"/>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RTT (definition):</a:t>
            </a:r>
            <a:r>
              <a:rPr b="0" i="0" lang="en-US" sz="2800" u="none" cap="none" strike="noStrike">
                <a:solidFill>
                  <a:srgbClr val="000000"/>
                </a:solidFill>
                <a:latin typeface="Calibri"/>
                <a:ea typeface="Calibri"/>
                <a:cs typeface="Calibri"/>
                <a:sym typeface="Calibri"/>
              </a:rPr>
              <a:t> time for a small packet to travel from client to server and back</a:t>
            </a:r>
            <a:endParaRPr/>
          </a:p>
          <a:p>
            <a:pPr indent="-222250" lvl="0" marL="352425" marR="0" rtl="0" algn="l">
              <a:lnSpc>
                <a:spcPct val="90000"/>
              </a:lnSpc>
              <a:spcBef>
                <a:spcPts val="100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HTTP response time (per object):</a:t>
            </a:r>
            <a:endParaRPr/>
          </a:p>
          <a:p>
            <a:pPr indent="-215900" lvl="0" marL="460375" marR="0" rtl="0" algn="l">
              <a:lnSpc>
                <a:spcPct val="90000"/>
              </a:lnSpc>
              <a:spcBef>
                <a:spcPts val="4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one RTT to initiate TCP connection</a:t>
            </a:r>
            <a:endParaRPr/>
          </a:p>
          <a:p>
            <a:pPr indent="-215900" lvl="0" marL="460375" marR="0" rtl="0" algn="l">
              <a:lnSpc>
                <a:spcPct val="90000"/>
              </a:lnSpc>
              <a:spcBef>
                <a:spcPts val="4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one RTT for HTTP request and first few bytes of HTTP response to return</a:t>
            </a:r>
            <a:endParaRPr/>
          </a:p>
          <a:p>
            <a:pPr indent="-215900" lvl="0" marL="460375" marR="0" rtl="0" algn="l">
              <a:lnSpc>
                <a:spcPct val="90000"/>
              </a:lnSpc>
              <a:spcBef>
                <a:spcPts val="4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object/file transmission time</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p:txBody>
      </p:sp>
      <p:cxnSp>
        <p:nvCxnSpPr>
          <p:cNvPr id="2042" name="Google Shape;2042;p46"/>
          <p:cNvCxnSpPr/>
          <p:nvPr/>
        </p:nvCxnSpPr>
        <p:spPr>
          <a:xfrm>
            <a:off x="8197229" y="2671284"/>
            <a:ext cx="0" cy="2832100"/>
          </a:xfrm>
          <a:prstGeom prst="straightConnector1">
            <a:avLst/>
          </a:prstGeom>
          <a:noFill/>
          <a:ln cap="flat" cmpd="sng" w="9525">
            <a:solidFill>
              <a:srgbClr val="FF0000"/>
            </a:solidFill>
            <a:prstDash val="dot"/>
            <a:round/>
            <a:headEnd len="med" w="med" type="none"/>
            <a:tailEnd len="med" w="med" type="triangle"/>
          </a:ln>
        </p:spPr>
      </p:cxnSp>
      <p:cxnSp>
        <p:nvCxnSpPr>
          <p:cNvPr id="2043" name="Google Shape;2043;p46"/>
          <p:cNvCxnSpPr/>
          <p:nvPr/>
        </p:nvCxnSpPr>
        <p:spPr>
          <a:xfrm>
            <a:off x="9887916" y="2664934"/>
            <a:ext cx="0" cy="2881312"/>
          </a:xfrm>
          <a:prstGeom prst="straightConnector1">
            <a:avLst/>
          </a:prstGeom>
          <a:noFill/>
          <a:ln cap="flat" cmpd="sng" w="9525">
            <a:solidFill>
              <a:srgbClr val="FF0000"/>
            </a:solidFill>
            <a:prstDash val="dot"/>
            <a:round/>
            <a:headEnd len="med" w="med" type="none"/>
            <a:tailEnd len="med" w="med" type="triangle"/>
          </a:ln>
        </p:spPr>
      </p:cxnSp>
      <p:cxnSp>
        <p:nvCxnSpPr>
          <p:cNvPr id="2044" name="Google Shape;2044;p46"/>
          <p:cNvCxnSpPr/>
          <p:nvPr/>
        </p:nvCxnSpPr>
        <p:spPr>
          <a:xfrm>
            <a:off x="8211516" y="2903059"/>
            <a:ext cx="1684338" cy="390525"/>
          </a:xfrm>
          <a:prstGeom prst="straightConnector1">
            <a:avLst/>
          </a:prstGeom>
          <a:noFill/>
          <a:ln cap="flat" cmpd="sng" w="9525">
            <a:solidFill>
              <a:schemeClr val="dk1"/>
            </a:solidFill>
            <a:prstDash val="solid"/>
            <a:round/>
            <a:headEnd len="med" w="med" type="none"/>
            <a:tailEnd len="med" w="med" type="triangle"/>
          </a:ln>
        </p:spPr>
      </p:cxnSp>
      <p:cxnSp>
        <p:nvCxnSpPr>
          <p:cNvPr id="2045" name="Google Shape;2045;p46"/>
          <p:cNvCxnSpPr/>
          <p:nvPr/>
        </p:nvCxnSpPr>
        <p:spPr>
          <a:xfrm flipH="1">
            <a:off x="8197229" y="3341209"/>
            <a:ext cx="1673225" cy="403225"/>
          </a:xfrm>
          <a:prstGeom prst="straightConnector1">
            <a:avLst/>
          </a:prstGeom>
          <a:noFill/>
          <a:ln cap="flat" cmpd="sng" w="9525">
            <a:solidFill>
              <a:schemeClr val="dk1"/>
            </a:solidFill>
            <a:prstDash val="solid"/>
            <a:round/>
            <a:headEnd len="med" w="med" type="none"/>
            <a:tailEnd len="med" w="med" type="triangle"/>
          </a:ln>
        </p:spPr>
      </p:cxnSp>
      <p:cxnSp>
        <p:nvCxnSpPr>
          <p:cNvPr id="2046" name="Google Shape;2046;p46"/>
          <p:cNvCxnSpPr/>
          <p:nvPr/>
        </p:nvCxnSpPr>
        <p:spPr>
          <a:xfrm>
            <a:off x="8205166" y="3849209"/>
            <a:ext cx="1684338" cy="390525"/>
          </a:xfrm>
          <a:prstGeom prst="straightConnector1">
            <a:avLst/>
          </a:prstGeom>
          <a:noFill/>
          <a:ln cap="flat" cmpd="sng" w="9525">
            <a:solidFill>
              <a:schemeClr val="dk1"/>
            </a:solidFill>
            <a:prstDash val="solid"/>
            <a:round/>
            <a:headEnd len="med" w="med" type="none"/>
            <a:tailEnd len="med" w="med" type="triangle"/>
          </a:ln>
        </p:spPr>
      </p:cxnSp>
      <p:sp>
        <p:nvSpPr>
          <p:cNvPr id="2047" name="Google Shape;2047;p46"/>
          <p:cNvSpPr/>
          <p:nvPr/>
        </p:nvSpPr>
        <p:spPr>
          <a:xfrm>
            <a:off x="9903942" y="4249143"/>
            <a:ext cx="99857" cy="161739"/>
          </a:xfrm>
          <a:prstGeom prst="rightBrace">
            <a:avLst>
              <a:gd fmla="val 2039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p:txBody>
      </p:sp>
      <p:sp>
        <p:nvSpPr>
          <p:cNvPr id="2048" name="Google Shape;2048;p46"/>
          <p:cNvSpPr txBox="1"/>
          <p:nvPr/>
        </p:nvSpPr>
        <p:spPr>
          <a:xfrm>
            <a:off x="9997454" y="3944459"/>
            <a:ext cx="1123577" cy="879472"/>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time to </a:t>
            </a:r>
            <a:endParaRPr/>
          </a:p>
          <a:p>
            <a:pPr indent="0" lvl="0" marL="0" marR="0" rtl="0" algn="l">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transmit </a:t>
            </a:r>
            <a:endParaRPr/>
          </a:p>
          <a:p>
            <a:pPr indent="0" lvl="0" marL="0" marR="0" rtl="0" algn="l">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file</a:t>
            </a:r>
            <a:endParaRPr/>
          </a:p>
        </p:txBody>
      </p:sp>
      <p:cxnSp>
        <p:nvCxnSpPr>
          <p:cNvPr id="2049" name="Google Shape;2049;p46"/>
          <p:cNvCxnSpPr/>
          <p:nvPr/>
        </p:nvCxnSpPr>
        <p:spPr>
          <a:xfrm>
            <a:off x="7806704" y="2877659"/>
            <a:ext cx="390525" cy="1587"/>
          </a:xfrm>
          <a:prstGeom prst="straightConnector1">
            <a:avLst/>
          </a:prstGeom>
          <a:noFill/>
          <a:ln cap="flat" cmpd="sng" w="9525">
            <a:solidFill>
              <a:schemeClr val="dk1"/>
            </a:solidFill>
            <a:prstDash val="solid"/>
            <a:round/>
            <a:headEnd len="med" w="med" type="none"/>
            <a:tailEnd len="med" w="med" type="none"/>
          </a:ln>
        </p:spPr>
      </p:cxnSp>
      <p:sp>
        <p:nvSpPr>
          <p:cNvPr id="2050" name="Google Shape;2050;p46"/>
          <p:cNvSpPr txBox="1"/>
          <p:nvPr/>
        </p:nvSpPr>
        <p:spPr>
          <a:xfrm>
            <a:off x="6516660" y="2563010"/>
            <a:ext cx="1363707" cy="61786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initiate TCP</a:t>
            </a:r>
            <a:endParaRPr/>
          </a:p>
          <a:p>
            <a:pPr indent="0" lvl="0" marL="0" marR="0" rtl="0" algn="l">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connection</a:t>
            </a:r>
            <a:endParaRPr/>
          </a:p>
        </p:txBody>
      </p:sp>
      <p:sp>
        <p:nvSpPr>
          <p:cNvPr id="2051" name="Google Shape;2051;p46"/>
          <p:cNvSpPr/>
          <p:nvPr/>
        </p:nvSpPr>
        <p:spPr>
          <a:xfrm>
            <a:off x="7941641" y="2928459"/>
            <a:ext cx="128588" cy="803275"/>
          </a:xfrm>
          <a:prstGeom prst="leftBrace">
            <a:avLst>
              <a:gd fmla="val 5205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p:txBody>
      </p:sp>
      <p:sp>
        <p:nvSpPr>
          <p:cNvPr id="2052" name="Google Shape;2052;p46"/>
          <p:cNvSpPr txBox="1"/>
          <p:nvPr/>
        </p:nvSpPr>
        <p:spPr>
          <a:xfrm>
            <a:off x="7459041" y="3139596"/>
            <a:ext cx="575222" cy="35625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RTT</a:t>
            </a:r>
            <a:endParaRPr/>
          </a:p>
        </p:txBody>
      </p:sp>
      <p:cxnSp>
        <p:nvCxnSpPr>
          <p:cNvPr id="2053" name="Google Shape;2053;p46"/>
          <p:cNvCxnSpPr/>
          <p:nvPr/>
        </p:nvCxnSpPr>
        <p:spPr>
          <a:xfrm>
            <a:off x="7855916" y="3782534"/>
            <a:ext cx="354013" cy="0"/>
          </a:xfrm>
          <a:prstGeom prst="straightConnector1">
            <a:avLst/>
          </a:prstGeom>
          <a:noFill/>
          <a:ln cap="flat" cmpd="sng" w="9525">
            <a:solidFill>
              <a:schemeClr val="dk1"/>
            </a:solidFill>
            <a:prstDash val="solid"/>
            <a:round/>
            <a:headEnd len="med" w="med" type="none"/>
            <a:tailEnd len="med" w="med" type="none"/>
          </a:ln>
        </p:spPr>
      </p:cxnSp>
      <p:sp>
        <p:nvSpPr>
          <p:cNvPr id="2054" name="Google Shape;2054;p46"/>
          <p:cNvSpPr txBox="1"/>
          <p:nvPr/>
        </p:nvSpPr>
        <p:spPr>
          <a:xfrm>
            <a:off x="6493113" y="3589815"/>
            <a:ext cx="1969956" cy="35625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request file</a:t>
            </a:r>
            <a:endParaRPr/>
          </a:p>
        </p:txBody>
      </p:sp>
      <p:sp>
        <p:nvSpPr>
          <p:cNvPr id="2055" name="Google Shape;2055;p46"/>
          <p:cNvSpPr/>
          <p:nvPr/>
        </p:nvSpPr>
        <p:spPr>
          <a:xfrm>
            <a:off x="7947991" y="3838096"/>
            <a:ext cx="128588" cy="803275"/>
          </a:xfrm>
          <a:prstGeom prst="leftBrace">
            <a:avLst>
              <a:gd fmla="val 5205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p:txBody>
      </p:sp>
      <p:sp>
        <p:nvSpPr>
          <p:cNvPr id="2056" name="Google Shape;2056;p46"/>
          <p:cNvSpPr txBox="1"/>
          <p:nvPr/>
        </p:nvSpPr>
        <p:spPr>
          <a:xfrm>
            <a:off x="7478091" y="4061934"/>
            <a:ext cx="575222" cy="35625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RTT</a:t>
            </a:r>
            <a:endParaRPr/>
          </a:p>
        </p:txBody>
      </p:sp>
      <p:cxnSp>
        <p:nvCxnSpPr>
          <p:cNvPr id="2057" name="Google Shape;2057;p46"/>
          <p:cNvCxnSpPr/>
          <p:nvPr/>
        </p:nvCxnSpPr>
        <p:spPr>
          <a:xfrm flipH="1">
            <a:off x="7818988" y="4805006"/>
            <a:ext cx="361323" cy="2238"/>
          </a:xfrm>
          <a:prstGeom prst="straightConnector1">
            <a:avLst/>
          </a:prstGeom>
          <a:noFill/>
          <a:ln cap="flat" cmpd="sng" w="9525">
            <a:solidFill>
              <a:schemeClr val="dk1"/>
            </a:solidFill>
            <a:prstDash val="solid"/>
            <a:round/>
            <a:headEnd len="med" w="med" type="none"/>
            <a:tailEnd len="med" w="med" type="none"/>
          </a:ln>
        </p:spPr>
      </p:cxnSp>
      <p:sp>
        <p:nvSpPr>
          <p:cNvPr id="2058" name="Google Shape;2058;p46"/>
          <p:cNvSpPr txBox="1"/>
          <p:nvPr/>
        </p:nvSpPr>
        <p:spPr>
          <a:xfrm>
            <a:off x="6405684" y="4617233"/>
            <a:ext cx="1647627" cy="35625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file received</a:t>
            </a:r>
            <a:endParaRPr/>
          </a:p>
        </p:txBody>
      </p:sp>
      <p:sp>
        <p:nvSpPr>
          <p:cNvPr id="2059" name="Google Shape;2059;p46"/>
          <p:cNvSpPr txBox="1"/>
          <p:nvPr/>
        </p:nvSpPr>
        <p:spPr>
          <a:xfrm>
            <a:off x="7971804" y="5517671"/>
            <a:ext cx="663964" cy="35625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time</a:t>
            </a:r>
            <a:endParaRPr/>
          </a:p>
        </p:txBody>
      </p:sp>
      <p:sp>
        <p:nvSpPr>
          <p:cNvPr id="2060" name="Google Shape;2060;p46"/>
          <p:cNvSpPr txBox="1"/>
          <p:nvPr/>
        </p:nvSpPr>
        <p:spPr>
          <a:xfrm>
            <a:off x="9649791" y="5500209"/>
            <a:ext cx="6639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time</a:t>
            </a:r>
            <a:endParaRPr/>
          </a:p>
        </p:txBody>
      </p:sp>
      <p:grpSp>
        <p:nvGrpSpPr>
          <p:cNvPr id="2061" name="Google Shape;2061;p46"/>
          <p:cNvGrpSpPr/>
          <p:nvPr/>
        </p:nvGrpSpPr>
        <p:grpSpPr>
          <a:xfrm>
            <a:off x="9687891" y="1898171"/>
            <a:ext cx="423863" cy="684213"/>
            <a:chOff x="4140" y="429"/>
            <a:chExt cx="1425" cy="2396"/>
          </a:xfrm>
        </p:grpSpPr>
        <p:sp>
          <p:nvSpPr>
            <p:cNvPr id="2062" name="Google Shape;2062;p4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63" name="Google Shape;2063;p46"/>
            <p:cNvSpPr/>
            <p:nvPr/>
          </p:nvSpPr>
          <p:spPr>
            <a:xfrm>
              <a:off x="4204" y="429"/>
              <a:ext cx="1051"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64" name="Google Shape;2064;p4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65" name="Google Shape;2065;p4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66" name="Google Shape;2066;p46"/>
            <p:cNvSpPr/>
            <p:nvPr/>
          </p:nvSpPr>
          <p:spPr>
            <a:xfrm>
              <a:off x="4209" y="690"/>
              <a:ext cx="598"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2067" name="Google Shape;2067;p46"/>
            <p:cNvGrpSpPr/>
            <p:nvPr/>
          </p:nvGrpSpPr>
          <p:grpSpPr>
            <a:xfrm>
              <a:off x="4748" y="668"/>
              <a:ext cx="582" cy="145"/>
              <a:chOff x="613" y="2568"/>
              <a:chExt cx="726" cy="139"/>
            </a:xfrm>
          </p:grpSpPr>
          <p:sp>
            <p:nvSpPr>
              <p:cNvPr id="2068" name="Google Shape;2068;p46"/>
              <p:cNvSpPr/>
              <p:nvPr/>
            </p:nvSpPr>
            <p:spPr>
              <a:xfrm>
                <a:off x="613" y="2568"/>
                <a:ext cx="726"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69" name="Google Shape;2069;p46"/>
              <p:cNvSpPr/>
              <p:nvPr/>
            </p:nvSpPr>
            <p:spPr>
              <a:xfrm>
                <a:off x="627" y="2584"/>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2070" name="Google Shape;2070;p46"/>
            <p:cNvSpPr/>
            <p:nvPr/>
          </p:nvSpPr>
          <p:spPr>
            <a:xfrm>
              <a:off x="4225" y="1018"/>
              <a:ext cx="592"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2071" name="Google Shape;2071;p46"/>
            <p:cNvGrpSpPr/>
            <p:nvPr/>
          </p:nvGrpSpPr>
          <p:grpSpPr>
            <a:xfrm>
              <a:off x="4749" y="996"/>
              <a:ext cx="582" cy="133"/>
              <a:chOff x="616" y="2570"/>
              <a:chExt cx="726" cy="138"/>
            </a:xfrm>
          </p:grpSpPr>
          <p:sp>
            <p:nvSpPr>
              <p:cNvPr id="2072" name="Google Shape;2072;p46"/>
              <p:cNvSpPr/>
              <p:nvPr/>
            </p:nvSpPr>
            <p:spPr>
              <a:xfrm>
                <a:off x="616" y="2570"/>
                <a:ext cx="726"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73" name="Google Shape;2073;p46"/>
              <p:cNvSpPr/>
              <p:nvPr/>
            </p:nvSpPr>
            <p:spPr>
              <a:xfrm>
                <a:off x="629" y="2587"/>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2074" name="Google Shape;2074;p46"/>
            <p:cNvSpPr/>
            <p:nvPr/>
          </p:nvSpPr>
          <p:spPr>
            <a:xfrm>
              <a:off x="4215" y="1357"/>
              <a:ext cx="598"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75" name="Google Shape;2075;p46"/>
            <p:cNvSpPr/>
            <p:nvPr/>
          </p:nvSpPr>
          <p:spPr>
            <a:xfrm>
              <a:off x="4225" y="1658"/>
              <a:ext cx="598"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2076" name="Google Shape;2076;p46"/>
            <p:cNvGrpSpPr/>
            <p:nvPr/>
          </p:nvGrpSpPr>
          <p:grpSpPr>
            <a:xfrm>
              <a:off x="4733" y="1641"/>
              <a:ext cx="587" cy="139"/>
              <a:chOff x="611" y="2581"/>
              <a:chExt cx="731" cy="128"/>
            </a:xfrm>
          </p:grpSpPr>
          <p:sp>
            <p:nvSpPr>
              <p:cNvPr id="2077" name="Google Shape;2077;p46"/>
              <p:cNvSpPr/>
              <p:nvPr/>
            </p:nvSpPr>
            <p:spPr>
              <a:xfrm>
                <a:off x="611" y="2581"/>
                <a:ext cx="731" cy="12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78" name="Google Shape;2078;p46"/>
              <p:cNvSpPr/>
              <p:nvPr/>
            </p:nvSpPr>
            <p:spPr>
              <a:xfrm>
                <a:off x="624" y="2586"/>
                <a:ext cx="698"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2079" name="Google Shape;2079;p4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nvGrpSpPr>
            <p:cNvPr id="2080" name="Google Shape;2080;p46"/>
            <p:cNvGrpSpPr/>
            <p:nvPr/>
          </p:nvGrpSpPr>
          <p:grpSpPr>
            <a:xfrm>
              <a:off x="4737" y="1335"/>
              <a:ext cx="582" cy="139"/>
              <a:chOff x="612" y="2576"/>
              <a:chExt cx="725" cy="139"/>
            </a:xfrm>
          </p:grpSpPr>
          <p:sp>
            <p:nvSpPr>
              <p:cNvPr id="2081" name="Google Shape;2081;p46"/>
              <p:cNvSpPr/>
              <p:nvPr/>
            </p:nvSpPr>
            <p:spPr>
              <a:xfrm>
                <a:off x="612" y="2576"/>
                <a:ext cx="725"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82" name="Google Shape;2082;p46"/>
              <p:cNvSpPr/>
              <p:nvPr/>
            </p:nvSpPr>
            <p:spPr>
              <a:xfrm>
                <a:off x="626" y="2587"/>
                <a:ext cx="691"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2083" name="Google Shape;2083;p46"/>
            <p:cNvSpPr/>
            <p:nvPr/>
          </p:nvSpPr>
          <p:spPr>
            <a:xfrm>
              <a:off x="5250" y="429"/>
              <a:ext cx="69"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84" name="Google Shape;2084;p4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85" name="Google Shape;2085;p4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86" name="Google Shape;2086;p46"/>
            <p:cNvSpPr/>
            <p:nvPr/>
          </p:nvSpPr>
          <p:spPr>
            <a:xfrm>
              <a:off x="5517" y="2614"/>
              <a:ext cx="48"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87" name="Google Shape;2087;p4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88" name="Google Shape;2088;p46"/>
            <p:cNvSpPr/>
            <p:nvPr/>
          </p:nvSpPr>
          <p:spPr>
            <a:xfrm>
              <a:off x="4140" y="2680"/>
              <a:ext cx="1201"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89" name="Google Shape;2089;p46"/>
            <p:cNvSpPr/>
            <p:nvPr/>
          </p:nvSpPr>
          <p:spPr>
            <a:xfrm>
              <a:off x="4204" y="2708"/>
              <a:ext cx="1073"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90" name="Google Shape;2090;p46"/>
            <p:cNvSpPr/>
            <p:nvPr/>
          </p:nvSpPr>
          <p:spPr>
            <a:xfrm>
              <a:off x="4305" y="2380"/>
              <a:ext cx="160"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91" name="Google Shape;2091;p46"/>
            <p:cNvSpPr/>
            <p:nvPr/>
          </p:nvSpPr>
          <p:spPr>
            <a:xfrm>
              <a:off x="4487" y="2386"/>
              <a:ext cx="160" cy="13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FF0000"/>
                </a:solidFill>
                <a:latin typeface="Calibri"/>
                <a:ea typeface="Calibri"/>
                <a:cs typeface="Calibri"/>
                <a:sym typeface="Calibri"/>
              </a:endParaRPr>
            </a:p>
          </p:txBody>
        </p:sp>
        <p:sp>
          <p:nvSpPr>
            <p:cNvPr id="2092" name="Google Shape;2092;p46"/>
            <p:cNvSpPr/>
            <p:nvPr/>
          </p:nvSpPr>
          <p:spPr>
            <a:xfrm>
              <a:off x="4663" y="2380"/>
              <a:ext cx="155"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093" name="Google Shape;2093;p46"/>
            <p:cNvSpPr/>
            <p:nvPr/>
          </p:nvSpPr>
          <p:spPr>
            <a:xfrm>
              <a:off x="5063" y="1835"/>
              <a:ext cx="85" cy="762"/>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grpSp>
        <p:nvGrpSpPr>
          <p:cNvPr id="2094" name="Google Shape;2094;p46"/>
          <p:cNvGrpSpPr/>
          <p:nvPr/>
        </p:nvGrpSpPr>
        <p:grpSpPr>
          <a:xfrm>
            <a:off x="7686054" y="1920396"/>
            <a:ext cx="698500" cy="709613"/>
            <a:chOff x="-44" y="1473"/>
            <a:chExt cx="981" cy="1105"/>
          </a:xfrm>
        </p:grpSpPr>
        <p:pic>
          <p:nvPicPr>
            <p:cNvPr descr="desktop_computer_stylized_medium" id="2095" name="Google Shape;2095;p4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096" name="Google Shape;2096;p4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sp>
        <p:nvSpPr>
          <p:cNvPr id="2097" name="Google Shape;2097;p46"/>
          <p:cNvSpPr/>
          <p:nvPr/>
        </p:nvSpPr>
        <p:spPr>
          <a:xfrm>
            <a:off x="8188984" y="4246818"/>
            <a:ext cx="1700270" cy="558188"/>
          </a:xfrm>
          <a:custGeom>
            <a:rect b="b" l="l" r="r" t="t"/>
            <a:pathLst>
              <a:path extrusionOk="0" h="558188" w="1700270">
                <a:moveTo>
                  <a:pt x="0" y="389262"/>
                </a:moveTo>
                <a:lnTo>
                  <a:pt x="1700270" y="0"/>
                </a:lnTo>
                <a:lnTo>
                  <a:pt x="1696598" y="176269"/>
                </a:lnTo>
                <a:lnTo>
                  <a:pt x="7344" y="558188"/>
                </a:lnTo>
                <a:lnTo>
                  <a:pt x="0" y="389262"/>
                </a:lnTo>
                <a:close/>
              </a:path>
            </a:pathLst>
          </a:custGeom>
          <a:solidFill>
            <a:srgbClr val="0000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98" name="Google Shape;2098;p46"/>
          <p:cNvSpPr/>
          <p:nvPr/>
        </p:nvSpPr>
        <p:spPr>
          <a:xfrm rot="10800000">
            <a:off x="8069711" y="4643267"/>
            <a:ext cx="99857" cy="161739"/>
          </a:xfrm>
          <a:prstGeom prst="rightBrace">
            <a:avLst>
              <a:gd fmla="val 2039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p:txBody>
      </p:sp>
      <p:sp>
        <p:nvSpPr>
          <p:cNvPr id="2099" name="Google Shape;2099;p46"/>
          <p:cNvSpPr txBox="1"/>
          <p:nvPr/>
        </p:nvSpPr>
        <p:spPr>
          <a:xfrm>
            <a:off x="1056514" y="5919854"/>
            <a:ext cx="925724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1" lang="en-US" sz="2400" u="none" cap="none" strike="noStrike">
                <a:solidFill>
                  <a:srgbClr val="000000"/>
                </a:solidFill>
                <a:latin typeface="Calibri"/>
                <a:ea typeface="Calibri"/>
                <a:cs typeface="Calibri"/>
                <a:sym typeface="Calibri"/>
              </a:rPr>
              <a:t>Non-persistent HTTP response time =  2RTT+ file transmission  time</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00" name="Google Shape;2100;p4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500"/>
                                        <p:tgtEl>
                                          <p:spTgt spid="20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47"/>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Persistent HTTP </a:t>
            </a:r>
            <a:r>
              <a:rPr lang="en-US" sz="3200"/>
              <a:t>(HTTP 1.1)</a:t>
            </a:r>
            <a:endParaRPr sz="4400"/>
          </a:p>
        </p:txBody>
      </p:sp>
      <p:sp>
        <p:nvSpPr>
          <p:cNvPr id="2107" name="Google Shape;2107;p47"/>
          <p:cNvSpPr txBox="1"/>
          <p:nvPr/>
        </p:nvSpPr>
        <p:spPr>
          <a:xfrm>
            <a:off x="798691" y="1401764"/>
            <a:ext cx="5165547" cy="4648200"/>
          </a:xfrm>
          <a:prstGeom prst="rect">
            <a:avLst/>
          </a:prstGeom>
          <a:noFill/>
          <a:ln>
            <a:noFill/>
          </a:ln>
        </p:spPr>
        <p:txBody>
          <a:bodyPr anchorCtr="0" anchor="t" bIns="45700" lIns="91425" spcFirstLastPara="1" rIns="91425" wrap="square" tIns="45700">
            <a:noAutofit/>
          </a:bodyPr>
          <a:lstStyle/>
          <a:p>
            <a:pPr indent="-215900" lvl="0" marL="230188"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Non-persistent HTTP issues:</a:t>
            </a:r>
            <a:endParaRPr/>
          </a:p>
          <a:p>
            <a:pPr indent="-217487"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requires 2 RTTs per object</a:t>
            </a:r>
            <a:endParaRPr/>
          </a:p>
          <a:p>
            <a:pPr indent="-217487"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OS overhead for </a:t>
            </a:r>
            <a:r>
              <a:rPr b="0" i="1" lang="en-US" sz="2800" u="none" cap="none" strike="noStrike">
                <a:solidFill>
                  <a:srgbClr val="000000"/>
                </a:solidFill>
                <a:latin typeface="Calibri"/>
                <a:ea typeface="Calibri"/>
                <a:cs typeface="Calibri"/>
                <a:sym typeface="Calibri"/>
              </a:rPr>
              <a:t>each</a:t>
            </a:r>
            <a:r>
              <a:rPr b="0" i="0" lang="en-US" sz="2800" u="none" cap="none" strike="noStrike">
                <a:solidFill>
                  <a:srgbClr val="000000"/>
                </a:solidFill>
                <a:latin typeface="Calibri"/>
                <a:ea typeface="Calibri"/>
                <a:cs typeface="Calibri"/>
                <a:sym typeface="Calibri"/>
              </a:rPr>
              <a:t> TCP connection</a:t>
            </a:r>
            <a:endParaRPr/>
          </a:p>
          <a:p>
            <a:pPr indent="-217487"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browsers often open multiple parallel TCP connections to fetch referenced objects in parallel</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Calibri"/>
              <a:ea typeface="Calibri"/>
              <a:cs typeface="Calibri"/>
              <a:sym typeface="Calibri"/>
            </a:endParaRPr>
          </a:p>
          <a:p>
            <a:pPr indent="-95250" lvl="0" marL="352425" marR="0" rtl="0" algn="l">
              <a:lnSpc>
                <a:spcPct val="90000"/>
              </a:lnSpc>
              <a:spcBef>
                <a:spcPts val="1000"/>
              </a:spcBef>
              <a:spcAft>
                <a:spcPts val="0"/>
              </a:spcAft>
              <a:buClr>
                <a:srgbClr val="0000A3"/>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95250" lvl="0" marL="352425" marR="0" rtl="0" algn="l">
              <a:lnSpc>
                <a:spcPct val="90000"/>
              </a:lnSpc>
              <a:spcBef>
                <a:spcPts val="1000"/>
              </a:spcBef>
              <a:spcAft>
                <a:spcPts val="0"/>
              </a:spcAft>
              <a:buClr>
                <a:srgbClr val="0000A3"/>
              </a:buClr>
              <a:buSzPts val="2000"/>
              <a:buFont typeface="Noto Sans Symbols"/>
              <a:buNone/>
            </a:pPr>
            <a:r>
              <a:t/>
            </a:r>
            <a:endParaRPr b="0" i="0" sz="2000" u="none" cap="none" strike="noStrike">
              <a:solidFill>
                <a:srgbClr val="000000"/>
              </a:solidFill>
              <a:latin typeface="Calibri"/>
              <a:ea typeface="Calibri"/>
              <a:cs typeface="Calibri"/>
              <a:sym typeface="Calibri"/>
            </a:endParaRPr>
          </a:p>
        </p:txBody>
      </p:sp>
      <p:sp>
        <p:nvSpPr>
          <p:cNvPr id="2108" name="Google Shape;2108;p47"/>
          <p:cNvSpPr txBox="1"/>
          <p:nvPr/>
        </p:nvSpPr>
        <p:spPr>
          <a:xfrm>
            <a:off x="6227762" y="1414463"/>
            <a:ext cx="5735053" cy="4648200"/>
          </a:xfrm>
          <a:prstGeom prst="rect">
            <a:avLst/>
          </a:prstGeom>
          <a:noFill/>
          <a:ln>
            <a:noFill/>
          </a:ln>
        </p:spPr>
        <p:txBody>
          <a:bodyPr anchorCtr="0" anchor="t" bIns="45700" lIns="91425" spcFirstLastPara="1" rIns="91425" wrap="square" tIns="45700">
            <a:noAutofit/>
          </a:bodyPr>
          <a:lstStyle/>
          <a:p>
            <a:pPr indent="-215900" lvl="0" marL="230188"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Persistent  HTTP </a:t>
            </a:r>
            <a:r>
              <a:rPr b="0" i="1" lang="en-US" sz="2400" u="none" cap="none" strike="noStrike">
                <a:solidFill>
                  <a:srgbClr val="CC0000"/>
                </a:solidFill>
                <a:latin typeface="Calibri"/>
                <a:ea typeface="Calibri"/>
                <a:cs typeface="Calibri"/>
                <a:sym typeface="Calibri"/>
              </a:rPr>
              <a:t>(HTTP1.1):</a:t>
            </a:r>
            <a:endParaRPr b="0" i="1" sz="3200" u="none" cap="none" strike="noStrike">
              <a:solidFill>
                <a:srgbClr val="CC0000"/>
              </a:solidFill>
              <a:latin typeface="Calibri"/>
              <a:ea typeface="Calibri"/>
              <a:cs typeface="Calibri"/>
              <a:sym typeface="Calibri"/>
            </a:endParaRPr>
          </a:p>
          <a:p>
            <a:pPr indent="-217487"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server leaves connection open after sending response</a:t>
            </a:r>
            <a:endParaRPr/>
          </a:p>
          <a:p>
            <a:pPr indent="-217487"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subsequent HTTP messages  between same client/server sent over open connection</a:t>
            </a:r>
            <a:endParaRPr/>
          </a:p>
          <a:p>
            <a:pPr indent="-217487"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client sends requests as soon as it encounters a referenced object</a:t>
            </a:r>
            <a:endParaRPr/>
          </a:p>
          <a:p>
            <a:pPr indent="-217487"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as little as one RTT for all the referenced objects (cutting response time in half)</a:t>
            </a:r>
            <a:endParaRPr/>
          </a:p>
        </p:txBody>
      </p:sp>
      <p:sp>
        <p:nvSpPr>
          <p:cNvPr id="2109" name="Google Shape;2109;p4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8"/>
                                        </p:tgtEl>
                                        <p:attrNameLst>
                                          <p:attrName>style.visibility</p:attrName>
                                        </p:attrNameLst>
                                      </p:cBhvr>
                                      <p:to>
                                        <p:strVal val="visible"/>
                                      </p:to>
                                    </p:set>
                                    <p:animEffect filter="fade" transition="in">
                                      <p:cBhvr>
                                        <p:cTn dur="500"/>
                                        <p:tgtEl>
                                          <p:spTgt spid="2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48"/>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 request </a:t>
            </a:r>
            <a:r>
              <a:rPr lang="en-US"/>
              <a:t>m</a:t>
            </a:r>
            <a:r>
              <a:rPr lang="en-US" sz="4400"/>
              <a:t>essage</a:t>
            </a:r>
            <a:endParaRPr sz="4400"/>
          </a:p>
        </p:txBody>
      </p:sp>
      <p:sp>
        <p:nvSpPr>
          <p:cNvPr id="2116" name="Google Shape;2116;p48"/>
          <p:cNvSpPr txBox="1"/>
          <p:nvPr/>
        </p:nvSpPr>
        <p:spPr>
          <a:xfrm>
            <a:off x="533400" y="1444625"/>
            <a:ext cx="11658600" cy="1429204"/>
          </a:xfrm>
          <a:prstGeom prst="rect">
            <a:avLst/>
          </a:prstGeom>
          <a:noFill/>
          <a:ln>
            <a:noFill/>
          </a:ln>
        </p:spPr>
        <p:txBody>
          <a:bodyPr anchorCtr="0" anchor="t" bIns="45700" lIns="91425" spcFirstLastPara="1" rIns="91425" wrap="square" tIns="45700">
            <a:noAutofit/>
          </a:bodyPr>
          <a:lstStyle/>
          <a:p>
            <a:pPr indent="-233363" lvl="0" marL="233363"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two types of HTTP messages: </a:t>
            </a:r>
            <a:r>
              <a:rPr b="0" i="1" lang="en-US" sz="2800" u="none" cap="none" strike="noStrike">
                <a:solidFill>
                  <a:srgbClr val="CC0000"/>
                </a:solidFill>
                <a:latin typeface="Calibri"/>
                <a:ea typeface="Calibri"/>
                <a:cs typeface="Calibri"/>
                <a:sym typeface="Calibri"/>
              </a:rPr>
              <a:t>request</a:t>
            </a:r>
            <a:r>
              <a:rPr b="0" i="0" lang="en-US" sz="2800" u="none" cap="none" strike="noStrike">
                <a:solidFill>
                  <a:srgbClr val="CC0000"/>
                </a:solidFill>
                <a:latin typeface="Calibri"/>
                <a:ea typeface="Calibri"/>
                <a:cs typeface="Calibri"/>
                <a:sym typeface="Calibri"/>
              </a:rPr>
              <a:t>, </a:t>
            </a:r>
            <a:r>
              <a:rPr b="0" i="1" lang="en-US" sz="2800" u="none" cap="none" strike="noStrike">
                <a:solidFill>
                  <a:srgbClr val="CC0000"/>
                </a:solidFill>
                <a:latin typeface="Calibri"/>
                <a:ea typeface="Calibri"/>
                <a:cs typeface="Calibri"/>
                <a:sym typeface="Calibri"/>
              </a:rPr>
              <a:t>response</a:t>
            </a:r>
            <a:endParaRPr/>
          </a:p>
          <a:p>
            <a:pPr indent="-233363" lvl="0" marL="233363"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CC0000"/>
                </a:solidFill>
                <a:latin typeface="Calibri"/>
                <a:ea typeface="Calibri"/>
                <a:cs typeface="Calibri"/>
                <a:sym typeface="Calibri"/>
              </a:rPr>
              <a:t>HTTP request message:</a:t>
            </a:r>
            <a:endParaRPr/>
          </a:p>
          <a:p>
            <a:pPr indent="-228600" lvl="1" marL="685800"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ASCII (human-readable format)</a:t>
            </a:r>
            <a:endParaRPr b="0" i="0" sz="2400" u="none" cap="none" strike="noStrike">
              <a:solidFill>
                <a:srgbClr val="ED7D31"/>
              </a:solidFill>
              <a:latin typeface="Calibri"/>
              <a:ea typeface="Calibri"/>
              <a:cs typeface="Calibri"/>
              <a:sym typeface="Calibri"/>
            </a:endParaRPr>
          </a:p>
        </p:txBody>
      </p:sp>
      <p:sp>
        <p:nvSpPr>
          <p:cNvPr id="2117" name="Google Shape;2117;p48"/>
          <p:cNvSpPr txBox="1"/>
          <p:nvPr/>
        </p:nvSpPr>
        <p:spPr>
          <a:xfrm>
            <a:off x="2771677" y="4189643"/>
            <a:ext cx="1071127" cy="757130"/>
          </a:xfrm>
          <a:prstGeom prst="rect">
            <a:avLst/>
          </a:prstGeom>
          <a:noFill/>
          <a:ln>
            <a:noFill/>
          </a:ln>
        </p:spPr>
        <p:txBody>
          <a:bodyPr anchorCtr="0" anchor="t" bIns="45700" lIns="91425" spcFirstLastPara="1" rIns="91425" wrap="square" tIns="45700">
            <a:spAutoFit/>
          </a:bodyPr>
          <a:lstStyle/>
          <a:p>
            <a:pPr indent="0" lvl="0" marL="0" marR="0" rtl="0" algn="r">
              <a:lnSpc>
                <a:spcPct val="90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header</a:t>
            </a:r>
            <a:endParaRPr/>
          </a:p>
          <a:p>
            <a:pPr indent="0" lvl="0" marL="0" marR="0" rtl="0" algn="r">
              <a:lnSpc>
                <a:spcPct val="90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 lines</a:t>
            </a:r>
            <a:endParaRPr b="0" i="0" sz="2800" u="none" cap="none" strike="noStrike">
              <a:solidFill>
                <a:srgbClr val="000099"/>
              </a:solidFill>
              <a:latin typeface="Calibri"/>
              <a:ea typeface="Calibri"/>
              <a:cs typeface="Calibri"/>
              <a:sym typeface="Calibri"/>
            </a:endParaRPr>
          </a:p>
        </p:txBody>
      </p:sp>
      <p:sp>
        <p:nvSpPr>
          <p:cNvPr id="2118" name="Google Shape;2118;p48"/>
          <p:cNvSpPr txBox="1"/>
          <p:nvPr/>
        </p:nvSpPr>
        <p:spPr>
          <a:xfrm>
            <a:off x="4000046" y="3323999"/>
            <a:ext cx="7921878" cy="2342949"/>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GET /index.html HTTP/1.1\r\n</a:t>
            </a:r>
            <a:endParaRPr/>
          </a:p>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Host: www-net.cs.umass.edu\r\n</a:t>
            </a:r>
            <a:endParaRPr/>
          </a:p>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User-Agent: Mozilla/5.0 (Macintosh; Intel Mac OS X 10.15; rv:80.0) Gecko/20100101 Firefox/80.0 \r\n</a:t>
            </a:r>
            <a:endParaRPr/>
          </a:p>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Accept: text/html,application/xhtml+xml\r\n</a:t>
            </a:r>
            <a:endParaRPr/>
          </a:p>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Accept-Language: en-us,en;q=0.5\r\n</a:t>
            </a:r>
            <a:endParaRPr/>
          </a:p>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Accept-Encoding: gzip,deflate\r\n</a:t>
            </a:r>
            <a:endParaRPr/>
          </a:p>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Connection: keep-alive\r\n</a:t>
            </a:r>
            <a:endParaRPr/>
          </a:p>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\r\n</a:t>
            </a:r>
            <a:endParaRPr/>
          </a:p>
        </p:txBody>
      </p:sp>
      <p:grpSp>
        <p:nvGrpSpPr>
          <p:cNvPr id="2119" name="Google Shape;2119;p48"/>
          <p:cNvGrpSpPr/>
          <p:nvPr/>
        </p:nvGrpSpPr>
        <p:grpSpPr>
          <a:xfrm>
            <a:off x="7524296" y="2623511"/>
            <a:ext cx="2834575" cy="849313"/>
            <a:chOff x="7524296" y="2554061"/>
            <a:chExt cx="2834575" cy="849313"/>
          </a:xfrm>
        </p:grpSpPr>
        <p:cxnSp>
          <p:nvCxnSpPr>
            <p:cNvPr id="2120" name="Google Shape;2120;p48"/>
            <p:cNvCxnSpPr/>
            <p:nvPr/>
          </p:nvCxnSpPr>
          <p:spPr>
            <a:xfrm flipH="1">
              <a:off x="7524296" y="2841399"/>
              <a:ext cx="166688" cy="514350"/>
            </a:xfrm>
            <a:prstGeom prst="straightConnector1">
              <a:avLst/>
            </a:prstGeom>
            <a:noFill/>
            <a:ln cap="flat" cmpd="sng" w="9525">
              <a:solidFill>
                <a:srgbClr val="000099"/>
              </a:solidFill>
              <a:prstDash val="solid"/>
              <a:round/>
              <a:headEnd len="med" w="med" type="none"/>
              <a:tailEnd len="med" w="med" type="triangle"/>
            </a:ln>
          </p:spPr>
        </p:cxnSp>
        <p:sp>
          <p:nvSpPr>
            <p:cNvPr id="2121" name="Google Shape;2121;p48"/>
            <p:cNvSpPr txBox="1"/>
            <p:nvPr/>
          </p:nvSpPr>
          <p:spPr>
            <a:xfrm>
              <a:off x="7575096" y="2554061"/>
              <a:ext cx="2783775"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carriage return character</a:t>
              </a:r>
              <a:endParaRPr/>
            </a:p>
          </p:txBody>
        </p:sp>
        <p:sp>
          <p:nvSpPr>
            <p:cNvPr id="2122" name="Google Shape;2122;p48"/>
            <p:cNvSpPr txBox="1"/>
            <p:nvPr/>
          </p:nvSpPr>
          <p:spPr>
            <a:xfrm>
              <a:off x="7727496" y="2850924"/>
              <a:ext cx="2149306"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line-feed character</a:t>
              </a:r>
              <a:endParaRPr/>
            </a:p>
          </p:txBody>
        </p:sp>
        <p:cxnSp>
          <p:nvCxnSpPr>
            <p:cNvPr id="2123" name="Google Shape;2123;p48"/>
            <p:cNvCxnSpPr/>
            <p:nvPr/>
          </p:nvCxnSpPr>
          <p:spPr>
            <a:xfrm flipH="1">
              <a:off x="7805284" y="3150961"/>
              <a:ext cx="80962" cy="252413"/>
            </a:xfrm>
            <a:prstGeom prst="straightConnector1">
              <a:avLst/>
            </a:prstGeom>
            <a:noFill/>
            <a:ln cap="flat" cmpd="sng" w="9525">
              <a:solidFill>
                <a:srgbClr val="000099"/>
              </a:solidFill>
              <a:prstDash val="solid"/>
              <a:round/>
              <a:headEnd len="med" w="med" type="none"/>
              <a:tailEnd len="med" w="med" type="triangle"/>
            </a:ln>
          </p:spPr>
        </p:cxnSp>
      </p:grpSp>
      <p:grpSp>
        <p:nvGrpSpPr>
          <p:cNvPr id="2124" name="Google Shape;2124;p48"/>
          <p:cNvGrpSpPr/>
          <p:nvPr/>
        </p:nvGrpSpPr>
        <p:grpSpPr>
          <a:xfrm>
            <a:off x="304572" y="3050979"/>
            <a:ext cx="3691165" cy="830997"/>
            <a:chOff x="304572" y="3050979"/>
            <a:chExt cx="3691165" cy="830997"/>
          </a:xfrm>
        </p:grpSpPr>
        <p:sp>
          <p:nvSpPr>
            <p:cNvPr id="2125" name="Google Shape;2125;p48"/>
            <p:cNvSpPr txBox="1"/>
            <p:nvPr/>
          </p:nvSpPr>
          <p:spPr>
            <a:xfrm>
              <a:off x="304572" y="3050979"/>
              <a:ext cx="316315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request line (GET, POST, </a:t>
              </a:r>
              <a:endParaRPr/>
            </a:p>
            <a:p>
              <a:pPr indent="0" lvl="0" marL="0" marR="0" rtl="0" algn="l">
                <a:lnSpc>
                  <a:spcPct val="100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HEAD commands)</a:t>
              </a:r>
              <a:endParaRPr b="0" i="0" sz="2800" u="none" cap="none" strike="noStrike">
                <a:solidFill>
                  <a:srgbClr val="000099"/>
                </a:solidFill>
                <a:latin typeface="Calibri"/>
                <a:ea typeface="Calibri"/>
                <a:cs typeface="Calibri"/>
                <a:sym typeface="Calibri"/>
              </a:endParaRPr>
            </a:p>
          </p:txBody>
        </p:sp>
        <p:cxnSp>
          <p:nvCxnSpPr>
            <p:cNvPr id="2126" name="Google Shape;2126;p48"/>
            <p:cNvCxnSpPr/>
            <p:nvPr/>
          </p:nvCxnSpPr>
          <p:spPr>
            <a:xfrm>
              <a:off x="2558822" y="3471412"/>
              <a:ext cx="1436915" cy="0"/>
            </a:xfrm>
            <a:prstGeom prst="straightConnector1">
              <a:avLst/>
            </a:prstGeom>
            <a:noFill/>
            <a:ln cap="flat" cmpd="sng" w="19050">
              <a:solidFill>
                <a:srgbClr val="0000A8"/>
              </a:solidFill>
              <a:prstDash val="solid"/>
              <a:miter lim="800000"/>
              <a:headEnd len="sm" w="sm" type="none"/>
              <a:tailEnd len="med" w="med" type="triangle"/>
            </a:ln>
          </p:spPr>
        </p:cxnSp>
      </p:grpSp>
      <p:grpSp>
        <p:nvGrpSpPr>
          <p:cNvPr id="2127" name="Google Shape;2127;p48"/>
          <p:cNvGrpSpPr/>
          <p:nvPr/>
        </p:nvGrpSpPr>
        <p:grpSpPr>
          <a:xfrm>
            <a:off x="743905" y="5548787"/>
            <a:ext cx="7763054" cy="1145473"/>
            <a:chOff x="743905" y="5548787"/>
            <a:chExt cx="7763054" cy="1145473"/>
          </a:xfrm>
        </p:grpSpPr>
        <p:cxnSp>
          <p:nvCxnSpPr>
            <p:cNvPr id="2128" name="Google Shape;2128;p48"/>
            <p:cNvCxnSpPr/>
            <p:nvPr/>
          </p:nvCxnSpPr>
          <p:spPr>
            <a:xfrm>
              <a:off x="3499984" y="5710011"/>
              <a:ext cx="511175" cy="0"/>
            </a:xfrm>
            <a:prstGeom prst="straightConnector1">
              <a:avLst/>
            </a:prstGeom>
            <a:noFill/>
            <a:ln cap="flat" cmpd="sng" w="19050">
              <a:solidFill>
                <a:srgbClr val="000099"/>
              </a:solidFill>
              <a:prstDash val="solid"/>
              <a:round/>
              <a:headEnd len="med" w="med" type="none"/>
              <a:tailEnd len="med" w="med" type="triangle"/>
            </a:ln>
          </p:spPr>
        </p:cxnSp>
        <p:sp>
          <p:nvSpPr>
            <p:cNvPr id="2129" name="Google Shape;2129;p48"/>
            <p:cNvSpPr txBox="1"/>
            <p:nvPr/>
          </p:nvSpPr>
          <p:spPr>
            <a:xfrm>
              <a:off x="743905" y="5548787"/>
              <a:ext cx="2771636" cy="9233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carriage return, line feed at start of line indicates end of header lines</a:t>
              </a:r>
              <a:endParaRPr b="0" i="0" sz="2400" u="none" cap="none" strike="noStrike">
                <a:solidFill>
                  <a:srgbClr val="000099"/>
                </a:solidFill>
                <a:latin typeface="Calibri"/>
                <a:ea typeface="Calibri"/>
                <a:cs typeface="Calibri"/>
                <a:sym typeface="Calibri"/>
              </a:endParaRPr>
            </a:p>
          </p:txBody>
        </p:sp>
        <p:sp>
          <p:nvSpPr>
            <p:cNvPr id="2130" name="Google Shape;2130;p48"/>
            <p:cNvSpPr txBox="1"/>
            <p:nvPr/>
          </p:nvSpPr>
          <p:spPr>
            <a:xfrm>
              <a:off x="4000046" y="6171973"/>
              <a:ext cx="4506913" cy="522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Check out the online interactive exercises for more examples: h</a:t>
              </a:r>
              <a:r>
                <a:rPr b="0" i="0" lang="en-US" sz="1200" u="none" cap="none" strike="noStrike">
                  <a:solidFill>
                    <a:srgbClr val="000000"/>
                  </a:solidFill>
                  <a:latin typeface="Arial"/>
                  <a:ea typeface="Arial"/>
                  <a:cs typeface="Arial"/>
                  <a:sym typeface="Arial"/>
                </a:rPr>
                <a:t>ttp://gaia.cs.umass.edu/kurose_ross/interactive/</a:t>
              </a:r>
              <a:endParaRPr/>
            </a:p>
          </p:txBody>
        </p:sp>
      </p:grpSp>
      <p:sp>
        <p:nvSpPr>
          <p:cNvPr id="2131" name="Google Shape;2131;p48"/>
          <p:cNvSpPr/>
          <p:nvPr/>
        </p:nvSpPr>
        <p:spPr>
          <a:xfrm>
            <a:off x="3812583" y="3704095"/>
            <a:ext cx="217442" cy="1797803"/>
          </a:xfrm>
          <a:prstGeom prst="leftBrace">
            <a:avLst>
              <a:gd fmla="val 8333" name="adj1"/>
              <a:gd fmla="val 50000" name="adj2"/>
            </a:avLst>
          </a:prstGeom>
          <a:noFill/>
          <a:ln cap="flat" cmpd="sng" w="1905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32" name="Google Shape;2132;p48"/>
          <p:cNvSpPr/>
          <p:nvPr/>
        </p:nvSpPr>
        <p:spPr>
          <a:xfrm>
            <a:off x="4019515" y="3331027"/>
            <a:ext cx="6620718" cy="3021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33" name="Google Shape;2133;p48"/>
          <p:cNvSpPr/>
          <p:nvPr/>
        </p:nvSpPr>
        <p:spPr>
          <a:xfrm>
            <a:off x="2726871" y="3599519"/>
            <a:ext cx="8392886" cy="19685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34" name="Google Shape;2134;p4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gtEl>
                                        <p:attrNameLst>
                                          <p:attrName>style.visibility</p:attrName>
                                        </p:attrNameLst>
                                      </p:cBhvr>
                                      <p:to>
                                        <p:strVal val="visible"/>
                                      </p:to>
                                    </p:set>
                                    <p:animEffect filter="fade" transition="in">
                                      <p:cBhvr>
                                        <p:cTn dur="500"/>
                                        <p:tgtEl>
                                          <p:spTgt spid="2119"/>
                                        </p:tgtEl>
                                      </p:cBhvr>
                                    </p:animEffect>
                                  </p:childTnLst>
                                </p:cTn>
                              </p:par>
                              <p:par>
                                <p:cTn fill="hold" nodeType="withEffect" presetClass="entr" presetID="10" presetSubtype="0">
                                  <p:stCondLst>
                                    <p:cond delay="0"/>
                                  </p:stCondLst>
                                  <p:childTnLst>
                                    <p:set>
                                      <p:cBhvr>
                                        <p:cTn dur="1" fill="hold">
                                          <p:stCondLst>
                                            <p:cond delay="0"/>
                                          </p:stCondLst>
                                        </p:cTn>
                                        <p:tgtEl>
                                          <p:spTgt spid="2124"/>
                                        </p:tgtEl>
                                        <p:attrNameLst>
                                          <p:attrName>style.visibility</p:attrName>
                                        </p:attrNameLst>
                                      </p:cBhvr>
                                      <p:to>
                                        <p:strVal val="visible"/>
                                      </p:to>
                                    </p:set>
                                    <p:animEffect filter="fade" transition="in">
                                      <p:cBhvr>
                                        <p:cTn dur="500"/>
                                        <p:tgtEl>
                                          <p:spTgt spid="2124"/>
                                        </p:tgtEl>
                                      </p:cBhvr>
                                    </p:animEffect>
                                  </p:childTnLst>
                                </p:cTn>
                              </p:par>
                              <p:par>
                                <p:cTn fill="hold" nodeType="withEffect" presetClass="exit" presetID="10" presetSubtype="0">
                                  <p:stCondLst>
                                    <p:cond delay="0"/>
                                  </p:stCondLst>
                                  <p:childTnLst>
                                    <p:animEffect filter="fade" transition="out">
                                      <p:cBhvr>
                                        <p:cTn dur="500"/>
                                        <p:tgtEl>
                                          <p:spTgt spid="2132"/>
                                        </p:tgtEl>
                                      </p:cBhvr>
                                    </p:animEffect>
                                    <p:set>
                                      <p:cBhvr>
                                        <p:cTn dur="1" fill="hold">
                                          <p:stCondLst>
                                            <p:cond delay="500"/>
                                          </p:stCondLst>
                                        </p:cTn>
                                        <p:tgtEl>
                                          <p:spTgt spid="21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33"/>
                                        </p:tgtEl>
                                      </p:cBhvr>
                                    </p:animEffect>
                                    <p:set>
                                      <p:cBhvr>
                                        <p:cTn dur="1" fill="hold">
                                          <p:stCondLst>
                                            <p:cond delay="500"/>
                                          </p:stCondLst>
                                        </p:cTn>
                                        <p:tgtEl>
                                          <p:spTgt spid="21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27"/>
                                        </p:tgtEl>
                                        <p:attrNameLst>
                                          <p:attrName>style.visibility</p:attrName>
                                        </p:attrNameLst>
                                      </p:cBhvr>
                                      <p:to>
                                        <p:strVal val="visible"/>
                                      </p:to>
                                    </p:set>
                                    <p:animEffect filter="fade" transition="in">
                                      <p:cBhvr>
                                        <p:cTn dur="500"/>
                                        <p:tgtEl>
                                          <p:spTgt spid="2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49"/>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 request message: general format</a:t>
            </a:r>
            <a:endParaRPr sz="4400"/>
          </a:p>
        </p:txBody>
      </p:sp>
      <p:sp>
        <p:nvSpPr>
          <p:cNvPr id="2141" name="Google Shape;2141;p49"/>
          <p:cNvSpPr txBox="1"/>
          <p:nvPr/>
        </p:nvSpPr>
        <p:spPr>
          <a:xfrm>
            <a:off x="8704472" y="1752600"/>
            <a:ext cx="1030287" cy="641350"/>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CC0000"/>
              </a:buClr>
              <a:buSzPts val="2000"/>
              <a:buFont typeface="Arial"/>
              <a:buNone/>
            </a:pPr>
            <a:r>
              <a:rPr b="0" i="0" lang="en-US" sz="2000" u="none" cap="none" strike="noStrike">
                <a:solidFill>
                  <a:srgbClr val="CC0000"/>
                </a:solidFill>
                <a:latin typeface="Arial"/>
                <a:ea typeface="Arial"/>
                <a:cs typeface="Arial"/>
                <a:sym typeface="Arial"/>
              </a:rPr>
              <a:t>request</a:t>
            </a:r>
            <a:endParaRPr/>
          </a:p>
          <a:p>
            <a:pPr indent="-342900" lvl="0" marL="342900" marR="0" rtl="0" algn="l">
              <a:lnSpc>
                <a:spcPct val="90000"/>
              </a:lnSpc>
              <a:spcBef>
                <a:spcPts val="0"/>
              </a:spcBef>
              <a:spcAft>
                <a:spcPts val="0"/>
              </a:spcAft>
              <a:buClr>
                <a:srgbClr val="CC0000"/>
              </a:buClr>
              <a:buSzPts val="2000"/>
              <a:buFont typeface="Arial"/>
              <a:buNone/>
            </a:pPr>
            <a:r>
              <a:rPr b="0" i="0" lang="en-US" sz="2000" u="none" cap="none" strike="noStrike">
                <a:solidFill>
                  <a:srgbClr val="CC0000"/>
                </a:solidFill>
                <a:latin typeface="Arial"/>
                <a:ea typeface="Arial"/>
                <a:cs typeface="Arial"/>
                <a:sym typeface="Arial"/>
              </a:rPr>
              <a:t>line</a:t>
            </a:r>
            <a:endParaRPr/>
          </a:p>
        </p:txBody>
      </p:sp>
      <p:sp>
        <p:nvSpPr>
          <p:cNvPr id="2142" name="Google Shape;2142;p49"/>
          <p:cNvSpPr txBox="1"/>
          <p:nvPr/>
        </p:nvSpPr>
        <p:spPr>
          <a:xfrm>
            <a:off x="8699709" y="2768600"/>
            <a:ext cx="974725" cy="641350"/>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CC0000"/>
              </a:buClr>
              <a:buSzPts val="2000"/>
              <a:buFont typeface="Arial"/>
              <a:buNone/>
            </a:pPr>
            <a:r>
              <a:rPr b="0" i="0" lang="en-US" sz="2000" u="none" cap="none" strike="noStrike">
                <a:solidFill>
                  <a:srgbClr val="CC0000"/>
                </a:solidFill>
                <a:latin typeface="Arial"/>
                <a:ea typeface="Arial"/>
                <a:cs typeface="Arial"/>
                <a:sym typeface="Arial"/>
              </a:rPr>
              <a:t>header</a:t>
            </a:r>
            <a:endParaRPr/>
          </a:p>
          <a:p>
            <a:pPr indent="-342900" lvl="0" marL="342900" marR="0" rtl="0" algn="l">
              <a:lnSpc>
                <a:spcPct val="90000"/>
              </a:lnSpc>
              <a:spcBef>
                <a:spcPts val="0"/>
              </a:spcBef>
              <a:spcAft>
                <a:spcPts val="0"/>
              </a:spcAft>
              <a:buClr>
                <a:srgbClr val="CC0000"/>
              </a:buClr>
              <a:buSzPts val="2000"/>
              <a:buFont typeface="Arial"/>
              <a:buNone/>
            </a:pPr>
            <a:r>
              <a:rPr b="0" i="0" lang="en-US" sz="2000" u="none" cap="none" strike="noStrike">
                <a:solidFill>
                  <a:srgbClr val="CC0000"/>
                </a:solidFill>
                <a:latin typeface="Arial"/>
                <a:ea typeface="Arial"/>
                <a:cs typeface="Arial"/>
                <a:sym typeface="Arial"/>
              </a:rPr>
              <a:t>lines</a:t>
            </a:r>
            <a:endParaRPr/>
          </a:p>
        </p:txBody>
      </p:sp>
      <p:sp>
        <p:nvSpPr>
          <p:cNvPr id="2143" name="Google Shape;2143;p49"/>
          <p:cNvSpPr/>
          <p:nvPr/>
        </p:nvSpPr>
        <p:spPr>
          <a:xfrm>
            <a:off x="8315534" y="2338387"/>
            <a:ext cx="346075" cy="1819275"/>
          </a:xfrm>
          <a:prstGeom prst="rect">
            <a:avLst/>
          </a:prstGeom>
          <a:no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44" name="Google Shape;2144;p49"/>
          <p:cNvSpPr/>
          <p:nvPr/>
        </p:nvSpPr>
        <p:spPr>
          <a:xfrm>
            <a:off x="8182184" y="2287587"/>
            <a:ext cx="290513" cy="20177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45" name="Google Shape;2145;p49"/>
          <p:cNvSpPr/>
          <p:nvPr/>
        </p:nvSpPr>
        <p:spPr>
          <a:xfrm>
            <a:off x="8550484" y="4394200"/>
            <a:ext cx="712788" cy="12160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46" name="Google Shape;2146;p49"/>
          <p:cNvSpPr txBox="1"/>
          <p:nvPr/>
        </p:nvSpPr>
        <p:spPr>
          <a:xfrm>
            <a:off x="8701297" y="4959350"/>
            <a:ext cx="735012" cy="366712"/>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CC0000"/>
              </a:buClr>
              <a:buSzPts val="2000"/>
              <a:buFont typeface="Arial"/>
              <a:buNone/>
            </a:pPr>
            <a:r>
              <a:rPr b="0" i="0" lang="en-US" sz="2000" u="none" cap="none" strike="noStrike">
                <a:solidFill>
                  <a:srgbClr val="CC0000"/>
                </a:solidFill>
                <a:latin typeface="Arial"/>
                <a:ea typeface="Arial"/>
                <a:cs typeface="Arial"/>
                <a:sym typeface="Arial"/>
              </a:rPr>
              <a:t>body</a:t>
            </a:r>
            <a:endParaRPr/>
          </a:p>
        </p:txBody>
      </p:sp>
      <p:sp>
        <p:nvSpPr>
          <p:cNvPr id="2147" name="Google Shape;2147;p49"/>
          <p:cNvSpPr/>
          <p:nvPr/>
        </p:nvSpPr>
        <p:spPr>
          <a:xfrm>
            <a:off x="2879934" y="1789112"/>
            <a:ext cx="5638800" cy="446088"/>
          </a:xfrm>
          <a:prstGeom prst="rect">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cxnSp>
        <p:nvCxnSpPr>
          <p:cNvPr id="2148" name="Google Shape;2148;p49"/>
          <p:cNvCxnSpPr/>
          <p:nvPr/>
        </p:nvCxnSpPr>
        <p:spPr>
          <a:xfrm>
            <a:off x="4188034" y="1792287"/>
            <a:ext cx="0" cy="438150"/>
          </a:xfrm>
          <a:prstGeom prst="straightConnector1">
            <a:avLst/>
          </a:prstGeom>
          <a:noFill/>
          <a:ln cap="flat" cmpd="sng" w="19050">
            <a:solidFill>
              <a:schemeClr val="dk1"/>
            </a:solidFill>
            <a:prstDash val="solid"/>
            <a:round/>
            <a:headEnd len="med" w="med" type="none"/>
            <a:tailEnd len="med" w="med" type="none"/>
          </a:ln>
        </p:spPr>
      </p:cxnSp>
      <p:cxnSp>
        <p:nvCxnSpPr>
          <p:cNvPr id="2149" name="Google Shape;2149;p49"/>
          <p:cNvCxnSpPr/>
          <p:nvPr/>
        </p:nvCxnSpPr>
        <p:spPr>
          <a:xfrm>
            <a:off x="4632534" y="1792287"/>
            <a:ext cx="0" cy="438150"/>
          </a:xfrm>
          <a:prstGeom prst="straightConnector1">
            <a:avLst/>
          </a:prstGeom>
          <a:noFill/>
          <a:ln cap="flat" cmpd="sng" w="19050">
            <a:solidFill>
              <a:schemeClr val="dk1"/>
            </a:solidFill>
            <a:prstDash val="solid"/>
            <a:round/>
            <a:headEnd len="med" w="med" type="none"/>
            <a:tailEnd len="med" w="med" type="none"/>
          </a:ln>
        </p:spPr>
      </p:cxnSp>
      <p:cxnSp>
        <p:nvCxnSpPr>
          <p:cNvPr id="2150" name="Google Shape;2150;p49"/>
          <p:cNvCxnSpPr/>
          <p:nvPr/>
        </p:nvCxnSpPr>
        <p:spPr>
          <a:xfrm>
            <a:off x="5940634" y="1792287"/>
            <a:ext cx="0" cy="438150"/>
          </a:xfrm>
          <a:prstGeom prst="straightConnector1">
            <a:avLst/>
          </a:prstGeom>
          <a:noFill/>
          <a:ln cap="flat" cmpd="sng" w="19050">
            <a:solidFill>
              <a:schemeClr val="dk1"/>
            </a:solidFill>
            <a:prstDash val="solid"/>
            <a:round/>
            <a:headEnd len="med" w="med" type="none"/>
            <a:tailEnd len="med" w="med" type="none"/>
          </a:ln>
        </p:spPr>
      </p:cxnSp>
      <p:cxnSp>
        <p:nvCxnSpPr>
          <p:cNvPr id="2151" name="Google Shape;2151;p49"/>
          <p:cNvCxnSpPr/>
          <p:nvPr/>
        </p:nvCxnSpPr>
        <p:spPr>
          <a:xfrm>
            <a:off x="6366084" y="1785937"/>
            <a:ext cx="0" cy="438150"/>
          </a:xfrm>
          <a:prstGeom prst="straightConnector1">
            <a:avLst/>
          </a:prstGeom>
          <a:noFill/>
          <a:ln cap="flat" cmpd="sng" w="19050">
            <a:solidFill>
              <a:schemeClr val="dk1"/>
            </a:solidFill>
            <a:prstDash val="solid"/>
            <a:round/>
            <a:headEnd len="med" w="med" type="none"/>
            <a:tailEnd len="med" w="med" type="none"/>
          </a:ln>
        </p:spPr>
      </p:cxnSp>
      <p:cxnSp>
        <p:nvCxnSpPr>
          <p:cNvPr id="2152" name="Google Shape;2152;p49"/>
          <p:cNvCxnSpPr/>
          <p:nvPr/>
        </p:nvCxnSpPr>
        <p:spPr>
          <a:xfrm>
            <a:off x="7667834" y="1792287"/>
            <a:ext cx="0" cy="438150"/>
          </a:xfrm>
          <a:prstGeom prst="straightConnector1">
            <a:avLst/>
          </a:prstGeom>
          <a:noFill/>
          <a:ln cap="flat" cmpd="sng" w="19050">
            <a:solidFill>
              <a:schemeClr val="dk1"/>
            </a:solidFill>
            <a:prstDash val="solid"/>
            <a:round/>
            <a:headEnd len="med" w="med" type="none"/>
            <a:tailEnd len="med" w="med" type="none"/>
          </a:ln>
        </p:spPr>
      </p:cxnSp>
      <p:cxnSp>
        <p:nvCxnSpPr>
          <p:cNvPr id="2153" name="Google Shape;2153;p49"/>
          <p:cNvCxnSpPr/>
          <p:nvPr/>
        </p:nvCxnSpPr>
        <p:spPr>
          <a:xfrm>
            <a:off x="8105984" y="1792287"/>
            <a:ext cx="0" cy="438150"/>
          </a:xfrm>
          <a:prstGeom prst="straightConnector1">
            <a:avLst/>
          </a:prstGeom>
          <a:noFill/>
          <a:ln cap="flat" cmpd="sng" w="19050">
            <a:solidFill>
              <a:schemeClr val="dk1"/>
            </a:solidFill>
            <a:prstDash val="solid"/>
            <a:round/>
            <a:headEnd len="med" w="med" type="none"/>
            <a:tailEnd len="med" w="med" type="none"/>
          </a:ln>
        </p:spPr>
      </p:cxnSp>
      <p:sp>
        <p:nvSpPr>
          <p:cNvPr id="2154" name="Google Shape;2154;p49"/>
          <p:cNvSpPr txBox="1"/>
          <p:nvPr/>
        </p:nvSpPr>
        <p:spPr>
          <a:xfrm>
            <a:off x="3003759" y="1816100"/>
            <a:ext cx="1030288"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99"/>
              </a:buClr>
              <a:buSzPts val="2000"/>
              <a:buFont typeface="Arial"/>
              <a:buNone/>
            </a:pPr>
            <a:r>
              <a:rPr b="0" i="0" lang="en-US" sz="2000" u="none" cap="none" strike="noStrike">
                <a:solidFill>
                  <a:srgbClr val="000099"/>
                </a:solidFill>
                <a:latin typeface="Arial"/>
                <a:ea typeface="Arial"/>
                <a:cs typeface="Arial"/>
                <a:sym typeface="Arial"/>
              </a:rPr>
              <a:t>method</a:t>
            </a:r>
            <a:endParaRPr/>
          </a:p>
        </p:txBody>
      </p:sp>
      <p:sp>
        <p:nvSpPr>
          <p:cNvPr id="2155" name="Google Shape;2155;p49"/>
          <p:cNvSpPr txBox="1"/>
          <p:nvPr/>
        </p:nvSpPr>
        <p:spPr>
          <a:xfrm>
            <a:off x="4165809" y="1797050"/>
            <a:ext cx="452438"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sp</a:t>
            </a:r>
            <a:endParaRPr/>
          </a:p>
        </p:txBody>
      </p:sp>
      <p:sp>
        <p:nvSpPr>
          <p:cNvPr id="2156" name="Google Shape;2156;p49"/>
          <p:cNvSpPr txBox="1"/>
          <p:nvPr/>
        </p:nvSpPr>
        <p:spPr>
          <a:xfrm>
            <a:off x="5931109" y="1803400"/>
            <a:ext cx="452438"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sp</a:t>
            </a:r>
            <a:endParaRPr/>
          </a:p>
        </p:txBody>
      </p:sp>
      <p:sp>
        <p:nvSpPr>
          <p:cNvPr id="2157" name="Google Shape;2157;p49"/>
          <p:cNvSpPr txBox="1"/>
          <p:nvPr/>
        </p:nvSpPr>
        <p:spPr>
          <a:xfrm>
            <a:off x="7683709" y="1809750"/>
            <a:ext cx="403225" cy="4000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cr</a:t>
            </a:r>
            <a:endParaRPr/>
          </a:p>
        </p:txBody>
      </p:sp>
      <p:sp>
        <p:nvSpPr>
          <p:cNvPr id="2158" name="Google Shape;2158;p49"/>
          <p:cNvSpPr txBox="1"/>
          <p:nvPr/>
        </p:nvSpPr>
        <p:spPr>
          <a:xfrm>
            <a:off x="8153609" y="1820862"/>
            <a:ext cx="311150"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lf</a:t>
            </a:r>
            <a:endParaRPr/>
          </a:p>
        </p:txBody>
      </p:sp>
      <p:sp>
        <p:nvSpPr>
          <p:cNvPr id="2159" name="Google Shape;2159;p49"/>
          <p:cNvSpPr txBox="1"/>
          <p:nvPr/>
        </p:nvSpPr>
        <p:spPr>
          <a:xfrm>
            <a:off x="6521659" y="1803400"/>
            <a:ext cx="1003300"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99"/>
              </a:buClr>
              <a:buSzPts val="2000"/>
              <a:buFont typeface="Arial"/>
              <a:buNone/>
            </a:pPr>
            <a:r>
              <a:rPr b="0" i="0" lang="en-US" sz="2000" u="none" cap="none" strike="noStrike">
                <a:solidFill>
                  <a:srgbClr val="000099"/>
                </a:solidFill>
                <a:latin typeface="Arial"/>
                <a:ea typeface="Arial"/>
                <a:cs typeface="Arial"/>
                <a:sym typeface="Arial"/>
              </a:rPr>
              <a:t>version</a:t>
            </a:r>
            <a:endParaRPr/>
          </a:p>
        </p:txBody>
      </p:sp>
      <p:sp>
        <p:nvSpPr>
          <p:cNvPr id="2160" name="Google Shape;2160;p49"/>
          <p:cNvSpPr txBox="1"/>
          <p:nvPr/>
        </p:nvSpPr>
        <p:spPr>
          <a:xfrm>
            <a:off x="4896059" y="1816100"/>
            <a:ext cx="693738"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99"/>
              </a:buClr>
              <a:buSzPts val="2000"/>
              <a:buFont typeface="Arial"/>
              <a:buNone/>
            </a:pPr>
            <a:r>
              <a:rPr b="0" i="0" lang="en-US" sz="2000" u="none" cap="none" strike="noStrike">
                <a:solidFill>
                  <a:srgbClr val="000099"/>
                </a:solidFill>
                <a:latin typeface="Arial"/>
                <a:ea typeface="Arial"/>
                <a:cs typeface="Arial"/>
                <a:sym typeface="Arial"/>
              </a:rPr>
              <a:t>URL</a:t>
            </a:r>
            <a:endParaRPr/>
          </a:p>
        </p:txBody>
      </p:sp>
      <p:grpSp>
        <p:nvGrpSpPr>
          <p:cNvPr id="2161" name="Google Shape;2161;p49"/>
          <p:cNvGrpSpPr/>
          <p:nvPr/>
        </p:nvGrpSpPr>
        <p:grpSpPr>
          <a:xfrm>
            <a:off x="2879934" y="2233612"/>
            <a:ext cx="4565650" cy="446088"/>
            <a:chOff x="192" y="1894"/>
            <a:chExt cx="2876" cy="281"/>
          </a:xfrm>
        </p:grpSpPr>
        <p:sp>
          <p:nvSpPr>
            <p:cNvPr id="2162" name="Google Shape;2162;p49"/>
            <p:cNvSpPr/>
            <p:nvPr/>
          </p:nvSpPr>
          <p:spPr>
            <a:xfrm>
              <a:off x="192" y="1894"/>
              <a:ext cx="2876" cy="281"/>
            </a:xfrm>
            <a:prstGeom prst="rect">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cxnSp>
          <p:nvCxnSpPr>
            <p:cNvPr id="2163" name="Google Shape;2163;p49"/>
            <p:cNvCxnSpPr/>
            <p:nvPr/>
          </p:nvCxnSpPr>
          <p:spPr>
            <a:xfrm>
              <a:off x="1700" y="1896"/>
              <a:ext cx="0" cy="276"/>
            </a:xfrm>
            <a:prstGeom prst="straightConnector1">
              <a:avLst/>
            </a:prstGeom>
            <a:noFill/>
            <a:ln cap="flat" cmpd="sng" w="19050">
              <a:solidFill>
                <a:schemeClr val="dk1"/>
              </a:solidFill>
              <a:prstDash val="solid"/>
              <a:round/>
              <a:headEnd len="med" w="med" type="none"/>
              <a:tailEnd len="med" w="med" type="none"/>
            </a:ln>
          </p:spPr>
        </p:cxnSp>
        <p:cxnSp>
          <p:nvCxnSpPr>
            <p:cNvPr id="2164" name="Google Shape;2164;p49"/>
            <p:cNvCxnSpPr/>
            <p:nvPr/>
          </p:nvCxnSpPr>
          <p:spPr>
            <a:xfrm>
              <a:off x="1832" y="1896"/>
              <a:ext cx="0" cy="276"/>
            </a:xfrm>
            <a:prstGeom prst="straightConnector1">
              <a:avLst/>
            </a:prstGeom>
            <a:noFill/>
            <a:ln cap="flat" cmpd="sng" w="19050">
              <a:solidFill>
                <a:schemeClr val="dk1"/>
              </a:solidFill>
              <a:prstDash val="solid"/>
              <a:round/>
              <a:headEnd len="med" w="med" type="none"/>
              <a:tailEnd len="med" w="med" type="none"/>
            </a:ln>
          </p:spPr>
        </p:cxnSp>
        <p:cxnSp>
          <p:nvCxnSpPr>
            <p:cNvPr id="2165" name="Google Shape;2165;p49"/>
            <p:cNvCxnSpPr/>
            <p:nvPr/>
          </p:nvCxnSpPr>
          <p:spPr>
            <a:xfrm>
              <a:off x="2528" y="1896"/>
              <a:ext cx="0" cy="276"/>
            </a:xfrm>
            <a:prstGeom prst="straightConnector1">
              <a:avLst/>
            </a:prstGeom>
            <a:noFill/>
            <a:ln cap="flat" cmpd="sng" w="19050">
              <a:solidFill>
                <a:schemeClr val="dk1"/>
              </a:solidFill>
              <a:prstDash val="solid"/>
              <a:round/>
              <a:headEnd len="med" w="med" type="none"/>
              <a:tailEnd len="med" w="med" type="none"/>
            </a:ln>
          </p:spPr>
        </p:cxnSp>
        <p:cxnSp>
          <p:nvCxnSpPr>
            <p:cNvPr id="2166" name="Google Shape;2166;p49"/>
            <p:cNvCxnSpPr/>
            <p:nvPr/>
          </p:nvCxnSpPr>
          <p:spPr>
            <a:xfrm>
              <a:off x="2804" y="1896"/>
              <a:ext cx="0" cy="276"/>
            </a:xfrm>
            <a:prstGeom prst="straightConnector1">
              <a:avLst/>
            </a:prstGeom>
            <a:noFill/>
            <a:ln cap="flat" cmpd="sng" w="19050">
              <a:solidFill>
                <a:schemeClr val="dk1"/>
              </a:solidFill>
              <a:prstDash val="solid"/>
              <a:round/>
              <a:headEnd len="med" w="med" type="none"/>
              <a:tailEnd len="med" w="med" type="none"/>
            </a:ln>
          </p:spPr>
        </p:cxnSp>
        <p:sp>
          <p:nvSpPr>
            <p:cNvPr id="2167" name="Google Shape;2167;p49"/>
            <p:cNvSpPr txBox="1"/>
            <p:nvPr/>
          </p:nvSpPr>
          <p:spPr>
            <a:xfrm>
              <a:off x="2538" y="1907"/>
              <a:ext cx="254" cy="25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cr</a:t>
              </a:r>
              <a:endParaRPr/>
            </a:p>
          </p:txBody>
        </p:sp>
        <p:sp>
          <p:nvSpPr>
            <p:cNvPr id="2168" name="Google Shape;2168;p49"/>
            <p:cNvSpPr txBox="1"/>
            <p:nvPr/>
          </p:nvSpPr>
          <p:spPr>
            <a:xfrm>
              <a:off x="2834" y="1914"/>
              <a:ext cx="196"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lf</a:t>
              </a:r>
              <a:endParaRPr/>
            </a:p>
          </p:txBody>
        </p:sp>
        <p:sp>
          <p:nvSpPr>
            <p:cNvPr id="2169" name="Google Shape;2169;p49"/>
            <p:cNvSpPr txBox="1"/>
            <p:nvPr/>
          </p:nvSpPr>
          <p:spPr>
            <a:xfrm>
              <a:off x="1922" y="1895"/>
              <a:ext cx="49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99"/>
                </a:buClr>
                <a:buSzPts val="2000"/>
                <a:buFont typeface="Arial"/>
                <a:buNone/>
              </a:pPr>
              <a:r>
                <a:rPr b="0" i="0" lang="en-US" sz="2000" u="none" cap="none" strike="noStrike">
                  <a:solidFill>
                    <a:srgbClr val="000099"/>
                  </a:solidFill>
                  <a:latin typeface="Arial"/>
                  <a:ea typeface="Arial"/>
                  <a:cs typeface="Arial"/>
                  <a:sym typeface="Arial"/>
                </a:rPr>
                <a:t>value</a:t>
              </a:r>
              <a:endParaRPr/>
            </a:p>
          </p:txBody>
        </p:sp>
        <p:sp>
          <p:nvSpPr>
            <p:cNvPr id="2170" name="Google Shape;2170;p49"/>
            <p:cNvSpPr txBox="1"/>
            <p:nvPr/>
          </p:nvSpPr>
          <p:spPr>
            <a:xfrm>
              <a:off x="246" y="1903"/>
              <a:ext cx="1396"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99"/>
                </a:buClr>
                <a:buSzPts val="2000"/>
                <a:buFont typeface="Arial"/>
                <a:buNone/>
              </a:pPr>
              <a:r>
                <a:rPr b="0" i="0" lang="en-US" sz="2000" u="none" cap="none" strike="noStrike">
                  <a:solidFill>
                    <a:srgbClr val="000099"/>
                  </a:solidFill>
                  <a:latin typeface="Arial"/>
                  <a:ea typeface="Arial"/>
                  <a:cs typeface="Arial"/>
                  <a:sym typeface="Arial"/>
                </a:rPr>
                <a:t>header field name</a:t>
              </a:r>
              <a:endParaRPr/>
            </a:p>
          </p:txBody>
        </p:sp>
      </p:grpSp>
      <p:grpSp>
        <p:nvGrpSpPr>
          <p:cNvPr id="2171" name="Google Shape;2171;p49"/>
          <p:cNvGrpSpPr/>
          <p:nvPr/>
        </p:nvGrpSpPr>
        <p:grpSpPr>
          <a:xfrm>
            <a:off x="2876759" y="3709987"/>
            <a:ext cx="4565650" cy="446088"/>
            <a:chOff x="192" y="1894"/>
            <a:chExt cx="2876" cy="281"/>
          </a:xfrm>
        </p:grpSpPr>
        <p:sp>
          <p:nvSpPr>
            <p:cNvPr id="2172" name="Google Shape;2172;p49"/>
            <p:cNvSpPr/>
            <p:nvPr/>
          </p:nvSpPr>
          <p:spPr>
            <a:xfrm>
              <a:off x="192" y="1894"/>
              <a:ext cx="2876" cy="281"/>
            </a:xfrm>
            <a:prstGeom prst="rect">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cxnSp>
          <p:nvCxnSpPr>
            <p:cNvPr id="2173" name="Google Shape;2173;p49"/>
            <p:cNvCxnSpPr/>
            <p:nvPr/>
          </p:nvCxnSpPr>
          <p:spPr>
            <a:xfrm>
              <a:off x="1700" y="1896"/>
              <a:ext cx="0" cy="276"/>
            </a:xfrm>
            <a:prstGeom prst="straightConnector1">
              <a:avLst/>
            </a:prstGeom>
            <a:noFill/>
            <a:ln cap="flat" cmpd="sng" w="19050">
              <a:solidFill>
                <a:schemeClr val="dk1"/>
              </a:solidFill>
              <a:prstDash val="solid"/>
              <a:round/>
              <a:headEnd len="med" w="med" type="none"/>
              <a:tailEnd len="med" w="med" type="none"/>
            </a:ln>
          </p:spPr>
        </p:cxnSp>
        <p:cxnSp>
          <p:nvCxnSpPr>
            <p:cNvPr id="2174" name="Google Shape;2174;p49"/>
            <p:cNvCxnSpPr/>
            <p:nvPr/>
          </p:nvCxnSpPr>
          <p:spPr>
            <a:xfrm>
              <a:off x="1832" y="1896"/>
              <a:ext cx="0" cy="276"/>
            </a:xfrm>
            <a:prstGeom prst="straightConnector1">
              <a:avLst/>
            </a:prstGeom>
            <a:noFill/>
            <a:ln cap="flat" cmpd="sng" w="19050">
              <a:solidFill>
                <a:schemeClr val="dk1"/>
              </a:solidFill>
              <a:prstDash val="solid"/>
              <a:round/>
              <a:headEnd len="med" w="med" type="none"/>
              <a:tailEnd len="med" w="med" type="none"/>
            </a:ln>
          </p:spPr>
        </p:cxnSp>
        <p:cxnSp>
          <p:nvCxnSpPr>
            <p:cNvPr id="2175" name="Google Shape;2175;p49"/>
            <p:cNvCxnSpPr/>
            <p:nvPr/>
          </p:nvCxnSpPr>
          <p:spPr>
            <a:xfrm>
              <a:off x="2528" y="1896"/>
              <a:ext cx="0" cy="276"/>
            </a:xfrm>
            <a:prstGeom prst="straightConnector1">
              <a:avLst/>
            </a:prstGeom>
            <a:noFill/>
            <a:ln cap="flat" cmpd="sng" w="19050">
              <a:solidFill>
                <a:schemeClr val="dk1"/>
              </a:solidFill>
              <a:prstDash val="solid"/>
              <a:round/>
              <a:headEnd len="med" w="med" type="none"/>
              <a:tailEnd len="med" w="med" type="none"/>
            </a:ln>
          </p:spPr>
        </p:cxnSp>
        <p:cxnSp>
          <p:nvCxnSpPr>
            <p:cNvPr id="2176" name="Google Shape;2176;p49"/>
            <p:cNvCxnSpPr/>
            <p:nvPr/>
          </p:nvCxnSpPr>
          <p:spPr>
            <a:xfrm>
              <a:off x="2804" y="1896"/>
              <a:ext cx="0" cy="276"/>
            </a:xfrm>
            <a:prstGeom prst="straightConnector1">
              <a:avLst/>
            </a:prstGeom>
            <a:noFill/>
            <a:ln cap="flat" cmpd="sng" w="19050">
              <a:solidFill>
                <a:schemeClr val="dk1"/>
              </a:solidFill>
              <a:prstDash val="solid"/>
              <a:round/>
              <a:headEnd len="med" w="med" type="none"/>
              <a:tailEnd len="med" w="med" type="none"/>
            </a:ln>
          </p:spPr>
        </p:cxnSp>
        <p:sp>
          <p:nvSpPr>
            <p:cNvPr id="2177" name="Google Shape;2177;p49"/>
            <p:cNvSpPr txBox="1"/>
            <p:nvPr/>
          </p:nvSpPr>
          <p:spPr>
            <a:xfrm>
              <a:off x="2538" y="1907"/>
              <a:ext cx="254" cy="25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cr</a:t>
              </a:r>
              <a:endParaRPr/>
            </a:p>
          </p:txBody>
        </p:sp>
        <p:sp>
          <p:nvSpPr>
            <p:cNvPr id="2178" name="Google Shape;2178;p49"/>
            <p:cNvSpPr txBox="1"/>
            <p:nvPr/>
          </p:nvSpPr>
          <p:spPr>
            <a:xfrm>
              <a:off x="2834" y="1914"/>
              <a:ext cx="196"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lf</a:t>
              </a:r>
              <a:endParaRPr/>
            </a:p>
          </p:txBody>
        </p:sp>
        <p:sp>
          <p:nvSpPr>
            <p:cNvPr id="2179" name="Google Shape;2179;p49"/>
            <p:cNvSpPr txBox="1"/>
            <p:nvPr/>
          </p:nvSpPr>
          <p:spPr>
            <a:xfrm>
              <a:off x="1922" y="1895"/>
              <a:ext cx="49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99"/>
                </a:buClr>
                <a:buSzPts val="2000"/>
                <a:buFont typeface="Arial"/>
                <a:buNone/>
              </a:pPr>
              <a:r>
                <a:rPr b="0" i="0" lang="en-US" sz="2000" u="none" cap="none" strike="noStrike">
                  <a:solidFill>
                    <a:srgbClr val="000099"/>
                  </a:solidFill>
                  <a:latin typeface="Arial"/>
                  <a:ea typeface="Arial"/>
                  <a:cs typeface="Arial"/>
                  <a:sym typeface="Arial"/>
                </a:rPr>
                <a:t>value</a:t>
              </a:r>
              <a:endParaRPr/>
            </a:p>
          </p:txBody>
        </p:sp>
        <p:sp>
          <p:nvSpPr>
            <p:cNvPr id="2180" name="Google Shape;2180;p49"/>
            <p:cNvSpPr txBox="1"/>
            <p:nvPr/>
          </p:nvSpPr>
          <p:spPr>
            <a:xfrm>
              <a:off x="246" y="1903"/>
              <a:ext cx="1396"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99"/>
                </a:buClr>
                <a:buSzPts val="2000"/>
                <a:buFont typeface="Arial"/>
                <a:buNone/>
              </a:pPr>
              <a:r>
                <a:rPr b="0" i="0" lang="en-US" sz="2000" u="none" cap="none" strike="noStrike">
                  <a:solidFill>
                    <a:srgbClr val="000099"/>
                  </a:solidFill>
                  <a:latin typeface="Arial"/>
                  <a:ea typeface="Arial"/>
                  <a:cs typeface="Arial"/>
                  <a:sym typeface="Arial"/>
                </a:rPr>
                <a:t>header field name</a:t>
              </a:r>
              <a:endParaRPr/>
            </a:p>
          </p:txBody>
        </p:sp>
      </p:grpSp>
      <p:cxnSp>
        <p:nvCxnSpPr>
          <p:cNvPr id="2181" name="Google Shape;2181;p49"/>
          <p:cNvCxnSpPr/>
          <p:nvPr/>
        </p:nvCxnSpPr>
        <p:spPr>
          <a:xfrm>
            <a:off x="2879934" y="2681287"/>
            <a:ext cx="0" cy="1041400"/>
          </a:xfrm>
          <a:prstGeom prst="straightConnector1">
            <a:avLst/>
          </a:prstGeom>
          <a:noFill/>
          <a:ln cap="flat" cmpd="sng" w="19050">
            <a:solidFill>
              <a:schemeClr val="dk1"/>
            </a:solidFill>
            <a:prstDash val="solid"/>
            <a:round/>
            <a:headEnd len="med" w="med" type="none"/>
            <a:tailEnd len="med" w="med" type="none"/>
          </a:ln>
        </p:spPr>
      </p:cxnSp>
      <p:grpSp>
        <p:nvGrpSpPr>
          <p:cNvPr id="2182" name="Google Shape;2182;p49"/>
          <p:cNvGrpSpPr/>
          <p:nvPr/>
        </p:nvGrpSpPr>
        <p:grpSpPr>
          <a:xfrm>
            <a:off x="2711659" y="2905125"/>
            <a:ext cx="331788" cy="461962"/>
            <a:chOff x="462" y="1727"/>
            <a:chExt cx="209" cy="291"/>
          </a:xfrm>
        </p:grpSpPr>
        <p:sp>
          <p:nvSpPr>
            <p:cNvPr id="2183" name="Google Shape;2183;p49"/>
            <p:cNvSpPr/>
            <p:nvPr/>
          </p:nvSpPr>
          <p:spPr>
            <a:xfrm>
              <a:off x="534" y="1854"/>
              <a:ext cx="56" cy="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84" name="Google Shape;2184;p49"/>
            <p:cNvSpPr txBox="1"/>
            <p:nvPr/>
          </p:nvSpPr>
          <p:spPr>
            <a:xfrm>
              <a:off x="462" y="1727"/>
              <a:ext cx="20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sp>
          <p:nvSpPr>
            <p:cNvPr id="2185" name="Google Shape;2185;p49"/>
            <p:cNvSpPr txBox="1"/>
            <p:nvPr/>
          </p:nvSpPr>
          <p:spPr>
            <a:xfrm>
              <a:off x="462" y="1768"/>
              <a:ext cx="20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grpSp>
      <p:cxnSp>
        <p:nvCxnSpPr>
          <p:cNvPr id="2186" name="Google Shape;2186;p49"/>
          <p:cNvCxnSpPr/>
          <p:nvPr/>
        </p:nvCxnSpPr>
        <p:spPr>
          <a:xfrm>
            <a:off x="7443997" y="2668587"/>
            <a:ext cx="0" cy="1041400"/>
          </a:xfrm>
          <a:prstGeom prst="straightConnector1">
            <a:avLst/>
          </a:prstGeom>
          <a:noFill/>
          <a:ln cap="flat" cmpd="sng" w="19050">
            <a:solidFill>
              <a:schemeClr val="dk1"/>
            </a:solidFill>
            <a:prstDash val="solid"/>
            <a:round/>
            <a:headEnd len="med" w="med" type="none"/>
            <a:tailEnd len="med" w="med" type="none"/>
          </a:ln>
        </p:spPr>
      </p:cxnSp>
      <p:grpSp>
        <p:nvGrpSpPr>
          <p:cNvPr id="2187" name="Google Shape;2187;p49"/>
          <p:cNvGrpSpPr/>
          <p:nvPr/>
        </p:nvGrpSpPr>
        <p:grpSpPr>
          <a:xfrm>
            <a:off x="7275722" y="2892425"/>
            <a:ext cx="331787" cy="461962"/>
            <a:chOff x="462" y="1727"/>
            <a:chExt cx="209" cy="291"/>
          </a:xfrm>
        </p:grpSpPr>
        <p:sp>
          <p:nvSpPr>
            <p:cNvPr id="2188" name="Google Shape;2188;p49"/>
            <p:cNvSpPr/>
            <p:nvPr/>
          </p:nvSpPr>
          <p:spPr>
            <a:xfrm>
              <a:off x="534" y="1854"/>
              <a:ext cx="56" cy="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89" name="Google Shape;2189;p49"/>
            <p:cNvSpPr txBox="1"/>
            <p:nvPr/>
          </p:nvSpPr>
          <p:spPr>
            <a:xfrm>
              <a:off x="462" y="1727"/>
              <a:ext cx="20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sp>
          <p:nvSpPr>
            <p:cNvPr id="2190" name="Google Shape;2190;p49"/>
            <p:cNvSpPr txBox="1"/>
            <p:nvPr/>
          </p:nvSpPr>
          <p:spPr>
            <a:xfrm>
              <a:off x="462" y="1768"/>
              <a:ext cx="20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grpSp>
      <p:grpSp>
        <p:nvGrpSpPr>
          <p:cNvPr id="2191" name="Google Shape;2191;p49"/>
          <p:cNvGrpSpPr/>
          <p:nvPr/>
        </p:nvGrpSpPr>
        <p:grpSpPr>
          <a:xfrm>
            <a:off x="2875172" y="4156075"/>
            <a:ext cx="963612" cy="446087"/>
            <a:chOff x="3105" y="2650"/>
            <a:chExt cx="607" cy="281"/>
          </a:xfrm>
        </p:grpSpPr>
        <p:sp>
          <p:nvSpPr>
            <p:cNvPr id="2192" name="Google Shape;2192;p49"/>
            <p:cNvSpPr/>
            <p:nvPr/>
          </p:nvSpPr>
          <p:spPr>
            <a:xfrm>
              <a:off x="3105" y="2650"/>
              <a:ext cx="607" cy="281"/>
            </a:xfrm>
            <a:prstGeom prst="rect">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cxnSp>
          <p:nvCxnSpPr>
            <p:cNvPr id="2193" name="Google Shape;2193;p49"/>
            <p:cNvCxnSpPr/>
            <p:nvPr/>
          </p:nvCxnSpPr>
          <p:spPr>
            <a:xfrm>
              <a:off x="3406" y="2652"/>
              <a:ext cx="0" cy="276"/>
            </a:xfrm>
            <a:prstGeom prst="straightConnector1">
              <a:avLst/>
            </a:prstGeom>
            <a:noFill/>
            <a:ln cap="flat" cmpd="sng" w="19050">
              <a:solidFill>
                <a:schemeClr val="dk1"/>
              </a:solidFill>
              <a:prstDash val="solid"/>
              <a:round/>
              <a:headEnd len="med" w="med" type="none"/>
              <a:tailEnd len="med" w="med" type="none"/>
            </a:ln>
          </p:spPr>
        </p:cxnSp>
        <p:sp>
          <p:nvSpPr>
            <p:cNvPr id="2194" name="Google Shape;2194;p49"/>
            <p:cNvSpPr txBox="1"/>
            <p:nvPr/>
          </p:nvSpPr>
          <p:spPr>
            <a:xfrm>
              <a:off x="3140" y="2663"/>
              <a:ext cx="254" cy="25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cr</a:t>
              </a:r>
              <a:endParaRPr/>
            </a:p>
          </p:txBody>
        </p:sp>
        <p:sp>
          <p:nvSpPr>
            <p:cNvPr id="2195" name="Google Shape;2195;p49"/>
            <p:cNvSpPr txBox="1"/>
            <p:nvPr/>
          </p:nvSpPr>
          <p:spPr>
            <a:xfrm>
              <a:off x="3436" y="2670"/>
              <a:ext cx="196"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lf</a:t>
              </a:r>
              <a:endParaRPr/>
            </a:p>
          </p:txBody>
        </p:sp>
      </p:grpSp>
      <p:sp>
        <p:nvSpPr>
          <p:cNvPr id="2196" name="Google Shape;2196;p49"/>
          <p:cNvSpPr/>
          <p:nvPr/>
        </p:nvSpPr>
        <p:spPr>
          <a:xfrm>
            <a:off x="2875172" y="4603750"/>
            <a:ext cx="5170487" cy="1120775"/>
          </a:xfrm>
          <a:prstGeom prst="rect">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97" name="Google Shape;2197;p49"/>
          <p:cNvSpPr txBox="1"/>
          <p:nvPr/>
        </p:nvSpPr>
        <p:spPr>
          <a:xfrm>
            <a:off x="4811922" y="4927600"/>
            <a:ext cx="1411287"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99"/>
              </a:buClr>
              <a:buSzPts val="2000"/>
              <a:buFont typeface="Arial"/>
              <a:buNone/>
            </a:pPr>
            <a:r>
              <a:rPr b="0" i="0" lang="en-US" sz="2000" u="none" cap="none" strike="noStrike">
                <a:solidFill>
                  <a:srgbClr val="000099"/>
                </a:solidFill>
                <a:latin typeface="Arial"/>
                <a:ea typeface="Arial"/>
                <a:cs typeface="Arial"/>
                <a:sym typeface="Arial"/>
              </a:rPr>
              <a:t>entity body</a:t>
            </a:r>
            <a:endParaRPr/>
          </a:p>
        </p:txBody>
      </p:sp>
      <p:grpSp>
        <p:nvGrpSpPr>
          <p:cNvPr id="2198" name="Google Shape;2198;p49"/>
          <p:cNvGrpSpPr/>
          <p:nvPr/>
        </p:nvGrpSpPr>
        <p:grpSpPr>
          <a:xfrm>
            <a:off x="2711659" y="4941887"/>
            <a:ext cx="331788" cy="461963"/>
            <a:chOff x="462" y="1727"/>
            <a:chExt cx="209" cy="291"/>
          </a:xfrm>
        </p:grpSpPr>
        <p:sp>
          <p:nvSpPr>
            <p:cNvPr id="2199" name="Google Shape;2199;p49"/>
            <p:cNvSpPr/>
            <p:nvPr/>
          </p:nvSpPr>
          <p:spPr>
            <a:xfrm>
              <a:off x="534" y="1854"/>
              <a:ext cx="56" cy="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200" name="Google Shape;2200;p49"/>
            <p:cNvSpPr txBox="1"/>
            <p:nvPr/>
          </p:nvSpPr>
          <p:spPr>
            <a:xfrm>
              <a:off x="462" y="1727"/>
              <a:ext cx="20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sp>
          <p:nvSpPr>
            <p:cNvPr id="2201" name="Google Shape;2201;p49"/>
            <p:cNvSpPr txBox="1"/>
            <p:nvPr/>
          </p:nvSpPr>
          <p:spPr>
            <a:xfrm>
              <a:off x="462" y="1768"/>
              <a:ext cx="20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grpSp>
      <p:grpSp>
        <p:nvGrpSpPr>
          <p:cNvPr id="2202" name="Google Shape;2202;p49"/>
          <p:cNvGrpSpPr/>
          <p:nvPr/>
        </p:nvGrpSpPr>
        <p:grpSpPr>
          <a:xfrm>
            <a:off x="7871034" y="4932362"/>
            <a:ext cx="331788" cy="461963"/>
            <a:chOff x="462" y="1727"/>
            <a:chExt cx="209" cy="291"/>
          </a:xfrm>
        </p:grpSpPr>
        <p:sp>
          <p:nvSpPr>
            <p:cNvPr id="2203" name="Google Shape;2203;p49"/>
            <p:cNvSpPr/>
            <p:nvPr/>
          </p:nvSpPr>
          <p:spPr>
            <a:xfrm>
              <a:off x="534" y="1854"/>
              <a:ext cx="56" cy="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204" name="Google Shape;2204;p49"/>
            <p:cNvSpPr txBox="1"/>
            <p:nvPr/>
          </p:nvSpPr>
          <p:spPr>
            <a:xfrm>
              <a:off x="462" y="1727"/>
              <a:ext cx="20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sp>
          <p:nvSpPr>
            <p:cNvPr id="2205" name="Google Shape;2205;p49"/>
            <p:cNvSpPr txBox="1"/>
            <p:nvPr/>
          </p:nvSpPr>
          <p:spPr>
            <a:xfrm>
              <a:off x="462" y="1768"/>
              <a:ext cx="209" cy="2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grpSp>
      <p:sp>
        <p:nvSpPr>
          <p:cNvPr id="2206" name="Google Shape;2206;p4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50"/>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Other HTTP request </a:t>
            </a:r>
            <a:r>
              <a:rPr lang="en-US"/>
              <a:t>m</a:t>
            </a:r>
            <a:r>
              <a:rPr lang="en-US" sz="4400"/>
              <a:t>essages</a:t>
            </a:r>
            <a:endParaRPr sz="4400"/>
          </a:p>
        </p:txBody>
      </p:sp>
      <p:sp>
        <p:nvSpPr>
          <p:cNvPr id="2213" name="Google Shape;2213;p50"/>
          <p:cNvSpPr txBox="1"/>
          <p:nvPr/>
        </p:nvSpPr>
        <p:spPr>
          <a:xfrm>
            <a:off x="685573" y="1727394"/>
            <a:ext cx="4684713" cy="1701606"/>
          </a:xfrm>
          <a:prstGeom prst="rect">
            <a:avLst/>
          </a:prstGeom>
          <a:noFill/>
          <a:ln>
            <a:noFill/>
          </a:ln>
        </p:spPr>
        <p:txBody>
          <a:bodyPr anchorCtr="0" anchor="t" bIns="45700" lIns="91425" spcFirstLastPara="1" rIns="91425" wrap="square" tIns="45700">
            <a:noAutofit/>
          </a:bodyPr>
          <a:lstStyle/>
          <a:p>
            <a:pPr indent="0" lvl="0" marL="14288" marR="0" rtl="0" algn="l">
              <a:lnSpc>
                <a:spcPct val="90000"/>
              </a:lnSpc>
              <a:spcBef>
                <a:spcPts val="0"/>
              </a:spcBef>
              <a:spcAft>
                <a:spcPts val="0"/>
              </a:spcAft>
              <a:buClr>
                <a:srgbClr val="0000A3"/>
              </a:buClr>
              <a:buSzPts val="2800"/>
              <a:buFont typeface="Noto Sans Symbols"/>
              <a:buNone/>
            </a:pPr>
            <a:r>
              <a:rPr b="0" i="0" lang="en-US" sz="2800" u="sng" cap="none" strike="noStrike">
                <a:solidFill>
                  <a:srgbClr val="CC0000"/>
                </a:solidFill>
                <a:latin typeface="Calibri"/>
                <a:ea typeface="Calibri"/>
                <a:cs typeface="Calibri"/>
                <a:sym typeface="Calibri"/>
              </a:rPr>
              <a:t>POST method:</a:t>
            </a:r>
            <a:endParaRPr/>
          </a:p>
          <a:p>
            <a:pPr indent="-233363" lvl="0" marL="233363" marR="0" rtl="0" algn="l">
              <a:lnSpc>
                <a:spcPct val="90000"/>
              </a:lnSpc>
              <a:spcBef>
                <a:spcPts val="4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web page often includes form input</a:t>
            </a:r>
            <a:endParaRPr/>
          </a:p>
          <a:p>
            <a:pPr indent="-233363" lvl="0" marL="233363" marR="0" rtl="0" algn="l">
              <a:lnSpc>
                <a:spcPct val="90000"/>
              </a:lnSpc>
              <a:spcBef>
                <a:spcPts val="4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user input sent from client to server in entity body of HTTP POST request message</a:t>
            </a:r>
            <a:endParaRPr/>
          </a:p>
        </p:txBody>
      </p:sp>
      <p:sp>
        <p:nvSpPr>
          <p:cNvPr id="2214" name="Google Shape;2214;p50"/>
          <p:cNvSpPr txBox="1"/>
          <p:nvPr/>
        </p:nvSpPr>
        <p:spPr>
          <a:xfrm>
            <a:off x="685573" y="4466964"/>
            <a:ext cx="5541055" cy="1701606"/>
          </a:xfrm>
          <a:prstGeom prst="rect">
            <a:avLst/>
          </a:prstGeom>
          <a:noFill/>
          <a:ln>
            <a:noFill/>
          </a:ln>
        </p:spPr>
        <p:txBody>
          <a:bodyPr anchorCtr="0" anchor="t" bIns="45700" lIns="91425" spcFirstLastPara="1" rIns="91425" wrap="square" tIns="45700">
            <a:noAutofit/>
          </a:bodyPr>
          <a:lstStyle/>
          <a:p>
            <a:pPr indent="0" lvl="0" marL="14288" marR="0" rtl="0" algn="l">
              <a:lnSpc>
                <a:spcPct val="90000"/>
              </a:lnSpc>
              <a:spcBef>
                <a:spcPts val="0"/>
              </a:spcBef>
              <a:spcAft>
                <a:spcPts val="0"/>
              </a:spcAft>
              <a:buClr>
                <a:srgbClr val="0000A3"/>
              </a:buClr>
              <a:buSzPts val="2800"/>
              <a:buFont typeface="Noto Sans Symbols"/>
              <a:buNone/>
            </a:pPr>
            <a:r>
              <a:rPr b="0" i="0" lang="en-US" sz="2800" u="sng" cap="none" strike="noStrike">
                <a:solidFill>
                  <a:srgbClr val="CC0000"/>
                </a:solidFill>
                <a:latin typeface="Calibri"/>
                <a:ea typeface="Calibri"/>
                <a:cs typeface="Calibri"/>
                <a:sym typeface="Calibri"/>
              </a:rPr>
              <a:t>GET method </a:t>
            </a:r>
            <a:r>
              <a:rPr b="0" i="0" lang="en-US" sz="2400" u="none" cap="none" strike="noStrike">
                <a:solidFill>
                  <a:srgbClr val="000000"/>
                </a:solidFill>
                <a:latin typeface="Calibri"/>
                <a:ea typeface="Calibri"/>
                <a:cs typeface="Calibri"/>
                <a:sym typeface="Calibri"/>
              </a:rPr>
              <a:t>(for sending data to server):</a:t>
            </a:r>
            <a:endParaRPr b="0" i="0" sz="2800" u="none" cap="none" strike="noStrike">
              <a:solidFill>
                <a:srgbClr val="000000"/>
              </a:solidFill>
              <a:latin typeface="Calibri"/>
              <a:ea typeface="Calibri"/>
              <a:cs typeface="Calibri"/>
              <a:sym typeface="Calibri"/>
            </a:endParaRPr>
          </a:p>
          <a:p>
            <a:pPr indent="-233363" lvl="0" marL="233363"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include user data in URL field of HTTP GET request message (following a ‘?’):</a:t>
            </a:r>
            <a:endParaRPr/>
          </a:p>
        </p:txBody>
      </p:sp>
      <p:sp>
        <p:nvSpPr>
          <p:cNvPr id="2215" name="Google Shape;2215;p50"/>
          <p:cNvSpPr txBox="1"/>
          <p:nvPr/>
        </p:nvSpPr>
        <p:spPr>
          <a:xfrm>
            <a:off x="798692" y="5806133"/>
            <a:ext cx="628015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www.somesite.com/animalsearch?monkeys&amp;banana</a:t>
            </a:r>
            <a:endParaRPr/>
          </a:p>
        </p:txBody>
      </p:sp>
      <p:sp>
        <p:nvSpPr>
          <p:cNvPr id="2216" name="Google Shape;2216;p50"/>
          <p:cNvSpPr txBox="1"/>
          <p:nvPr/>
        </p:nvSpPr>
        <p:spPr>
          <a:xfrm>
            <a:off x="6991758" y="1752600"/>
            <a:ext cx="4684713" cy="1701606"/>
          </a:xfrm>
          <a:prstGeom prst="rect">
            <a:avLst/>
          </a:prstGeom>
          <a:noFill/>
          <a:ln>
            <a:noFill/>
          </a:ln>
        </p:spPr>
        <p:txBody>
          <a:bodyPr anchorCtr="0" anchor="t" bIns="45700" lIns="91425" spcFirstLastPara="1" rIns="91425" wrap="square" tIns="45700">
            <a:noAutofit/>
          </a:bodyPr>
          <a:lstStyle/>
          <a:p>
            <a:pPr indent="0" lvl="0" marL="14288" marR="0" rtl="0" algn="l">
              <a:lnSpc>
                <a:spcPct val="90000"/>
              </a:lnSpc>
              <a:spcBef>
                <a:spcPts val="0"/>
              </a:spcBef>
              <a:spcAft>
                <a:spcPts val="0"/>
              </a:spcAft>
              <a:buClr>
                <a:srgbClr val="0000A3"/>
              </a:buClr>
              <a:buSzPts val="2800"/>
              <a:buFont typeface="Noto Sans Symbols"/>
              <a:buNone/>
            </a:pPr>
            <a:r>
              <a:rPr b="0" i="0" lang="en-US" sz="2800" u="sng" cap="none" strike="noStrike">
                <a:solidFill>
                  <a:srgbClr val="CC0000"/>
                </a:solidFill>
                <a:latin typeface="Calibri"/>
                <a:ea typeface="Calibri"/>
                <a:cs typeface="Calibri"/>
                <a:sym typeface="Calibri"/>
              </a:rPr>
              <a:t>HEAD method:</a:t>
            </a:r>
            <a:endParaRPr/>
          </a:p>
          <a:p>
            <a:pPr indent="-233363" lvl="0" marL="233363" marR="0" rtl="0" algn="l">
              <a:lnSpc>
                <a:spcPct val="90000"/>
              </a:lnSpc>
              <a:spcBef>
                <a:spcPts val="4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requests headers (only) that would be returned</a:t>
            </a:r>
            <a:r>
              <a:rPr b="0" i="1" lang="en-US" sz="2400" u="none" cap="none" strike="noStrike">
                <a:solidFill>
                  <a:srgbClr val="000000"/>
                </a:solidFill>
                <a:latin typeface="Calibri"/>
                <a:ea typeface="Calibri"/>
                <a:cs typeface="Calibri"/>
                <a:sym typeface="Calibri"/>
              </a:rPr>
              <a:t> if </a:t>
            </a:r>
            <a:r>
              <a:rPr b="0" i="0" lang="en-US" sz="2400" u="none" cap="none" strike="noStrike">
                <a:solidFill>
                  <a:srgbClr val="000000"/>
                </a:solidFill>
                <a:latin typeface="Calibri"/>
                <a:ea typeface="Calibri"/>
                <a:cs typeface="Calibri"/>
                <a:sym typeface="Calibri"/>
              </a:rPr>
              <a:t>specified URL were requested  with an HTTP GET method. </a:t>
            </a:r>
            <a:endParaRPr/>
          </a:p>
        </p:txBody>
      </p:sp>
      <p:sp>
        <p:nvSpPr>
          <p:cNvPr id="2217" name="Google Shape;2217;p50"/>
          <p:cNvSpPr txBox="1"/>
          <p:nvPr/>
        </p:nvSpPr>
        <p:spPr>
          <a:xfrm>
            <a:off x="6993371" y="3839527"/>
            <a:ext cx="4684713" cy="1701606"/>
          </a:xfrm>
          <a:prstGeom prst="rect">
            <a:avLst/>
          </a:prstGeom>
          <a:noFill/>
          <a:ln>
            <a:noFill/>
          </a:ln>
        </p:spPr>
        <p:txBody>
          <a:bodyPr anchorCtr="0" anchor="t" bIns="45700" lIns="91425" spcFirstLastPara="1" rIns="91425" wrap="square" tIns="45700">
            <a:noAutofit/>
          </a:bodyPr>
          <a:lstStyle/>
          <a:p>
            <a:pPr indent="0" lvl="0" marL="14288" marR="0" rtl="0" algn="l">
              <a:lnSpc>
                <a:spcPct val="90000"/>
              </a:lnSpc>
              <a:spcBef>
                <a:spcPts val="0"/>
              </a:spcBef>
              <a:spcAft>
                <a:spcPts val="0"/>
              </a:spcAft>
              <a:buClr>
                <a:srgbClr val="0000A3"/>
              </a:buClr>
              <a:buSzPts val="2800"/>
              <a:buFont typeface="Noto Sans Symbols"/>
              <a:buNone/>
            </a:pPr>
            <a:r>
              <a:rPr b="0" i="0" lang="en-US" sz="2800" u="sng" cap="none" strike="noStrike">
                <a:solidFill>
                  <a:srgbClr val="CC0000"/>
                </a:solidFill>
                <a:latin typeface="Calibri"/>
                <a:ea typeface="Calibri"/>
                <a:cs typeface="Calibri"/>
                <a:sym typeface="Calibri"/>
              </a:rPr>
              <a:t>PUT method:</a:t>
            </a:r>
            <a:endParaRPr/>
          </a:p>
          <a:p>
            <a:pPr indent="-233363" lvl="0" marL="233363" marR="0" rtl="0" algn="l">
              <a:lnSpc>
                <a:spcPct val="90000"/>
              </a:lnSpc>
              <a:spcBef>
                <a:spcPts val="4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uploads new file (object) to server</a:t>
            </a:r>
            <a:endParaRPr/>
          </a:p>
          <a:p>
            <a:pPr indent="-233363" lvl="0" marL="233363" marR="0" rtl="0" algn="l">
              <a:lnSpc>
                <a:spcPct val="90000"/>
              </a:lnSpc>
              <a:spcBef>
                <a:spcPts val="4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completely replaces file that exists at specified URL with content in entity body of POST HTTP request message</a:t>
            </a:r>
            <a:endParaRPr/>
          </a:p>
        </p:txBody>
      </p:sp>
      <p:sp>
        <p:nvSpPr>
          <p:cNvPr id="2218" name="Google Shape;2218;p5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7"/>
                                        </p:tgtEl>
                                        <p:attrNameLst>
                                          <p:attrName>style.visibility</p:attrName>
                                        </p:attrNameLst>
                                      </p:cBhvr>
                                      <p:to>
                                        <p:strVal val="visible"/>
                                      </p:to>
                                    </p:set>
                                    <p:animEffect filter="fade" transition="in">
                                      <p:cBhvr>
                                        <p:cTn dur="500"/>
                                        <p:tgtEl>
                                          <p:spTgt spid="2217"/>
                                        </p:tgtEl>
                                      </p:cBhvr>
                                    </p:animEffect>
                                  </p:childTnLst>
                                </p:cTn>
                              </p:par>
                              <p:par>
                                <p:cTn fill="hold" nodeType="withEffect" presetClass="entr" presetID="10" presetSubtype="0">
                                  <p:stCondLst>
                                    <p:cond delay="0"/>
                                  </p:stCondLst>
                                  <p:childTnLst>
                                    <p:set>
                                      <p:cBhvr>
                                        <p:cTn dur="1" fill="hold">
                                          <p:stCondLst>
                                            <p:cond delay="0"/>
                                          </p:stCondLst>
                                        </p:cTn>
                                        <p:tgtEl>
                                          <p:spTgt spid="2216"/>
                                        </p:tgtEl>
                                        <p:attrNameLst>
                                          <p:attrName>style.visibility</p:attrName>
                                        </p:attrNameLst>
                                      </p:cBhvr>
                                      <p:to>
                                        <p:strVal val="visible"/>
                                      </p:to>
                                    </p:set>
                                    <p:animEffect filter="fade" transition="in">
                                      <p:cBhvr>
                                        <p:cTn dur="500"/>
                                        <p:tgtEl>
                                          <p:spTgt spid="2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51"/>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 response </a:t>
            </a:r>
            <a:r>
              <a:rPr lang="en-US"/>
              <a:t>m</a:t>
            </a:r>
            <a:r>
              <a:rPr lang="en-US" sz="4400"/>
              <a:t>essage</a:t>
            </a:r>
            <a:endParaRPr sz="4400"/>
          </a:p>
        </p:txBody>
      </p:sp>
      <p:sp>
        <p:nvSpPr>
          <p:cNvPr id="2225" name="Google Shape;2225;p51"/>
          <p:cNvSpPr txBox="1"/>
          <p:nvPr/>
        </p:nvSpPr>
        <p:spPr>
          <a:xfrm>
            <a:off x="889630" y="1555730"/>
            <a:ext cx="405611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2400"/>
              <a:buFont typeface="Calibri"/>
              <a:buNone/>
            </a:pPr>
            <a:r>
              <a:rPr b="0" i="0" lang="en-US" sz="2400" u="none" cap="none" strike="noStrike">
                <a:solidFill>
                  <a:srgbClr val="0000A3"/>
                </a:solidFill>
                <a:latin typeface="Calibri"/>
                <a:ea typeface="Calibri"/>
                <a:cs typeface="Calibri"/>
                <a:sym typeface="Calibri"/>
              </a:rPr>
              <a:t>status line (protocol</a:t>
            </a:r>
            <a:endParaRPr/>
          </a:p>
          <a:p>
            <a:pPr indent="0" lvl="0" marL="0" marR="0" rtl="0" algn="l">
              <a:lnSpc>
                <a:spcPct val="100000"/>
              </a:lnSpc>
              <a:spcBef>
                <a:spcPts val="0"/>
              </a:spcBef>
              <a:spcAft>
                <a:spcPts val="0"/>
              </a:spcAft>
              <a:buClr>
                <a:srgbClr val="0000A3"/>
              </a:buClr>
              <a:buSzPts val="2400"/>
              <a:buFont typeface="Calibri"/>
              <a:buNone/>
            </a:pPr>
            <a:r>
              <a:rPr b="0" i="0" lang="en-US" sz="2400" u="none" cap="none" strike="noStrike">
                <a:solidFill>
                  <a:srgbClr val="0000A3"/>
                </a:solidFill>
                <a:latin typeface="Calibri"/>
                <a:ea typeface="Calibri"/>
                <a:cs typeface="Calibri"/>
                <a:sym typeface="Calibri"/>
              </a:rPr>
              <a:t>status code status phrase)</a:t>
            </a:r>
            <a:endParaRPr b="0" i="0" sz="2800" u="none" cap="none" strike="noStrike">
              <a:solidFill>
                <a:srgbClr val="0000A3"/>
              </a:solidFill>
              <a:latin typeface="Calibri"/>
              <a:ea typeface="Calibri"/>
              <a:cs typeface="Calibri"/>
              <a:sym typeface="Calibri"/>
            </a:endParaRPr>
          </a:p>
        </p:txBody>
      </p:sp>
      <p:sp>
        <p:nvSpPr>
          <p:cNvPr id="2226" name="Google Shape;2226;p51"/>
          <p:cNvSpPr txBox="1"/>
          <p:nvPr/>
        </p:nvSpPr>
        <p:spPr>
          <a:xfrm>
            <a:off x="3979618" y="2984961"/>
            <a:ext cx="1071127" cy="83099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A3"/>
              </a:buClr>
              <a:buSzPts val="2400"/>
              <a:buFont typeface="Calibri"/>
              <a:buNone/>
            </a:pPr>
            <a:r>
              <a:rPr b="0" i="0" lang="en-US" sz="2400" u="none" cap="none" strike="noStrike">
                <a:solidFill>
                  <a:srgbClr val="0000A3"/>
                </a:solidFill>
                <a:latin typeface="Calibri"/>
                <a:ea typeface="Calibri"/>
                <a:cs typeface="Calibri"/>
                <a:sym typeface="Calibri"/>
              </a:rPr>
              <a:t>header</a:t>
            </a:r>
            <a:endParaRPr/>
          </a:p>
          <a:p>
            <a:pPr indent="0" lvl="0" marL="0" marR="0" rtl="0" algn="r">
              <a:lnSpc>
                <a:spcPct val="100000"/>
              </a:lnSpc>
              <a:spcBef>
                <a:spcPts val="0"/>
              </a:spcBef>
              <a:spcAft>
                <a:spcPts val="0"/>
              </a:spcAft>
              <a:buClr>
                <a:srgbClr val="0000A3"/>
              </a:buClr>
              <a:buSzPts val="2400"/>
              <a:buFont typeface="Calibri"/>
              <a:buNone/>
            </a:pPr>
            <a:r>
              <a:rPr b="0" i="0" lang="en-US" sz="2400" u="none" cap="none" strike="noStrike">
                <a:solidFill>
                  <a:srgbClr val="0000A3"/>
                </a:solidFill>
                <a:latin typeface="Calibri"/>
                <a:ea typeface="Calibri"/>
                <a:cs typeface="Calibri"/>
                <a:sym typeface="Calibri"/>
              </a:rPr>
              <a:t> lines</a:t>
            </a:r>
            <a:endParaRPr b="0" i="0" sz="2800" u="none" cap="none" strike="noStrike">
              <a:solidFill>
                <a:srgbClr val="0000A3"/>
              </a:solidFill>
              <a:latin typeface="Calibri"/>
              <a:ea typeface="Calibri"/>
              <a:cs typeface="Calibri"/>
              <a:sym typeface="Calibri"/>
            </a:endParaRPr>
          </a:p>
        </p:txBody>
      </p:sp>
      <p:sp>
        <p:nvSpPr>
          <p:cNvPr id="2227" name="Google Shape;2227;p51"/>
          <p:cNvSpPr txBox="1"/>
          <p:nvPr/>
        </p:nvSpPr>
        <p:spPr>
          <a:xfrm>
            <a:off x="828397" y="4607159"/>
            <a:ext cx="360288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2400"/>
              <a:buFont typeface="Calibri"/>
              <a:buNone/>
            </a:pPr>
            <a:r>
              <a:rPr b="0" i="0" lang="en-US" sz="2400" u="none" cap="none" strike="noStrike">
                <a:solidFill>
                  <a:srgbClr val="0000A3"/>
                </a:solidFill>
                <a:latin typeface="Calibri"/>
                <a:ea typeface="Calibri"/>
                <a:cs typeface="Calibri"/>
                <a:sym typeface="Calibri"/>
              </a:rPr>
              <a:t>data, e.g.,  requested</a:t>
            </a:r>
            <a:endParaRPr/>
          </a:p>
          <a:p>
            <a:pPr indent="0" lvl="0" marL="0" marR="0" rtl="0" algn="l">
              <a:lnSpc>
                <a:spcPct val="100000"/>
              </a:lnSpc>
              <a:spcBef>
                <a:spcPts val="0"/>
              </a:spcBef>
              <a:spcAft>
                <a:spcPts val="0"/>
              </a:spcAft>
              <a:buClr>
                <a:srgbClr val="0000A3"/>
              </a:buClr>
              <a:buSzPts val="2400"/>
              <a:buFont typeface="Calibri"/>
              <a:buNone/>
            </a:pPr>
            <a:r>
              <a:rPr b="0" i="0" lang="en-US" sz="2400" u="none" cap="none" strike="noStrike">
                <a:solidFill>
                  <a:srgbClr val="0000A3"/>
                </a:solidFill>
                <a:latin typeface="Calibri"/>
                <a:ea typeface="Calibri"/>
                <a:cs typeface="Calibri"/>
                <a:sym typeface="Calibri"/>
              </a:rPr>
              <a:t>HTML file</a:t>
            </a:r>
            <a:endParaRPr b="0" i="0" sz="2800" u="none" cap="none" strike="noStrike">
              <a:solidFill>
                <a:srgbClr val="0000A3"/>
              </a:solidFill>
              <a:latin typeface="Calibri"/>
              <a:ea typeface="Calibri"/>
              <a:cs typeface="Calibri"/>
              <a:sym typeface="Calibri"/>
            </a:endParaRPr>
          </a:p>
        </p:txBody>
      </p:sp>
      <p:sp>
        <p:nvSpPr>
          <p:cNvPr id="2228" name="Google Shape;2228;p51"/>
          <p:cNvSpPr/>
          <p:nvPr/>
        </p:nvSpPr>
        <p:spPr>
          <a:xfrm>
            <a:off x="5131481" y="1710879"/>
            <a:ext cx="6311900" cy="349095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Courier"/>
              <a:buNone/>
            </a:pPr>
            <a:r>
              <a:rPr b="1" i="0" lang="en-US" sz="1800" u="none" cap="none" strike="noStrike">
                <a:solidFill>
                  <a:srgbClr val="000000"/>
                </a:solidFill>
                <a:latin typeface="Courier"/>
                <a:ea typeface="Courier"/>
                <a:cs typeface="Courier"/>
                <a:sym typeface="Courier"/>
              </a:rPr>
              <a:t>HTTP/1.1 200 OK</a:t>
            </a:r>
            <a:endParaRPr/>
          </a:p>
          <a:p>
            <a:pPr indent="-342900" lvl="0" marL="342900" marR="0" rtl="0" algn="l">
              <a:lnSpc>
                <a:spcPct val="100000"/>
              </a:lnSpc>
              <a:spcBef>
                <a:spcPts val="0"/>
              </a:spcBef>
              <a:spcAft>
                <a:spcPts val="0"/>
              </a:spcAft>
              <a:buClr>
                <a:srgbClr val="000000"/>
              </a:buClr>
              <a:buSzPts val="1800"/>
              <a:buFont typeface="Courier"/>
              <a:buNone/>
            </a:pPr>
            <a:r>
              <a:rPr b="1" i="0" lang="en-US" sz="1800" u="none" cap="none" strike="noStrike">
                <a:solidFill>
                  <a:srgbClr val="000000"/>
                </a:solidFill>
                <a:latin typeface="Courier"/>
                <a:ea typeface="Courier"/>
                <a:cs typeface="Courier"/>
                <a:sym typeface="Courier"/>
              </a:rPr>
              <a:t>Date: Tue, 08 Sep 2020 00:53:20 GMT</a:t>
            </a:r>
            <a:endParaRPr/>
          </a:p>
          <a:p>
            <a:pPr indent="-342900" lvl="0" marL="342900" marR="0" rtl="0" algn="l">
              <a:lnSpc>
                <a:spcPct val="100000"/>
              </a:lnSpc>
              <a:spcBef>
                <a:spcPts val="0"/>
              </a:spcBef>
              <a:spcAft>
                <a:spcPts val="0"/>
              </a:spcAft>
              <a:buClr>
                <a:srgbClr val="000000"/>
              </a:buClr>
              <a:buSzPts val="1800"/>
              <a:buFont typeface="Courier"/>
              <a:buNone/>
            </a:pPr>
            <a:r>
              <a:rPr b="1" i="0" lang="en-US" sz="1800" u="none" cap="none" strike="noStrike">
                <a:solidFill>
                  <a:srgbClr val="000000"/>
                </a:solidFill>
                <a:latin typeface="Courier"/>
                <a:ea typeface="Courier"/>
                <a:cs typeface="Courier"/>
                <a:sym typeface="Courier"/>
              </a:rPr>
              <a:t>Server: Apache/2.4.6 (CentOS) OpenSSL/1.0.2k-fips PHP/7.4.9 mod_perl/2.0.11 Perl/v5.16.3</a:t>
            </a:r>
            <a:endParaRPr/>
          </a:p>
          <a:p>
            <a:pPr indent="-342900" lvl="0" marL="342900" marR="0" rtl="0" algn="l">
              <a:lnSpc>
                <a:spcPct val="100000"/>
              </a:lnSpc>
              <a:spcBef>
                <a:spcPts val="0"/>
              </a:spcBef>
              <a:spcAft>
                <a:spcPts val="0"/>
              </a:spcAft>
              <a:buClr>
                <a:srgbClr val="000000"/>
              </a:buClr>
              <a:buSzPts val="1800"/>
              <a:buFont typeface="Courier"/>
              <a:buNone/>
            </a:pPr>
            <a:r>
              <a:rPr b="1" i="0" lang="en-US" sz="1800" u="none" cap="none" strike="noStrike">
                <a:solidFill>
                  <a:srgbClr val="000000"/>
                </a:solidFill>
                <a:latin typeface="Courier"/>
                <a:ea typeface="Courier"/>
                <a:cs typeface="Courier"/>
                <a:sym typeface="Courier"/>
              </a:rPr>
              <a:t>Last-Modified: Tue, 01 Mar 2016 18:57:50 GMT</a:t>
            </a:r>
            <a:endParaRPr/>
          </a:p>
          <a:p>
            <a:pPr indent="-342900" lvl="0" marL="342900" marR="0" rtl="0" algn="l">
              <a:lnSpc>
                <a:spcPct val="100000"/>
              </a:lnSpc>
              <a:spcBef>
                <a:spcPts val="0"/>
              </a:spcBef>
              <a:spcAft>
                <a:spcPts val="0"/>
              </a:spcAft>
              <a:buClr>
                <a:srgbClr val="000000"/>
              </a:buClr>
              <a:buSzPts val="1800"/>
              <a:buFont typeface="Courier"/>
              <a:buNone/>
            </a:pPr>
            <a:r>
              <a:rPr b="1" i="0" lang="en-US" sz="1800" u="none" cap="none" strike="noStrike">
                <a:solidFill>
                  <a:srgbClr val="000000"/>
                </a:solidFill>
                <a:latin typeface="Courier"/>
                <a:ea typeface="Courier"/>
                <a:cs typeface="Courier"/>
                <a:sym typeface="Courier"/>
              </a:rPr>
              <a:t>ETag: "a5b-52d015789ee9e"</a:t>
            </a:r>
            <a:endParaRPr/>
          </a:p>
          <a:p>
            <a:pPr indent="-342900" lvl="0" marL="342900" marR="0" rtl="0" algn="l">
              <a:lnSpc>
                <a:spcPct val="100000"/>
              </a:lnSpc>
              <a:spcBef>
                <a:spcPts val="0"/>
              </a:spcBef>
              <a:spcAft>
                <a:spcPts val="0"/>
              </a:spcAft>
              <a:buClr>
                <a:srgbClr val="000000"/>
              </a:buClr>
              <a:buSzPts val="1800"/>
              <a:buFont typeface="Courier"/>
              <a:buNone/>
            </a:pPr>
            <a:r>
              <a:rPr b="1" i="0" lang="en-US" sz="1800" u="none" cap="none" strike="noStrike">
                <a:solidFill>
                  <a:srgbClr val="000000"/>
                </a:solidFill>
                <a:latin typeface="Courier"/>
                <a:ea typeface="Courier"/>
                <a:cs typeface="Courier"/>
                <a:sym typeface="Courier"/>
              </a:rPr>
              <a:t>Accept-Ranges: bytes</a:t>
            </a:r>
            <a:endParaRPr/>
          </a:p>
          <a:p>
            <a:pPr indent="-342900" lvl="0" marL="342900" marR="0" rtl="0" algn="l">
              <a:lnSpc>
                <a:spcPct val="100000"/>
              </a:lnSpc>
              <a:spcBef>
                <a:spcPts val="0"/>
              </a:spcBef>
              <a:spcAft>
                <a:spcPts val="0"/>
              </a:spcAft>
              <a:buClr>
                <a:srgbClr val="000000"/>
              </a:buClr>
              <a:buSzPts val="1800"/>
              <a:buFont typeface="Courier"/>
              <a:buNone/>
            </a:pPr>
            <a:r>
              <a:rPr b="1" i="0" lang="en-US" sz="1800" u="none" cap="none" strike="noStrike">
                <a:solidFill>
                  <a:srgbClr val="000000"/>
                </a:solidFill>
                <a:latin typeface="Courier"/>
                <a:ea typeface="Courier"/>
                <a:cs typeface="Courier"/>
                <a:sym typeface="Courier"/>
              </a:rPr>
              <a:t>Content-Length: 2651</a:t>
            </a:r>
            <a:endParaRPr/>
          </a:p>
          <a:p>
            <a:pPr indent="-342900" lvl="0" marL="342900" marR="0" rtl="0" algn="l">
              <a:lnSpc>
                <a:spcPct val="100000"/>
              </a:lnSpc>
              <a:spcBef>
                <a:spcPts val="0"/>
              </a:spcBef>
              <a:spcAft>
                <a:spcPts val="0"/>
              </a:spcAft>
              <a:buClr>
                <a:srgbClr val="000000"/>
              </a:buClr>
              <a:buSzPts val="1800"/>
              <a:buFont typeface="Courier"/>
              <a:buNone/>
            </a:pPr>
            <a:r>
              <a:rPr b="1" i="0" lang="en-US" sz="1800" u="none" cap="none" strike="noStrike">
                <a:solidFill>
                  <a:srgbClr val="000000"/>
                </a:solidFill>
                <a:latin typeface="Courier"/>
                <a:ea typeface="Courier"/>
                <a:cs typeface="Courier"/>
                <a:sym typeface="Courier"/>
              </a:rPr>
              <a:t>Content-Type: text/html; charset=UTF-8</a:t>
            </a:r>
            <a:endParaRPr/>
          </a:p>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\r\n</a:t>
            </a:r>
            <a:endParaRPr/>
          </a:p>
          <a:p>
            <a:pPr indent="-342900" lvl="0" marL="342900" marR="0" rtl="0" algn="l">
              <a:lnSpc>
                <a:spcPct val="90000"/>
              </a:lnSpc>
              <a:spcBef>
                <a:spcPts val="0"/>
              </a:spcBef>
              <a:spcAft>
                <a:spcPts val="0"/>
              </a:spcAft>
              <a:buClr>
                <a:srgbClr val="000000"/>
              </a:buClr>
              <a:buSzPts val="1800"/>
              <a:buFont typeface="Courier New"/>
              <a:buNone/>
            </a:pPr>
            <a:r>
              <a:rPr b="1" i="0" lang="en-US" sz="1800" u="none" cap="none" strike="noStrike">
                <a:solidFill>
                  <a:srgbClr val="000000"/>
                </a:solidFill>
                <a:latin typeface="Courier New"/>
                <a:ea typeface="Courier New"/>
                <a:cs typeface="Courier New"/>
                <a:sym typeface="Courier New"/>
              </a:rPr>
              <a:t>data data data data data ... </a:t>
            </a:r>
            <a:endParaRPr b="1" i="0" sz="1800" u="none" cap="none" strike="noStrike">
              <a:solidFill>
                <a:srgbClr val="000000"/>
              </a:solidFill>
              <a:latin typeface="Courier New"/>
              <a:ea typeface="Courier New"/>
              <a:cs typeface="Courier New"/>
              <a:sym typeface="Courier New"/>
            </a:endParaRPr>
          </a:p>
        </p:txBody>
      </p:sp>
      <p:cxnSp>
        <p:nvCxnSpPr>
          <p:cNvPr id="2229" name="Google Shape;2229;p51"/>
          <p:cNvCxnSpPr/>
          <p:nvPr/>
        </p:nvCxnSpPr>
        <p:spPr>
          <a:xfrm>
            <a:off x="3593872" y="1845820"/>
            <a:ext cx="1436915" cy="0"/>
          </a:xfrm>
          <a:prstGeom prst="straightConnector1">
            <a:avLst/>
          </a:prstGeom>
          <a:noFill/>
          <a:ln cap="flat" cmpd="sng" w="19050">
            <a:solidFill>
              <a:srgbClr val="0000A8"/>
            </a:solidFill>
            <a:prstDash val="solid"/>
            <a:miter lim="800000"/>
            <a:headEnd len="sm" w="sm" type="none"/>
            <a:tailEnd len="med" w="med" type="triangle"/>
          </a:ln>
        </p:spPr>
      </p:cxnSp>
      <p:cxnSp>
        <p:nvCxnSpPr>
          <p:cNvPr id="2230" name="Google Shape;2230;p51"/>
          <p:cNvCxnSpPr/>
          <p:nvPr/>
        </p:nvCxnSpPr>
        <p:spPr>
          <a:xfrm>
            <a:off x="3642857" y="4850277"/>
            <a:ext cx="1436915" cy="0"/>
          </a:xfrm>
          <a:prstGeom prst="straightConnector1">
            <a:avLst/>
          </a:prstGeom>
          <a:noFill/>
          <a:ln cap="flat" cmpd="sng" w="19050">
            <a:solidFill>
              <a:srgbClr val="0000A8"/>
            </a:solidFill>
            <a:prstDash val="solid"/>
            <a:miter lim="800000"/>
            <a:headEnd len="sm" w="sm" type="none"/>
            <a:tailEnd len="med" w="med" type="triangle"/>
          </a:ln>
        </p:spPr>
      </p:cxnSp>
      <p:sp>
        <p:nvSpPr>
          <p:cNvPr id="2231" name="Google Shape;2231;p51"/>
          <p:cNvSpPr txBox="1"/>
          <p:nvPr/>
        </p:nvSpPr>
        <p:spPr>
          <a:xfrm>
            <a:off x="889630" y="6155251"/>
            <a:ext cx="95213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Check out the online interactive exercises for more examples: h</a:t>
            </a:r>
            <a:r>
              <a:rPr b="0" i="0" lang="en-US" sz="1200" u="none" cap="none" strike="noStrike">
                <a:solidFill>
                  <a:srgbClr val="000000"/>
                </a:solidFill>
                <a:latin typeface="Arial"/>
                <a:ea typeface="Arial"/>
                <a:cs typeface="Arial"/>
                <a:sym typeface="Arial"/>
              </a:rPr>
              <a:t>ttp://gaia.cs.umass.edu/kurose_ross/interactive/</a:t>
            </a:r>
            <a:endParaRPr/>
          </a:p>
        </p:txBody>
      </p:sp>
      <p:sp>
        <p:nvSpPr>
          <p:cNvPr id="2232" name="Google Shape;2232;p51"/>
          <p:cNvSpPr/>
          <p:nvPr/>
        </p:nvSpPr>
        <p:spPr>
          <a:xfrm>
            <a:off x="506185" y="4724398"/>
            <a:ext cx="10733315" cy="18941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33" name="Google Shape;2233;p51"/>
          <p:cNvSpPr/>
          <p:nvPr/>
        </p:nvSpPr>
        <p:spPr>
          <a:xfrm>
            <a:off x="4963885" y="2057400"/>
            <a:ext cx="261258" cy="2694214"/>
          </a:xfrm>
          <a:prstGeom prst="leftBrace">
            <a:avLst>
              <a:gd fmla="val 8333" name="adj1"/>
              <a:gd fmla="val 50000" name="adj2"/>
            </a:avLst>
          </a:prstGeom>
          <a:noFill/>
          <a:ln cap="flat" cmpd="sng" w="22225">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34" name="Google Shape;2234;p51"/>
          <p:cNvSpPr/>
          <p:nvPr/>
        </p:nvSpPr>
        <p:spPr>
          <a:xfrm>
            <a:off x="4359729" y="2041072"/>
            <a:ext cx="7151914" cy="29826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35" name="Google Shape;2235;p51"/>
          <p:cNvSpPr/>
          <p:nvPr/>
        </p:nvSpPr>
        <p:spPr>
          <a:xfrm>
            <a:off x="3858986" y="2939143"/>
            <a:ext cx="7151914" cy="13552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36" name="Google Shape;2236;p5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34"/>
                                        </p:tgtEl>
                                      </p:cBhvr>
                                    </p:animEffect>
                                    <p:set>
                                      <p:cBhvr>
                                        <p:cTn dur="1" fill="hold">
                                          <p:stCondLst>
                                            <p:cond delay="500"/>
                                          </p:stCondLst>
                                        </p:cTn>
                                        <p:tgtEl>
                                          <p:spTgt spid="22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35"/>
                                        </p:tgtEl>
                                      </p:cBhvr>
                                    </p:animEffect>
                                    <p:set>
                                      <p:cBhvr>
                                        <p:cTn dur="1" fill="hold">
                                          <p:stCondLst>
                                            <p:cond delay="500"/>
                                          </p:stCondLst>
                                        </p:cTn>
                                        <p:tgtEl>
                                          <p:spTgt spid="22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32"/>
                                        </p:tgtEl>
                                      </p:cBhvr>
                                    </p:animEffect>
                                    <p:set>
                                      <p:cBhvr>
                                        <p:cTn dur="1" fill="hold">
                                          <p:stCondLst>
                                            <p:cond delay="500"/>
                                          </p:stCondLst>
                                        </p:cTn>
                                        <p:tgtEl>
                                          <p:spTgt spid="22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Application </a:t>
            </a:r>
            <a:r>
              <a:rPr lang="en-US"/>
              <a:t>l</a:t>
            </a:r>
            <a:r>
              <a:rPr lang="en-US" sz="4400"/>
              <a:t>ayer: overview</a:t>
            </a:r>
            <a:endParaRPr sz="4400"/>
          </a:p>
        </p:txBody>
      </p:sp>
      <p:sp>
        <p:nvSpPr>
          <p:cNvPr id="151" name="Google Shape;151;p25"/>
          <p:cNvSpPr txBox="1"/>
          <p:nvPr/>
        </p:nvSpPr>
        <p:spPr>
          <a:xfrm>
            <a:off x="747307" y="1406319"/>
            <a:ext cx="5309184" cy="4351338"/>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00000"/>
                </a:solidFill>
                <a:latin typeface="Calibri"/>
                <a:ea typeface="Calibri"/>
                <a:cs typeface="Calibri"/>
                <a:sym typeface="Calibri"/>
              </a:rPr>
              <a:t>Our goals: </a:t>
            </a:r>
            <a:endParaRPr/>
          </a:p>
          <a:p>
            <a:pPr indent="-346075" lvl="0" marL="46037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conceptual </a:t>
            </a:r>
            <a:r>
              <a:rPr b="0" i="1" lang="en-US" sz="3200" u="none" cap="none" strike="noStrike">
                <a:solidFill>
                  <a:srgbClr val="000000"/>
                </a:solidFill>
                <a:latin typeface="Calibri"/>
                <a:ea typeface="Calibri"/>
                <a:cs typeface="Calibri"/>
                <a:sym typeface="Calibri"/>
              </a:rPr>
              <a:t>and</a:t>
            </a:r>
            <a:r>
              <a:rPr b="0" i="0" lang="en-US" sz="3200" u="none" cap="none" strike="noStrike">
                <a:solidFill>
                  <a:srgbClr val="000000"/>
                </a:solidFill>
                <a:latin typeface="Calibri"/>
                <a:ea typeface="Calibri"/>
                <a:cs typeface="Calibri"/>
                <a:sym typeface="Calibri"/>
              </a:rPr>
              <a:t> implementation aspects of application-layer protocols</a:t>
            </a:r>
            <a:endParaRPr/>
          </a:p>
          <a:p>
            <a:pPr indent="-231775" lvl="1" marL="695325" marR="0" rtl="0" algn="l">
              <a:lnSpc>
                <a:spcPct val="90000"/>
              </a:lnSpc>
              <a:spcBef>
                <a:spcPts val="500"/>
              </a:spcBef>
              <a:spcAft>
                <a:spcPts val="0"/>
              </a:spcAft>
              <a:buClr>
                <a:srgbClr val="0000A8"/>
              </a:buClr>
              <a:buSzPts val="3200"/>
              <a:buFont typeface="Arial"/>
              <a:buChar char="•"/>
            </a:pPr>
            <a:r>
              <a:rPr b="0" i="0" lang="en-US" sz="3200" u="none" cap="none" strike="noStrike">
                <a:solidFill>
                  <a:srgbClr val="000000"/>
                </a:solidFill>
                <a:latin typeface="Calibri"/>
                <a:ea typeface="Calibri"/>
                <a:cs typeface="Calibri"/>
                <a:sym typeface="Calibri"/>
              </a:rPr>
              <a:t>transport-layer service models</a:t>
            </a:r>
            <a:endParaRPr/>
          </a:p>
          <a:p>
            <a:pPr indent="-231775" lvl="1" marL="695325" marR="0" rtl="0" algn="l">
              <a:lnSpc>
                <a:spcPct val="90000"/>
              </a:lnSpc>
              <a:spcBef>
                <a:spcPts val="500"/>
              </a:spcBef>
              <a:spcAft>
                <a:spcPts val="0"/>
              </a:spcAft>
              <a:buClr>
                <a:srgbClr val="0000A8"/>
              </a:buClr>
              <a:buSzPts val="3200"/>
              <a:buFont typeface="Arial"/>
              <a:buChar char="•"/>
            </a:pPr>
            <a:r>
              <a:rPr b="0" i="0" lang="en-US" sz="3200" u="none" cap="none" strike="noStrike">
                <a:solidFill>
                  <a:srgbClr val="000000"/>
                </a:solidFill>
                <a:latin typeface="Calibri"/>
                <a:ea typeface="Calibri"/>
                <a:cs typeface="Calibri"/>
                <a:sym typeface="Calibri"/>
              </a:rPr>
              <a:t>client-server paradigm</a:t>
            </a:r>
            <a:endParaRPr/>
          </a:p>
          <a:p>
            <a:pPr indent="-231775" lvl="1" marL="695325" marR="0" rtl="0" algn="l">
              <a:lnSpc>
                <a:spcPct val="90000"/>
              </a:lnSpc>
              <a:spcBef>
                <a:spcPts val="500"/>
              </a:spcBef>
              <a:spcAft>
                <a:spcPts val="0"/>
              </a:spcAft>
              <a:buClr>
                <a:srgbClr val="0000A8"/>
              </a:buClr>
              <a:buSzPts val="3200"/>
              <a:buFont typeface="Arial"/>
              <a:buChar char="•"/>
            </a:pPr>
            <a:r>
              <a:rPr b="0" i="0" lang="en-US" sz="3200" u="none" cap="none" strike="noStrike">
                <a:solidFill>
                  <a:srgbClr val="000000"/>
                </a:solidFill>
                <a:latin typeface="Calibri"/>
                <a:ea typeface="Calibri"/>
                <a:cs typeface="Calibri"/>
                <a:sym typeface="Calibri"/>
              </a:rPr>
              <a:t>peer-to-peer paradigm</a:t>
            </a:r>
            <a:endParaRPr b="0" i="0" sz="2800" u="none" cap="none" strike="noStrike">
              <a:solidFill>
                <a:srgbClr val="000000"/>
              </a:solidFill>
              <a:latin typeface="Calibri"/>
              <a:ea typeface="Calibri"/>
              <a:cs typeface="Calibri"/>
              <a:sym typeface="Calibri"/>
            </a:endParaRPr>
          </a:p>
          <a:p>
            <a:pPr indent="0" lvl="0" marL="352425" marR="0" rtl="0" algn="l">
              <a:lnSpc>
                <a:spcPct val="90000"/>
              </a:lnSpc>
              <a:spcBef>
                <a:spcPts val="1000"/>
              </a:spcBef>
              <a:spcAft>
                <a:spcPts val="0"/>
              </a:spcAft>
              <a:buClr>
                <a:srgbClr val="0000A3"/>
              </a:buClr>
              <a:buSzPts val="3600"/>
              <a:buFont typeface="Noto Sans Symbols"/>
              <a:buNone/>
            </a:pPr>
            <a:r>
              <a:t/>
            </a:r>
            <a:endParaRPr b="0" i="0" sz="3600" u="none" cap="none" strike="noStrike">
              <a:solidFill>
                <a:srgbClr val="000000"/>
              </a:solidFill>
              <a:latin typeface="Calibri"/>
              <a:ea typeface="Calibri"/>
              <a:cs typeface="Calibri"/>
              <a:sym typeface="Calibri"/>
            </a:endParaRPr>
          </a:p>
        </p:txBody>
      </p:sp>
      <p:sp>
        <p:nvSpPr>
          <p:cNvPr id="152" name="Google Shape;152;p25"/>
          <p:cNvSpPr txBox="1"/>
          <p:nvPr/>
        </p:nvSpPr>
        <p:spPr>
          <a:xfrm>
            <a:off x="6516985" y="1399497"/>
            <a:ext cx="5405262" cy="4799013"/>
          </a:xfrm>
          <a:prstGeom prst="rect">
            <a:avLst/>
          </a:prstGeom>
          <a:noFill/>
          <a:ln>
            <a:noFill/>
          </a:ln>
        </p:spPr>
        <p:txBody>
          <a:bodyPr anchorCtr="0" anchor="t" bIns="45700" lIns="91425" spcFirstLastPara="1" rIns="91425" wrap="square" tIns="45700">
            <a:normAutofit lnSpcReduction="10000"/>
          </a:bodyPr>
          <a:lstStyle/>
          <a:p>
            <a:pPr indent="-349250" lvl="0" marL="349250" marR="0" rtl="0" algn="l">
              <a:lnSpc>
                <a:spcPct val="90000"/>
              </a:lnSpc>
              <a:spcBef>
                <a:spcPts val="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learn about protocols by examining popular application-layer protocols and infrastructure</a:t>
            </a:r>
            <a:endParaRPr/>
          </a:p>
          <a:p>
            <a:pPr indent="-349250" lvl="1" marL="692150"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HTTP</a:t>
            </a:r>
            <a:endParaRPr/>
          </a:p>
          <a:p>
            <a:pPr indent="-349250" lvl="1" marL="692150"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SMTP, IMAP</a:t>
            </a:r>
            <a:endParaRPr/>
          </a:p>
          <a:p>
            <a:pPr indent="-349250" lvl="1" marL="692150"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DNS</a:t>
            </a:r>
            <a:endParaRPr/>
          </a:p>
          <a:p>
            <a:pPr indent="-349250" lvl="1" marL="692150"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video streaming systems, CDNs</a:t>
            </a:r>
            <a:endParaRPr/>
          </a:p>
          <a:p>
            <a:pPr indent="-349250" lvl="0" marL="349250"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programming network applications</a:t>
            </a:r>
            <a:endParaRPr/>
          </a:p>
          <a:p>
            <a:pPr indent="-349250" lvl="1" marL="692150"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socket API</a:t>
            </a:r>
            <a:endParaRPr b="0" i="0" sz="2000" u="none" cap="none" strike="noStrike">
              <a:solidFill>
                <a:srgbClr val="000000"/>
              </a:solidFill>
              <a:latin typeface="Calibri"/>
              <a:ea typeface="Calibri"/>
              <a:cs typeface="Calibri"/>
              <a:sym typeface="Calibri"/>
            </a:endParaRPr>
          </a:p>
        </p:txBody>
      </p:sp>
      <p:sp>
        <p:nvSpPr>
          <p:cNvPr id="153" name="Google Shape;153;p2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5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5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5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5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500"/>
                                        <p:tgtEl>
                                          <p:spTgt spid="1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Effect filter="fade" transition="in">
                                      <p:cBhvr>
                                        <p:cTn dur="500"/>
                                        <p:tgtEl>
                                          <p:spTgt spid="1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Effect filter="fade" transition="in">
                                      <p:cBhvr>
                                        <p:cTn dur="500"/>
                                        <p:tgtEl>
                                          <p:spTgt spid="15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52"/>
          <p:cNvSpPr txBox="1"/>
          <p:nvPr>
            <p:ph type="title"/>
          </p:nvPr>
        </p:nvSpPr>
        <p:spPr>
          <a:xfrm>
            <a:off x="798691" y="43000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 response </a:t>
            </a:r>
            <a:r>
              <a:rPr lang="en-US"/>
              <a:t>s</a:t>
            </a:r>
            <a:r>
              <a:rPr lang="en-US" sz="4400"/>
              <a:t>tatus </a:t>
            </a:r>
            <a:r>
              <a:rPr lang="en-US"/>
              <a:t>c</a:t>
            </a:r>
            <a:r>
              <a:rPr lang="en-US" sz="4400"/>
              <a:t>odes</a:t>
            </a:r>
            <a:endParaRPr sz="4400"/>
          </a:p>
        </p:txBody>
      </p:sp>
      <p:sp>
        <p:nvSpPr>
          <p:cNvPr id="2243" name="Google Shape;2243;p52"/>
          <p:cNvSpPr txBox="1"/>
          <p:nvPr/>
        </p:nvSpPr>
        <p:spPr>
          <a:xfrm>
            <a:off x="1179871" y="2274314"/>
            <a:ext cx="10678300" cy="416877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5000"/>
              </a:lnSpc>
              <a:spcBef>
                <a:spcPts val="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200 OK</a:t>
            </a:r>
            <a:endParaRPr/>
          </a:p>
          <a:p>
            <a:pPr indent="-231775" lvl="1" marL="695325" marR="0" rtl="0" algn="l">
              <a:lnSpc>
                <a:spcPct val="95000"/>
              </a:lnSpc>
              <a:spcBef>
                <a:spcPts val="4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request succeeded, requested object later in this message</a:t>
            </a:r>
            <a:endParaRPr/>
          </a:p>
          <a:p>
            <a:pPr indent="-222250" lvl="0" marL="352425" marR="0" rtl="0" algn="l">
              <a:lnSpc>
                <a:spcPct val="95000"/>
              </a:lnSpc>
              <a:spcBef>
                <a:spcPts val="40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301 Moved Permanently</a:t>
            </a:r>
            <a:endParaRPr/>
          </a:p>
          <a:p>
            <a:pPr indent="-231775" lvl="1" marL="695325" marR="0" rtl="0" algn="l">
              <a:lnSpc>
                <a:spcPct val="95000"/>
              </a:lnSpc>
              <a:spcBef>
                <a:spcPts val="4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requested object moved, new location specified later in this message (in Location: field)</a:t>
            </a:r>
            <a:endParaRPr/>
          </a:p>
          <a:p>
            <a:pPr indent="-222250" lvl="0" marL="352425" marR="0" rtl="0" algn="l">
              <a:lnSpc>
                <a:spcPct val="95000"/>
              </a:lnSpc>
              <a:spcBef>
                <a:spcPts val="40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400 Bad Request</a:t>
            </a:r>
            <a:endParaRPr/>
          </a:p>
          <a:p>
            <a:pPr indent="-231775" lvl="1" marL="695325" marR="0" rtl="0" algn="l">
              <a:lnSpc>
                <a:spcPct val="95000"/>
              </a:lnSpc>
              <a:spcBef>
                <a:spcPts val="4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request msg not understood by server</a:t>
            </a:r>
            <a:endParaRPr/>
          </a:p>
          <a:p>
            <a:pPr indent="-222250" lvl="0" marL="352425" marR="0" rtl="0" algn="l">
              <a:lnSpc>
                <a:spcPct val="95000"/>
              </a:lnSpc>
              <a:spcBef>
                <a:spcPts val="40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404 Not Found</a:t>
            </a:r>
            <a:endParaRPr/>
          </a:p>
          <a:p>
            <a:pPr indent="-231775" lvl="1" marL="695325" marR="0" rtl="0" algn="l">
              <a:lnSpc>
                <a:spcPct val="95000"/>
              </a:lnSpc>
              <a:spcBef>
                <a:spcPts val="4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requested document not found on this server</a:t>
            </a:r>
            <a:endParaRPr/>
          </a:p>
          <a:p>
            <a:pPr indent="-222250" lvl="0" marL="352425" marR="0" rtl="0" algn="l">
              <a:lnSpc>
                <a:spcPct val="95000"/>
              </a:lnSpc>
              <a:spcBef>
                <a:spcPts val="40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505 HTTP Version Not Supported</a:t>
            </a:r>
            <a:endParaRPr/>
          </a:p>
        </p:txBody>
      </p:sp>
      <p:sp>
        <p:nvSpPr>
          <p:cNvPr id="2244" name="Google Shape;2244;p52"/>
          <p:cNvSpPr/>
          <p:nvPr/>
        </p:nvSpPr>
        <p:spPr>
          <a:xfrm>
            <a:off x="798691" y="1325562"/>
            <a:ext cx="10856280" cy="514350"/>
          </a:xfrm>
          <a:prstGeom prst="rect">
            <a:avLst/>
          </a:prstGeom>
          <a:noFill/>
          <a:ln>
            <a:noFill/>
          </a:ln>
        </p:spPr>
        <p:txBody>
          <a:bodyPr anchorCtr="0" anchor="t" bIns="45700" lIns="91425" spcFirstLastPara="1" rIns="91425" wrap="square" tIns="45700">
            <a:noAutofit/>
          </a:bodyPr>
          <a:lstStyle/>
          <a:p>
            <a:pPr indent="-350838" lvl="0" marL="350838" marR="0" rtl="0" algn="l">
              <a:lnSpc>
                <a:spcPct val="9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status code appears in 1st line in server-to-client response message.</a:t>
            </a:r>
            <a:endParaRPr/>
          </a:p>
          <a:p>
            <a:pPr indent="-350838" lvl="0" marL="350838"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some sample codes</a:t>
            </a:r>
            <a:r>
              <a:rPr b="0" i="0" lang="en-US" sz="2400" u="none" cap="none" strike="noStrike">
                <a:solidFill>
                  <a:srgbClr val="000000"/>
                </a:solidFill>
                <a:latin typeface="Calibri"/>
                <a:ea typeface="Calibri"/>
                <a:cs typeface="Calibri"/>
                <a:sym typeface="Calibri"/>
              </a:rPr>
              <a:t>:</a:t>
            </a:r>
            <a:endParaRPr/>
          </a:p>
        </p:txBody>
      </p:sp>
      <p:sp>
        <p:nvSpPr>
          <p:cNvPr id="2245" name="Google Shape;2245;p5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53"/>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Trying out HTTP (client side) for yourself</a:t>
            </a:r>
            <a:endParaRPr sz="4400"/>
          </a:p>
        </p:txBody>
      </p:sp>
      <p:sp>
        <p:nvSpPr>
          <p:cNvPr id="2252" name="Google Shape;2252;p53"/>
          <p:cNvSpPr txBox="1"/>
          <p:nvPr/>
        </p:nvSpPr>
        <p:spPr>
          <a:xfrm>
            <a:off x="579438" y="1474924"/>
            <a:ext cx="8096250" cy="46672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00"/>
                </a:solidFill>
                <a:latin typeface="Calibri"/>
                <a:ea typeface="Calibri"/>
                <a:cs typeface="Calibri"/>
                <a:sym typeface="Calibri"/>
              </a:rPr>
              <a:t>1. netcat to your favorite Web server:</a:t>
            </a:r>
            <a:endParaRPr/>
          </a:p>
          <a:p>
            <a:pPr indent="-228600" lvl="2" marL="1143000" marR="0" rtl="0" algn="l">
              <a:lnSpc>
                <a:spcPct val="90000"/>
              </a:lnSpc>
              <a:spcBef>
                <a:spcPts val="50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3" name="Google Shape;2253;p53"/>
          <p:cNvSpPr txBox="1"/>
          <p:nvPr/>
        </p:nvSpPr>
        <p:spPr>
          <a:xfrm>
            <a:off x="6101461" y="1932221"/>
            <a:ext cx="5852372" cy="1400383"/>
          </a:xfrm>
          <a:prstGeom prst="rect">
            <a:avLst/>
          </a:prstGeom>
          <a:noFill/>
          <a:ln>
            <a:noFill/>
          </a:ln>
        </p:spPr>
        <p:txBody>
          <a:bodyPr anchorCtr="0" anchor="t" bIns="45700" lIns="91425" spcFirstLastPara="1" rIns="91425" wrap="square" tIns="45700">
            <a:spAutoFit/>
          </a:bodyPr>
          <a:lstStyle/>
          <a:p>
            <a:pPr indent="-238125" lvl="0" marL="238125" marR="0" rtl="0" algn="l">
              <a:lnSpc>
                <a:spcPct val="100000"/>
              </a:lnSpc>
              <a:spcBef>
                <a:spcPts val="0"/>
              </a:spcBef>
              <a:spcAft>
                <a:spcPts val="0"/>
              </a:spcAft>
              <a:buClr>
                <a:srgbClr val="0000A3"/>
              </a:buClr>
              <a:buSzPts val="2000"/>
              <a:buFont typeface="Noto Sans Symbols"/>
              <a:buChar char="▪"/>
            </a:pPr>
            <a:r>
              <a:rPr b="0" i="0" lang="en-US" sz="2000" u="none" cap="none" strike="noStrike">
                <a:solidFill>
                  <a:srgbClr val="000000"/>
                </a:solidFill>
                <a:latin typeface="Calibri"/>
                <a:ea typeface="Calibri"/>
                <a:cs typeface="Calibri"/>
                <a:sym typeface="Calibri"/>
              </a:rPr>
              <a:t>opens TCP connection to port 80 (default HTTP server port)  at gaia.cs.umass.edu.</a:t>
            </a:r>
            <a:endParaRPr/>
          </a:p>
          <a:p>
            <a:pPr indent="-238125" lvl="0" marL="238125" marR="0" rtl="0" algn="l">
              <a:lnSpc>
                <a:spcPct val="100000"/>
              </a:lnSpc>
              <a:spcBef>
                <a:spcPts val="600"/>
              </a:spcBef>
              <a:spcAft>
                <a:spcPts val="0"/>
              </a:spcAft>
              <a:buClr>
                <a:srgbClr val="0000A3"/>
              </a:buClr>
              <a:buSzPts val="2000"/>
              <a:buFont typeface="Noto Sans Symbols"/>
              <a:buChar char="▪"/>
            </a:pPr>
            <a:r>
              <a:rPr b="0" i="0" lang="en-US" sz="2000" u="none" cap="none" strike="noStrike">
                <a:solidFill>
                  <a:srgbClr val="000000"/>
                </a:solidFill>
                <a:latin typeface="Calibri"/>
                <a:ea typeface="Calibri"/>
                <a:cs typeface="Calibri"/>
                <a:sym typeface="Calibri"/>
              </a:rPr>
              <a:t>anything typed in will be sent  to port 80 at gaia.cs.umass.edu</a:t>
            </a:r>
            <a:endParaRPr b="0" i="0" sz="2800" u="none" cap="none" strike="noStrike">
              <a:solidFill>
                <a:srgbClr val="000000"/>
              </a:solidFill>
              <a:latin typeface="Calibri"/>
              <a:ea typeface="Calibri"/>
              <a:cs typeface="Calibri"/>
              <a:sym typeface="Calibri"/>
            </a:endParaRPr>
          </a:p>
        </p:txBody>
      </p:sp>
      <p:grpSp>
        <p:nvGrpSpPr>
          <p:cNvPr id="2254" name="Google Shape;2254;p53"/>
          <p:cNvGrpSpPr/>
          <p:nvPr/>
        </p:nvGrpSpPr>
        <p:grpSpPr>
          <a:xfrm>
            <a:off x="711200" y="5286696"/>
            <a:ext cx="8289126" cy="996484"/>
            <a:chOff x="711200" y="5286696"/>
            <a:chExt cx="8289126" cy="996484"/>
          </a:xfrm>
        </p:grpSpPr>
        <p:sp>
          <p:nvSpPr>
            <p:cNvPr id="2255" name="Google Shape;2255;p53"/>
            <p:cNvSpPr/>
            <p:nvPr/>
          </p:nvSpPr>
          <p:spPr>
            <a:xfrm>
              <a:off x="711200" y="5286696"/>
              <a:ext cx="8096250" cy="466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3. look at response message sent by HTTP server!</a:t>
              </a:r>
              <a:endParaRPr/>
            </a:p>
          </p:txBody>
        </p:sp>
        <p:sp>
          <p:nvSpPr>
            <p:cNvPr id="2256" name="Google Shape;2256;p53"/>
            <p:cNvSpPr txBox="1"/>
            <p:nvPr/>
          </p:nvSpPr>
          <p:spPr>
            <a:xfrm>
              <a:off x="1066295" y="5821515"/>
              <a:ext cx="7934031" cy="4616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(or use Wireshark to look at captured HTTP request/response)</a:t>
              </a:r>
              <a:endParaRPr/>
            </a:p>
          </p:txBody>
        </p:sp>
      </p:grpSp>
      <p:grpSp>
        <p:nvGrpSpPr>
          <p:cNvPr id="2257" name="Google Shape;2257;p53"/>
          <p:cNvGrpSpPr/>
          <p:nvPr/>
        </p:nvGrpSpPr>
        <p:grpSpPr>
          <a:xfrm>
            <a:off x="727530" y="3145663"/>
            <a:ext cx="10979788" cy="2045073"/>
            <a:chOff x="727530" y="3145663"/>
            <a:chExt cx="10979788" cy="2045073"/>
          </a:xfrm>
        </p:grpSpPr>
        <p:sp>
          <p:nvSpPr>
            <p:cNvPr id="2258" name="Google Shape;2258;p53"/>
            <p:cNvSpPr/>
            <p:nvPr/>
          </p:nvSpPr>
          <p:spPr>
            <a:xfrm>
              <a:off x="727530" y="3145663"/>
              <a:ext cx="8096250" cy="466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2. type in a GET HTTP request:</a:t>
              </a:r>
              <a:endParaRPr/>
            </a:p>
            <a:p>
              <a:pPr indent="-228600" lvl="2" marL="114300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omic Sans MS"/>
                <a:ea typeface="Comic Sans MS"/>
                <a:cs typeface="Comic Sans MS"/>
                <a:sym typeface="Comic Sans MS"/>
              </a:endParaRPr>
            </a:p>
          </p:txBody>
        </p:sp>
        <p:sp>
          <p:nvSpPr>
            <p:cNvPr id="2259" name="Google Shape;2259;p53"/>
            <p:cNvSpPr txBox="1"/>
            <p:nvPr/>
          </p:nvSpPr>
          <p:spPr>
            <a:xfrm>
              <a:off x="1258273" y="3748006"/>
              <a:ext cx="74174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ourier New"/>
                <a:buNone/>
              </a:pPr>
              <a:r>
                <a:rPr b="1" i="0" lang="en-US" sz="2000" u="none" cap="none" strike="noStrike">
                  <a:solidFill>
                    <a:srgbClr val="CC0000"/>
                  </a:solidFill>
                  <a:latin typeface="Courier New"/>
                  <a:ea typeface="Courier New"/>
                  <a:cs typeface="Courier New"/>
                  <a:sym typeface="Courier New"/>
                </a:rPr>
                <a:t>GET /kurose_ross/interactive/index.php HTTP/1.1</a:t>
              </a:r>
              <a:endParaRPr/>
            </a:p>
            <a:p>
              <a:pPr indent="0" lvl="0" marL="0" marR="0" rtl="0" algn="l">
                <a:lnSpc>
                  <a:spcPct val="100000"/>
                </a:lnSpc>
                <a:spcBef>
                  <a:spcPts val="0"/>
                </a:spcBef>
                <a:spcAft>
                  <a:spcPts val="0"/>
                </a:spcAft>
                <a:buClr>
                  <a:srgbClr val="CC0000"/>
                </a:buClr>
                <a:buSzPts val="2000"/>
                <a:buFont typeface="Courier New"/>
                <a:buNone/>
              </a:pPr>
              <a:r>
                <a:rPr b="1" i="0" lang="en-US" sz="2000" u="none" cap="none" strike="noStrike">
                  <a:solidFill>
                    <a:srgbClr val="CC0000"/>
                  </a:solidFill>
                  <a:latin typeface="Courier New"/>
                  <a:ea typeface="Courier New"/>
                  <a:cs typeface="Courier New"/>
                  <a:sym typeface="Courier New"/>
                </a:rPr>
                <a:t>Host: gaia.cs.umass.edu</a:t>
              </a:r>
              <a:endParaRPr/>
            </a:p>
          </p:txBody>
        </p:sp>
        <p:sp>
          <p:nvSpPr>
            <p:cNvPr id="2260" name="Google Shape;2260;p53"/>
            <p:cNvSpPr txBox="1"/>
            <p:nvPr/>
          </p:nvSpPr>
          <p:spPr>
            <a:xfrm>
              <a:off x="6163577" y="4175073"/>
              <a:ext cx="5543741" cy="1015663"/>
            </a:xfrm>
            <a:prstGeom prst="rect">
              <a:avLst/>
            </a:prstGeom>
            <a:noFill/>
            <a:ln>
              <a:noFill/>
            </a:ln>
          </p:spPr>
          <p:txBody>
            <a:bodyPr anchorCtr="0" anchor="t" bIns="45700" lIns="91425" spcFirstLastPara="1" rIns="91425" wrap="square" tIns="45700">
              <a:spAutoFit/>
            </a:bodyPr>
            <a:lstStyle/>
            <a:p>
              <a:pPr indent="-238125" lvl="0" marL="238125" marR="0" rtl="0" algn="l">
                <a:lnSpc>
                  <a:spcPct val="100000"/>
                </a:lnSpc>
                <a:spcBef>
                  <a:spcPts val="0"/>
                </a:spcBef>
                <a:spcAft>
                  <a:spcPts val="0"/>
                </a:spcAft>
                <a:buClr>
                  <a:srgbClr val="0000A3"/>
                </a:buClr>
                <a:buSzPts val="2000"/>
                <a:buFont typeface="Noto Sans Symbols"/>
                <a:buChar char="▪"/>
              </a:pPr>
              <a:r>
                <a:rPr b="0" i="0" lang="en-US" sz="2000" u="none" cap="none" strike="noStrike">
                  <a:solidFill>
                    <a:srgbClr val="000000"/>
                  </a:solidFill>
                  <a:latin typeface="Calibri"/>
                  <a:ea typeface="Calibri"/>
                  <a:cs typeface="Calibri"/>
                  <a:sym typeface="Calibri"/>
                </a:rPr>
                <a:t>by typing this in (hit carriage return twice), you send this minimal (but complete)  GET request to HTTP server</a:t>
              </a:r>
              <a:endParaRPr/>
            </a:p>
          </p:txBody>
        </p:sp>
      </p:grpSp>
      <p:sp>
        <p:nvSpPr>
          <p:cNvPr id="2261" name="Google Shape;2261;p5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
        <p:nvSpPr>
          <p:cNvPr id="2262" name="Google Shape;2262;p53"/>
          <p:cNvSpPr txBox="1"/>
          <p:nvPr/>
        </p:nvSpPr>
        <p:spPr>
          <a:xfrm>
            <a:off x="1258273" y="2039943"/>
            <a:ext cx="4887620"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nc -c -v gaia.cs.umass.edu 80 (for Mac)</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&gt;ncat –C gaia.cs.umass.edu 80 (for Windows)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500"/>
                                        <p:tgtEl>
                                          <p:spTgt spid="2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500"/>
                                        <p:tgtEl>
                                          <p:spTgt spid="2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54"/>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Maintaining user/server state: cookies</a:t>
            </a:r>
            <a:endParaRPr sz="4400"/>
          </a:p>
        </p:txBody>
      </p:sp>
      <p:sp>
        <p:nvSpPr>
          <p:cNvPr id="2269" name="Google Shape;2269;p54"/>
          <p:cNvSpPr txBox="1"/>
          <p:nvPr/>
        </p:nvSpPr>
        <p:spPr>
          <a:xfrm>
            <a:off x="751523" y="1368109"/>
            <a:ext cx="5877880" cy="4836748"/>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000000"/>
                </a:solidFill>
                <a:latin typeface="Calibri"/>
                <a:ea typeface="Calibri"/>
                <a:cs typeface="Calibri"/>
                <a:sym typeface="Calibri"/>
              </a:rPr>
              <a:t>Recall:  HTTP GET/response interaction is </a:t>
            </a:r>
            <a:r>
              <a:rPr b="0" i="1" lang="en-US" sz="3200" u="none" cap="none" strike="noStrike">
                <a:solidFill>
                  <a:srgbClr val="C00000"/>
                </a:solidFill>
                <a:latin typeface="Calibri"/>
                <a:ea typeface="Calibri"/>
                <a:cs typeface="Calibri"/>
                <a:sym typeface="Calibri"/>
              </a:rPr>
              <a:t>stateless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no notion of multi-step exchanges of HTTP messages to complete a Web “transaction” </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no need for client/server to track “state” of multi-step exchange</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all HTTP requests are independent of each other</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no need for client/server to “recover” from a partially-completed-but-never-completely-completed transaction</a:t>
            </a:r>
            <a:endParaRPr/>
          </a:p>
        </p:txBody>
      </p:sp>
      <p:sp>
        <p:nvSpPr>
          <p:cNvPr id="2270" name="Google Shape;2270;p54"/>
          <p:cNvSpPr txBox="1"/>
          <p:nvPr/>
        </p:nvSpPr>
        <p:spPr>
          <a:xfrm>
            <a:off x="7777183" y="1266045"/>
            <a:ext cx="334734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1800"/>
              <a:buFont typeface="Calibri"/>
              <a:buNone/>
            </a:pPr>
            <a:r>
              <a:rPr b="0" i="0" lang="en-US" sz="1800" u="none" cap="none" strike="noStrike">
                <a:solidFill>
                  <a:srgbClr val="0000A3"/>
                </a:solidFill>
                <a:latin typeface="Calibri"/>
                <a:ea typeface="Calibri"/>
                <a:cs typeface="Calibri"/>
                <a:sym typeface="Calibri"/>
              </a:rPr>
              <a:t>a stateful protocol: </a:t>
            </a:r>
            <a:r>
              <a:rPr b="0" i="0" lang="en-US" sz="1800" u="none" cap="none" strike="noStrike">
                <a:solidFill>
                  <a:srgbClr val="000000"/>
                </a:solidFill>
                <a:latin typeface="Calibri"/>
                <a:ea typeface="Calibri"/>
                <a:cs typeface="Calibri"/>
                <a:sym typeface="Calibri"/>
              </a:rPr>
              <a:t>client makes two changes to X, or none at all</a:t>
            </a:r>
            <a:endParaRPr/>
          </a:p>
        </p:txBody>
      </p:sp>
      <p:cxnSp>
        <p:nvCxnSpPr>
          <p:cNvPr id="2271" name="Google Shape;2271;p54"/>
          <p:cNvCxnSpPr/>
          <p:nvPr/>
        </p:nvCxnSpPr>
        <p:spPr>
          <a:xfrm>
            <a:off x="8211743" y="2818375"/>
            <a:ext cx="0" cy="2832100"/>
          </a:xfrm>
          <a:prstGeom prst="straightConnector1">
            <a:avLst/>
          </a:prstGeom>
          <a:noFill/>
          <a:ln cap="flat" cmpd="sng" w="9525">
            <a:solidFill>
              <a:srgbClr val="FF0000"/>
            </a:solidFill>
            <a:prstDash val="dot"/>
            <a:round/>
            <a:headEnd len="med" w="med" type="none"/>
            <a:tailEnd len="med" w="med" type="triangle"/>
          </a:ln>
        </p:spPr>
      </p:cxnSp>
      <p:cxnSp>
        <p:nvCxnSpPr>
          <p:cNvPr id="2272" name="Google Shape;2272;p54"/>
          <p:cNvCxnSpPr/>
          <p:nvPr/>
        </p:nvCxnSpPr>
        <p:spPr>
          <a:xfrm>
            <a:off x="9902430" y="2812025"/>
            <a:ext cx="0" cy="2881312"/>
          </a:xfrm>
          <a:prstGeom prst="straightConnector1">
            <a:avLst/>
          </a:prstGeom>
          <a:noFill/>
          <a:ln cap="flat" cmpd="sng" w="9525">
            <a:solidFill>
              <a:srgbClr val="FF0000"/>
            </a:solidFill>
            <a:prstDash val="dot"/>
            <a:round/>
            <a:headEnd len="med" w="med" type="none"/>
            <a:tailEnd len="med" w="med" type="triangle"/>
          </a:ln>
        </p:spPr>
      </p:cxnSp>
      <p:sp>
        <p:nvSpPr>
          <p:cNvPr id="2273" name="Google Shape;2273;p54"/>
          <p:cNvSpPr txBox="1"/>
          <p:nvPr/>
        </p:nvSpPr>
        <p:spPr>
          <a:xfrm>
            <a:off x="7986318" y="5664762"/>
            <a:ext cx="519694" cy="276999"/>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A5A5A5"/>
              </a:buClr>
              <a:buSzPts val="1400"/>
              <a:buFont typeface="Calibri"/>
              <a:buNone/>
            </a:pPr>
            <a:r>
              <a:rPr b="0" i="0" lang="en-US" sz="1400" u="none" cap="none" strike="noStrike">
                <a:solidFill>
                  <a:srgbClr val="A5A5A5"/>
                </a:solidFill>
                <a:latin typeface="Calibri"/>
                <a:ea typeface="Calibri"/>
                <a:cs typeface="Calibri"/>
                <a:sym typeface="Calibri"/>
              </a:rPr>
              <a:t>time</a:t>
            </a:r>
            <a:endParaRPr/>
          </a:p>
        </p:txBody>
      </p:sp>
      <p:sp>
        <p:nvSpPr>
          <p:cNvPr id="2274" name="Google Shape;2274;p54"/>
          <p:cNvSpPr txBox="1"/>
          <p:nvPr/>
        </p:nvSpPr>
        <p:spPr>
          <a:xfrm>
            <a:off x="9664305" y="5647300"/>
            <a:ext cx="5196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1400"/>
              <a:buFont typeface="Calibri"/>
              <a:buNone/>
            </a:pPr>
            <a:r>
              <a:rPr b="0" i="0" lang="en-US" sz="1400" u="none" cap="none" strike="noStrike">
                <a:solidFill>
                  <a:srgbClr val="A5A5A5"/>
                </a:solidFill>
                <a:latin typeface="Calibri"/>
                <a:ea typeface="Calibri"/>
                <a:cs typeface="Calibri"/>
                <a:sym typeface="Calibri"/>
              </a:rPr>
              <a:t>time</a:t>
            </a:r>
            <a:endParaRPr/>
          </a:p>
        </p:txBody>
      </p:sp>
      <p:grpSp>
        <p:nvGrpSpPr>
          <p:cNvPr id="2275" name="Google Shape;2275;p54"/>
          <p:cNvGrpSpPr/>
          <p:nvPr/>
        </p:nvGrpSpPr>
        <p:grpSpPr>
          <a:xfrm>
            <a:off x="9702405" y="2045262"/>
            <a:ext cx="423863" cy="684213"/>
            <a:chOff x="4140" y="429"/>
            <a:chExt cx="1425" cy="2396"/>
          </a:xfrm>
        </p:grpSpPr>
        <p:sp>
          <p:nvSpPr>
            <p:cNvPr id="2276" name="Google Shape;2276;p5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77" name="Google Shape;2277;p54"/>
            <p:cNvSpPr/>
            <p:nvPr/>
          </p:nvSpPr>
          <p:spPr>
            <a:xfrm>
              <a:off x="4204" y="429"/>
              <a:ext cx="1051"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278" name="Google Shape;2278;p5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79" name="Google Shape;2279;p5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80" name="Google Shape;2280;p54"/>
            <p:cNvSpPr/>
            <p:nvPr/>
          </p:nvSpPr>
          <p:spPr>
            <a:xfrm>
              <a:off x="4209" y="690"/>
              <a:ext cx="598"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2281" name="Google Shape;2281;p54"/>
            <p:cNvGrpSpPr/>
            <p:nvPr/>
          </p:nvGrpSpPr>
          <p:grpSpPr>
            <a:xfrm>
              <a:off x="4748" y="668"/>
              <a:ext cx="582" cy="145"/>
              <a:chOff x="613" y="2568"/>
              <a:chExt cx="726" cy="139"/>
            </a:xfrm>
          </p:grpSpPr>
          <p:sp>
            <p:nvSpPr>
              <p:cNvPr id="2282" name="Google Shape;2282;p54"/>
              <p:cNvSpPr/>
              <p:nvPr/>
            </p:nvSpPr>
            <p:spPr>
              <a:xfrm>
                <a:off x="613" y="2568"/>
                <a:ext cx="726"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283" name="Google Shape;2283;p54"/>
              <p:cNvSpPr/>
              <p:nvPr/>
            </p:nvSpPr>
            <p:spPr>
              <a:xfrm>
                <a:off x="627" y="2584"/>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2284" name="Google Shape;2284;p54"/>
            <p:cNvSpPr/>
            <p:nvPr/>
          </p:nvSpPr>
          <p:spPr>
            <a:xfrm>
              <a:off x="4225" y="1018"/>
              <a:ext cx="592"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2285" name="Google Shape;2285;p54"/>
            <p:cNvGrpSpPr/>
            <p:nvPr/>
          </p:nvGrpSpPr>
          <p:grpSpPr>
            <a:xfrm>
              <a:off x="4749" y="996"/>
              <a:ext cx="582" cy="133"/>
              <a:chOff x="616" y="2570"/>
              <a:chExt cx="726" cy="138"/>
            </a:xfrm>
          </p:grpSpPr>
          <p:sp>
            <p:nvSpPr>
              <p:cNvPr id="2286" name="Google Shape;2286;p54"/>
              <p:cNvSpPr/>
              <p:nvPr/>
            </p:nvSpPr>
            <p:spPr>
              <a:xfrm>
                <a:off x="616" y="2570"/>
                <a:ext cx="726"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287" name="Google Shape;2287;p54"/>
              <p:cNvSpPr/>
              <p:nvPr/>
            </p:nvSpPr>
            <p:spPr>
              <a:xfrm>
                <a:off x="629" y="2587"/>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2288" name="Google Shape;2288;p54"/>
            <p:cNvSpPr/>
            <p:nvPr/>
          </p:nvSpPr>
          <p:spPr>
            <a:xfrm>
              <a:off x="4215" y="1357"/>
              <a:ext cx="598"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289" name="Google Shape;2289;p54"/>
            <p:cNvSpPr/>
            <p:nvPr/>
          </p:nvSpPr>
          <p:spPr>
            <a:xfrm>
              <a:off x="4225" y="1658"/>
              <a:ext cx="598"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2290" name="Google Shape;2290;p54"/>
            <p:cNvGrpSpPr/>
            <p:nvPr/>
          </p:nvGrpSpPr>
          <p:grpSpPr>
            <a:xfrm>
              <a:off x="4733" y="1641"/>
              <a:ext cx="587" cy="139"/>
              <a:chOff x="611" y="2581"/>
              <a:chExt cx="731" cy="128"/>
            </a:xfrm>
          </p:grpSpPr>
          <p:sp>
            <p:nvSpPr>
              <p:cNvPr id="2291" name="Google Shape;2291;p54"/>
              <p:cNvSpPr/>
              <p:nvPr/>
            </p:nvSpPr>
            <p:spPr>
              <a:xfrm>
                <a:off x="611" y="2581"/>
                <a:ext cx="731" cy="12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292" name="Google Shape;2292;p54"/>
              <p:cNvSpPr/>
              <p:nvPr/>
            </p:nvSpPr>
            <p:spPr>
              <a:xfrm>
                <a:off x="624" y="2586"/>
                <a:ext cx="698"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2293" name="Google Shape;2293;p5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nvGrpSpPr>
            <p:cNvPr id="2294" name="Google Shape;2294;p54"/>
            <p:cNvGrpSpPr/>
            <p:nvPr/>
          </p:nvGrpSpPr>
          <p:grpSpPr>
            <a:xfrm>
              <a:off x="4737" y="1335"/>
              <a:ext cx="582" cy="139"/>
              <a:chOff x="612" y="2576"/>
              <a:chExt cx="725" cy="139"/>
            </a:xfrm>
          </p:grpSpPr>
          <p:sp>
            <p:nvSpPr>
              <p:cNvPr id="2295" name="Google Shape;2295;p54"/>
              <p:cNvSpPr/>
              <p:nvPr/>
            </p:nvSpPr>
            <p:spPr>
              <a:xfrm>
                <a:off x="612" y="2576"/>
                <a:ext cx="725"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296" name="Google Shape;2296;p54"/>
              <p:cNvSpPr/>
              <p:nvPr/>
            </p:nvSpPr>
            <p:spPr>
              <a:xfrm>
                <a:off x="626" y="2587"/>
                <a:ext cx="691"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2297" name="Google Shape;2297;p54"/>
            <p:cNvSpPr/>
            <p:nvPr/>
          </p:nvSpPr>
          <p:spPr>
            <a:xfrm>
              <a:off x="5250" y="429"/>
              <a:ext cx="69"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298" name="Google Shape;2298;p5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99" name="Google Shape;2299;p5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00" name="Google Shape;2300;p54"/>
            <p:cNvSpPr/>
            <p:nvPr/>
          </p:nvSpPr>
          <p:spPr>
            <a:xfrm>
              <a:off x="5517" y="2614"/>
              <a:ext cx="48"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301" name="Google Shape;2301;p5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02" name="Google Shape;2302;p54"/>
            <p:cNvSpPr/>
            <p:nvPr/>
          </p:nvSpPr>
          <p:spPr>
            <a:xfrm>
              <a:off x="4140" y="2680"/>
              <a:ext cx="1201"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303" name="Google Shape;2303;p54"/>
            <p:cNvSpPr/>
            <p:nvPr/>
          </p:nvSpPr>
          <p:spPr>
            <a:xfrm>
              <a:off x="4204" y="2708"/>
              <a:ext cx="1073"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304" name="Google Shape;2304;p54"/>
            <p:cNvSpPr/>
            <p:nvPr/>
          </p:nvSpPr>
          <p:spPr>
            <a:xfrm>
              <a:off x="4305" y="2380"/>
              <a:ext cx="160"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305" name="Google Shape;2305;p54"/>
            <p:cNvSpPr/>
            <p:nvPr/>
          </p:nvSpPr>
          <p:spPr>
            <a:xfrm>
              <a:off x="4487" y="2386"/>
              <a:ext cx="160" cy="13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FF0000"/>
                </a:solidFill>
                <a:latin typeface="Calibri"/>
                <a:ea typeface="Calibri"/>
                <a:cs typeface="Calibri"/>
                <a:sym typeface="Calibri"/>
              </a:endParaRPr>
            </a:p>
          </p:txBody>
        </p:sp>
        <p:sp>
          <p:nvSpPr>
            <p:cNvPr id="2306" name="Google Shape;2306;p54"/>
            <p:cNvSpPr/>
            <p:nvPr/>
          </p:nvSpPr>
          <p:spPr>
            <a:xfrm>
              <a:off x="4663" y="2380"/>
              <a:ext cx="155"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2307" name="Google Shape;2307;p54"/>
            <p:cNvSpPr/>
            <p:nvPr/>
          </p:nvSpPr>
          <p:spPr>
            <a:xfrm>
              <a:off x="5063" y="1835"/>
              <a:ext cx="85" cy="762"/>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grpSp>
        <p:nvGrpSpPr>
          <p:cNvPr id="2308" name="Google Shape;2308;p54"/>
          <p:cNvGrpSpPr/>
          <p:nvPr/>
        </p:nvGrpSpPr>
        <p:grpSpPr>
          <a:xfrm>
            <a:off x="7700568" y="2067487"/>
            <a:ext cx="698500" cy="709613"/>
            <a:chOff x="-44" y="1473"/>
            <a:chExt cx="981" cy="1105"/>
          </a:xfrm>
        </p:grpSpPr>
        <p:pic>
          <p:nvPicPr>
            <p:cNvPr descr="desktop_computer_stylized_medium" id="2309" name="Google Shape;2309;p5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310" name="Google Shape;2310;p5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grpSp>
        <p:nvGrpSpPr>
          <p:cNvPr id="2311" name="Google Shape;2311;p54"/>
          <p:cNvGrpSpPr/>
          <p:nvPr/>
        </p:nvGrpSpPr>
        <p:grpSpPr>
          <a:xfrm>
            <a:off x="8211743" y="3940852"/>
            <a:ext cx="1673225" cy="370769"/>
            <a:chOff x="8211743" y="3940852"/>
            <a:chExt cx="1673225" cy="370769"/>
          </a:xfrm>
        </p:grpSpPr>
        <p:cxnSp>
          <p:nvCxnSpPr>
            <p:cNvPr id="2312" name="Google Shape;2312;p54"/>
            <p:cNvCxnSpPr/>
            <p:nvPr/>
          </p:nvCxnSpPr>
          <p:spPr>
            <a:xfrm flipH="1">
              <a:off x="8211743" y="3942941"/>
              <a:ext cx="1673225" cy="242211"/>
            </a:xfrm>
            <a:prstGeom prst="straightConnector1">
              <a:avLst/>
            </a:prstGeom>
            <a:noFill/>
            <a:ln cap="flat" cmpd="sng" w="9525">
              <a:solidFill>
                <a:schemeClr val="dk1"/>
              </a:solidFill>
              <a:prstDash val="solid"/>
              <a:round/>
              <a:headEnd len="med" w="med" type="none"/>
              <a:tailEnd len="med" w="med" type="triangle"/>
            </a:ln>
          </p:spPr>
        </p:cxnSp>
        <p:sp>
          <p:nvSpPr>
            <p:cNvPr id="2313" name="Google Shape;2313;p54"/>
            <p:cNvSpPr txBox="1"/>
            <p:nvPr/>
          </p:nvSpPr>
          <p:spPr>
            <a:xfrm rot="-493963">
              <a:off x="9382305" y="3972348"/>
              <a:ext cx="4620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OK</a:t>
              </a:r>
              <a:endParaRPr b="0" i="1" sz="1400" u="none" cap="none" strike="noStrike">
                <a:solidFill>
                  <a:srgbClr val="000000"/>
                </a:solidFill>
                <a:latin typeface="Calibri"/>
                <a:ea typeface="Calibri"/>
                <a:cs typeface="Calibri"/>
                <a:sym typeface="Calibri"/>
              </a:endParaRPr>
            </a:p>
          </p:txBody>
        </p:sp>
      </p:grpSp>
      <p:grpSp>
        <p:nvGrpSpPr>
          <p:cNvPr id="2314" name="Google Shape;2314;p54"/>
          <p:cNvGrpSpPr/>
          <p:nvPr/>
        </p:nvGrpSpPr>
        <p:grpSpPr>
          <a:xfrm>
            <a:off x="8220565" y="4622751"/>
            <a:ext cx="1673225" cy="370769"/>
            <a:chOff x="8220565" y="4622751"/>
            <a:chExt cx="1673225" cy="370769"/>
          </a:xfrm>
        </p:grpSpPr>
        <p:cxnSp>
          <p:nvCxnSpPr>
            <p:cNvPr id="2315" name="Google Shape;2315;p54"/>
            <p:cNvCxnSpPr/>
            <p:nvPr/>
          </p:nvCxnSpPr>
          <p:spPr>
            <a:xfrm flipH="1">
              <a:off x="8220565" y="4655320"/>
              <a:ext cx="1673225" cy="242211"/>
            </a:xfrm>
            <a:prstGeom prst="straightConnector1">
              <a:avLst/>
            </a:prstGeom>
            <a:noFill/>
            <a:ln cap="flat" cmpd="sng" w="9525">
              <a:solidFill>
                <a:schemeClr val="dk1"/>
              </a:solidFill>
              <a:prstDash val="solid"/>
              <a:round/>
              <a:headEnd len="med" w="med" type="none"/>
              <a:tailEnd len="med" w="med" type="triangle"/>
            </a:ln>
          </p:spPr>
        </p:cxnSp>
        <p:sp>
          <p:nvSpPr>
            <p:cNvPr id="2316" name="Google Shape;2316;p54"/>
            <p:cNvSpPr txBox="1"/>
            <p:nvPr/>
          </p:nvSpPr>
          <p:spPr>
            <a:xfrm rot="-493963">
              <a:off x="9360647" y="4654247"/>
              <a:ext cx="4620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OK</a:t>
              </a:r>
              <a:endParaRPr b="0" i="1" sz="1400" u="none" cap="none" strike="noStrike">
                <a:solidFill>
                  <a:srgbClr val="000000"/>
                </a:solidFill>
                <a:latin typeface="Calibri"/>
                <a:ea typeface="Calibri"/>
                <a:cs typeface="Calibri"/>
                <a:sym typeface="Calibri"/>
              </a:endParaRPr>
            </a:p>
          </p:txBody>
        </p:sp>
      </p:grpSp>
      <p:grpSp>
        <p:nvGrpSpPr>
          <p:cNvPr id="2317" name="Google Shape;2317;p54"/>
          <p:cNvGrpSpPr/>
          <p:nvPr/>
        </p:nvGrpSpPr>
        <p:grpSpPr>
          <a:xfrm>
            <a:off x="8226030" y="4807288"/>
            <a:ext cx="1684338" cy="455443"/>
            <a:chOff x="8226030" y="4807288"/>
            <a:chExt cx="1684338" cy="455443"/>
          </a:xfrm>
        </p:grpSpPr>
        <p:cxnSp>
          <p:nvCxnSpPr>
            <p:cNvPr id="2318" name="Google Shape;2318;p54"/>
            <p:cNvCxnSpPr/>
            <p:nvPr/>
          </p:nvCxnSpPr>
          <p:spPr>
            <a:xfrm>
              <a:off x="8226030" y="4990711"/>
              <a:ext cx="1684338" cy="234582"/>
            </a:xfrm>
            <a:prstGeom prst="straightConnector1">
              <a:avLst/>
            </a:prstGeom>
            <a:noFill/>
            <a:ln cap="flat" cmpd="sng" w="9525">
              <a:solidFill>
                <a:schemeClr val="dk1"/>
              </a:solidFill>
              <a:prstDash val="solid"/>
              <a:round/>
              <a:headEnd len="med" w="med" type="none"/>
              <a:tailEnd len="med" w="med" type="triangle"/>
            </a:ln>
          </p:spPr>
        </p:cxnSp>
        <p:sp>
          <p:nvSpPr>
            <p:cNvPr id="2319" name="Google Shape;2319;p54"/>
            <p:cNvSpPr txBox="1"/>
            <p:nvPr/>
          </p:nvSpPr>
          <p:spPr>
            <a:xfrm rot="460210">
              <a:off x="8601378" y="4881121"/>
              <a:ext cx="112698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unlock </a:t>
              </a:r>
              <a:r>
                <a:rPr b="0" i="1" lang="en-US" sz="1400" u="none" cap="none" strike="noStrike">
                  <a:solidFill>
                    <a:srgbClr val="000000"/>
                  </a:solidFill>
                  <a:latin typeface="Calibri"/>
                  <a:ea typeface="Calibri"/>
                  <a:cs typeface="Calibri"/>
                  <a:sym typeface="Calibri"/>
                </a:rPr>
                <a:t>X</a:t>
              </a:r>
              <a:endParaRPr/>
            </a:p>
          </p:txBody>
        </p:sp>
      </p:grpSp>
      <p:grpSp>
        <p:nvGrpSpPr>
          <p:cNvPr id="2320" name="Google Shape;2320;p54"/>
          <p:cNvGrpSpPr/>
          <p:nvPr/>
        </p:nvGrpSpPr>
        <p:grpSpPr>
          <a:xfrm>
            <a:off x="8211743" y="5251311"/>
            <a:ext cx="1673225" cy="370769"/>
            <a:chOff x="8211743" y="5251311"/>
            <a:chExt cx="1673225" cy="370769"/>
          </a:xfrm>
        </p:grpSpPr>
        <p:cxnSp>
          <p:nvCxnSpPr>
            <p:cNvPr id="2321" name="Google Shape;2321;p54"/>
            <p:cNvCxnSpPr/>
            <p:nvPr/>
          </p:nvCxnSpPr>
          <p:spPr>
            <a:xfrm flipH="1">
              <a:off x="8211743" y="5253900"/>
              <a:ext cx="1673225" cy="242211"/>
            </a:xfrm>
            <a:prstGeom prst="straightConnector1">
              <a:avLst/>
            </a:prstGeom>
            <a:noFill/>
            <a:ln cap="flat" cmpd="sng" w="9525">
              <a:solidFill>
                <a:schemeClr val="dk1"/>
              </a:solidFill>
              <a:prstDash val="solid"/>
              <a:round/>
              <a:headEnd len="med" w="med" type="none"/>
              <a:tailEnd len="med" w="med" type="triangle"/>
            </a:ln>
          </p:spPr>
        </p:cxnSp>
        <p:sp>
          <p:nvSpPr>
            <p:cNvPr id="2322" name="Google Shape;2322;p54"/>
            <p:cNvSpPr txBox="1"/>
            <p:nvPr/>
          </p:nvSpPr>
          <p:spPr>
            <a:xfrm rot="-493963">
              <a:off x="9373746" y="5282807"/>
              <a:ext cx="4620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OK</a:t>
              </a:r>
              <a:endParaRPr b="0" i="1" sz="1400" u="none" cap="none" strike="noStrike">
                <a:solidFill>
                  <a:srgbClr val="000000"/>
                </a:solidFill>
                <a:latin typeface="Calibri"/>
                <a:ea typeface="Calibri"/>
                <a:cs typeface="Calibri"/>
                <a:sym typeface="Calibri"/>
              </a:endParaRPr>
            </a:p>
          </p:txBody>
        </p:sp>
      </p:grpSp>
      <p:grpSp>
        <p:nvGrpSpPr>
          <p:cNvPr id="2323" name="Google Shape;2323;p54"/>
          <p:cNvGrpSpPr/>
          <p:nvPr/>
        </p:nvGrpSpPr>
        <p:grpSpPr>
          <a:xfrm>
            <a:off x="8226030" y="3488161"/>
            <a:ext cx="1710811" cy="482930"/>
            <a:chOff x="8226030" y="3488161"/>
            <a:chExt cx="1710811" cy="482930"/>
          </a:xfrm>
        </p:grpSpPr>
        <p:cxnSp>
          <p:nvCxnSpPr>
            <p:cNvPr id="2324" name="Google Shape;2324;p54"/>
            <p:cNvCxnSpPr/>
            <p:nvPr/>
          </p:nvCxnSpPr>
          <p:spPr>
            <a:xfrm>
              <a:off x="8226030" y="3679752"/>
              <a:ext cx="1684338" cy="234582"/>
            </a:xfrm>
            <a:prstGeom prst="straightConnector1">
              <a:avLst/>
            </a:prstGeom>
            <a:noFill/>
            <a:ln cap="flat" cmpd="sng" w="9525">
              <a:solidFill>
                <a:schemeClr val="dk1"/>
              </a:solidFill>
              <a:prstDash val="solid"/>
              <a:round/>
              <a:headEnd len="med" w="med" type="none"/>
              <a:tailEnd len="med" w="med" type="triangle"/>
            </a:ln>
          </p:spPr>
        </p:cxnSp>
        <p:sp>
          <p:nvSpPr>
            <p:cNvPr id="2325" name="Google Shape;2325;p54"/>
            <p:cNvSpPr txBox="1"/>
            <p:nvPr/>
          </p:nvSpPr>
          <p:spPr>
            <a:xfrm rot="460210">
              <a:off x="8589335" y="3575737"/>
              <a:ext cx="133292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update </a:t>
              </a:r>
              <a:r>
                <a:rPr b="0" i="1" lang="en-US" sz="1400" u="none" cap="none" strike="noStrike">
                  <a:solidFill>
                    <a:srgbClr val="000000"/>
                  </a:solidFill>
                  <a:latin typeface="Calibri"/>
                  <a:ea typeface="Calibri"/>
                  <a:cs typeface="Calibri"/>
                  <a:sym typeface="Calibri"/>
                </a:rPr>
                <a:t>X      X’</a:t>
              </a:r>
              <a:endParaRPr/>
            </a:p>
          </p:txBody>
        </p:sp>
        <p:cxnSp>
          <p:nvCxnSpPr>
            <p:cNvPr id="2326" name="Google Shape;2326;p54"/>
            <p:cNvCxnSpPr/>
            <p:nvPr/>
          </p:nvCxnSpPr>
          <p:spPr>
            <a:xfrm rot="10800000">
              <a:off x="9331367" y="3750644"/>
              <a:ext cx="221806" cy="28115"/>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2327" name="Google Shape;2327;p54"/>
          <p:cNvGrpSpPr/>
          <p:nvPr/>
        </p:nvGrpSpPr>
        <p:grpSpPr>
          <a:xfrm>
            <a:off x="8234852" y="4177252"/>
            <a:ext cx="1684338" cy="472801"/>
            <a:chOff x="8234852" y="4177252"/>
            <a:chExt cx="1684338" cy="472801"/>
          </a:xfrm>
        </p:grpSpPr>
        <p:cxnSp>
          <p:nvCxnSpPr>
            <p:cNvPr id="2328" name="Google Shape;2328;p54"/>
            <p:cNvCxnSpPr/>
            <p:nvPr/>
          </p:nvCxnSpPr>
          <p:spPr>
            <a:xfrm>
              <a:off x="8234852" y="4392131"/>
              <a:ext cx="1684338" cy="234582"/>
            </a:xfrm>
            <a:prstGeom prst="straightConnector1">
              <a:avLst/>
            </a:prstGeom>
            <a:noFill/>
            <a:ln cap="flat" cmpd="sng" w="9525">
              <a:solidFill>
                <a:schemeClr val="dk1"/>
              </a:solidFill>
              <a:prstDash val="solid"/>
              <a:round/>
              <a:headEnd len="med" w="med" type="none"/>
              <a:tailEnd len="med" w="med" type="triangle"/>
            </a:ln>
          </p:spPr>
        </p:cxnSp>
        <p:sp>
          <p:nvSpPr>
            <p:cNvPr id="2329" name="Google Shape;2329;p54"/>
            <p:cNvSpPr txBox="1"/>
            <p:nvPr/>
          </p:nvSpPr>
          <p:spPr>
            <a:xfrm rot="460210">
              <a:off x="8600615" y="4259764"/>
              <a:ext cx="12570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update </a:t>
              </a:r>
              <a:r>
                <a:rPr b="0" i="1" lang="en-US" sz="1400" u="none" cap="none" strike="noStrike">
                  <a:solidFill>
                    <a:srgbClr val="000000"/>
                  </a:solidFill>
                  <a:latin typeface="Calibri"/>
                  <a:ea typeface="Calibri"/>
                  <a:cs typeface="Calibri"/>
                  <a:sym typeface="Calibri"/>
                </a:rPr>
                <a:t>X      X’’</a:t>
              </a:r>
              <a:endParaRPr/>
            </a:p>
          </p:txBody>
        </p:sp>
        <p:cxnSp>
          <p:nvCxnSpPr>
            <p:cNvPr id="2330" name="Google Shape;2330;p54"/>
            <p:cNvCxnSpPr/>
            <p:nvPr/>
          </p:nvCxnSpPr>
          <p:spPr>
            <a:xfrm rot="10800000">
              <a:off x="9339955" y="4436145"/>
              <a:ext cx="221806" cy="28115"/>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2331" name="Google Shape;2331;p54"/>
          <p:cNvGrpSpPr/>
          <p:nvPr/>
        </p:nvGrpSpPr>
        <p:grpSpPr>
          <a:xfrm>
            <a:off x="8226030" y="2717763"/>
            <a:ext cx="1684338" cy="513330"/>
            <a:chOff x="8226030" y="2717763"/>
            <a:chExt cx="1684338" cy="513330"/>
          </a:xfrm>
        </p:grpSpPr>
        <p:sp>
          <p:nvSpPr>
            <p:cNvPr id="2332" name="Google Shape;2332;p54"/>
            <p:cNvSpPr txBox="1"/>
            <p:nvPr/>
          </p:nvSpPr>
          <p:spPr>
            <a:xfrm rot="460210">
              <a:off x="8283881" y="2820539"/>
              <a:ext cx="15606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lock data record </a:t>
              </a:r>
              <a:r>
                <a:rPr b="0" i="1" lang="en-US" sz="1400" u="none" cap="none" strike="noStrike">
                  <a:solidFill>
                    <a:srgbClr val="000000"/>
                  </a:solidFill>
                  <a:latin typeface="Calibri"/>
                  <a:ea typeface="Calibri"/>
                  <a:cs typeface="Calibri"/>
                  <a:sym typeface="Calibri"/>
                </a:rPr>
                <a:t>X</a:t>
              </a:r>
              <a:endParaRPr/>
            </a:p>
          </p:txBody>
        </p:sp>
        <p:cxnSp>
          <p:nvCxnSpPr>
            <p:cNvPr id="2333" name="Google Shape;2333;p54"/>
            <p:cNvCxnSpPr/>
            <p:nvPr/>
          </p:nvCxnSpPr>
          <p:spPr>
            <a:xfrm>
              <a:off x="8226030" y="2948551"/>
              <a:ext cx="1684338" cy="234582"/>
            </a:xfrm>
            <a:prstGeom prst="straightConnector1">
              <a:avLst/>
            </a:prstGeom>
            <a:noFill/>
            <a:ln cap="flat" cmpd="sng" w="9525">
              <a:solidFill>
                <a:schemeClr val="dk1"/>
              </a:solidFill>
              <a:prstDash val="solid"/>
              <a:round/>
              <a:headEnd len="med" w="med" type="none"/>
              <a:tailEnd len="med" w="med" type="triangle"/>
            </a:ln>
          </p:spPr>
        </p:cxnSp>
      </p:grpSp>
      <p:grpSp>
        <p:nvGrpSpPr>
          <p:cNvPr id="2334" name="Google Shape;2334;p54"/>
          <p:cNvGrpSpPr/>
          <p:nvPr/>
        </p:nvGrpSpPr>
        <p:grpSpPr>
          <a:xfrm>
            <a:off x="8211743" y="3198739"/>
            <a:ext cx="1673225" cy="370769"/>
            <a:chOff x="8211743" y="3198739"/>
            <a:chExt cx="1673225" cy="370769"/>
          </a:xfrm>
        </p:grpSpPr>
        <p:cxnSp>
          <p:nvCxnSpPr>
            <p:cNvPr id="2335" name="Google Shape;2335;p54"/>
            <p:cNvCxnSpPr/>
            <p:nvPr/>
          </p:nvCxnSpPr>
          <p:spPr>
            <a:xfrm flipH="1">
              <a:off x="8211743" y="3211740"/>
              <a:ext cx="1673225" cy="242211"/>
            </a:xfrm>
            <a:prstGeom prst="straightConnector1">
              <a:avLst/>
            </a:prstGeom>
            <a:noFill/>
            <a:ln cap="flat" cmpd="sng" w="9525">
              <a:solidFill>
                <a:schemeClr val="dk1"/>
              </a:solidFill>
              <a:prstDash val="solid"/>
              <a:round/>
              <a:headEnd len="med" w="med" type="none"/>
              <a:tailEnd len="med" w="med" type="triangle"/>
            </a:ln>
          </p:spPr>
        </p:cxnSp>
        <p:sp>
          <p:nvSpPr>
            <p:cNvPr id="2336" name="Google Shape;2336;p54"/>
            <p:cNvSpPr txBox="1"/>
            <p:nvPr/>
          </p:nvSpPr>
          <p:spPr>
            <a:xfrm rot="-493963">
              <a:off x="9368027" y="3230235"/>
              <a:ext cx="4620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OK</a:t>
              </a:r>
              <a:endParaRPr b="0" i="1" sz="1400" u="none" cap="none" strike="noStrike">
                <a:solidFill>
                  <a:srgbClr val="000000"/>
                </a:solidFill>
                <a:latin typeface="Calibri"/>
                <a:ea typeface="Calibri"/>
                <a:cs typeface="Calibri"/>
                <a:sym typeface="Calibri"/>
              </a:endParaRPr>
            </a:p>
          </p:txBody>
        </p:sp>
      </p:grpSp>
      <p:grpSp>
        <p:nvGrpSpPr>
          <p:cNvPr id="2337" name="Google Shape;2337;p54"/>
          <p:cNvGrpSpPr/>
          <p:nvPr/>
        </p:nvGrpSpPr>
        <p:grpSpPr>
          <a:xfrm>
            <a:off x="10136156" y="2957082"/>
            <a:ext cx="522425" cy="400110"/>
            <a:chOff x="10136156" y="2957082"/>
            <a:chExt cx="522425" cy="400110"/>
          </a:xfrm>
        </p:grpSpPr>
        <p:sp>
          <p:nvSpPr>
            <p:cNvPr id="2338" name="Google Shape;2338;p54"/>
            <p:cNvSpPr/>
            <p:nvPr/>
          </p:nvSpPr>
          <p:spPr>
            <a:xfrm>
              <a:off x="10138333" y="2957082"/>
              <a:ext cx="510086" cy="400110"/>
            </a:xfrm>
            <a:prstGeom prst="can">
              <a:avLst>
                <a:gd fmla="val 31004" name="adj"/>
              </a:avLst>
            </a:prstGeom>
            <a:gradFill>
              <a:gsLst>
                <a:gs pos="0">
                  <a:srgbClr val="2E75B5"/>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339" name="Google Shape;2339;p54"/>
            <p:cNvSpPr txBox="1"/>
            <p:nvPr/>
          </p:nvSpPr>
          <p:spPr>
            <a:xfrm>
              <a:off x="10364121" y="3049415"/>
              <a:ext cx="2944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X</a:t>
              </a:r>
              <a:endParaRPr/>
            </a:p>
          </p:txBody>
        </p:sp>
        <p:pic>
          <p:nvPicPr>
            <p:cNvPr id="2340" name="Google Shape;2340;p54"/>
            <p:cNvPicPr preferRelativeResize="0"/>
            <p:nvPr/>
          </p:nvPicPr>
          <p:blipFill rotWithShape="1">
            <a:blip r:embed="rId4">
              <a:alphaModFix/>
            </a:blip>
            <a:srcRect b="0" l="0" r="0" t="0"/>
            <a:stretch/>
          </p:blipFill>
          <p:spPr>
            <a:xfrm>
              <a:off x="10136156" y="2995160"/>
              <a:ext cx="307778" cy="307778"/>
            </a:xfrm>
            <a:prstGeom prst="rect">
              <a:avLst/>
            </a:prstGeom>
            <a:noFill/>
            <a:ln>
              <a:noFill/>
            </a:ln>
          </p:spPr>
        </p:pic>
      </p:grpSp>
      <p:sp>
        <p:nvSpPr>
          <p:cNvPr id="2341" name="Google Shape;2341;p54"/>
          <p:cNvSpPr/>
          <p:nvPr/>
        </p:nvSpPr>
        <p:spPr>
          <a:xfrm>
            <a:off x="10157378" y="2195369"/>
            <a:ext cx="510086" cy="400110"/>
          </a:xfrm>
          <a:prstGeom prst="can">
            <a:avLst>
              <a:gd fmla="val 31004" name="adj"/>
            </a:avLst>
          </a:prstGeom>
          <a:gradFill>
            <a:gsLst>
              <a:gs pos="0">
                <a:srgbClr val="2E75B5"/>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342" name="Google Shape;2342;p54"/>
          <p:cNvSpPr txBox="1"/>
          <p:nvPr/>
        </p:nvSpPr>
        <p:spPr>
          <a:xfrm>
            <a:off x="10383166" y="2287702"/>
            <a:ext cx="2944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X</a:t>
            </a:r>
            <a:endParaRPr/>
          </a:p>
        </p:txBody>
      </p:sp>
      <p:grpSp>
        <p:nvGrpSpPr>
          <p:cNvPr id="2343" name="Google Shape;2343;p54"/>
          <p:cNvGrpSpPr/>
          <p:nvPr/>
        </p:nvGrpSpPr>
        <p:grpSpPr>
          <a:xfrm>
            <a:off x="10132163" y="3702128"/>
            <a:ext cx="592569" cy="400110"/>
            <a:chOff x="10136156" y="2957082"/>
            <a:chExt cx="592569" cy="400110"/>
          </a:xfrm>
        </p:grpSpPr>
        <p:sp>
          <p:nvSpPr>
            <p:cNvPr id="2344" name="Google Shape;2344;p54"/>
            <p:cNvSpPr/>
            <p:nvPr/>
          </p:nvSpPr>
          <p:spPr>
            <a:xfrm>
              <a:off x="10138333" y="2957082"/>
              <a:ext cx="510086" cy="400110"/>
            </a:xfrm>
            <a:prstGeom prst="can">
              <a:avLst>
                <a:gd fmla="val 31004" name="adj"/>
              </a:avLst>
            </a:prstGeom>
            <a:gradFill>
              <a:gsLst>
                <a:gs pos="0">
                  <a:srgbClr val="2E75B5"/>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345" name="Google Shape;2345;p54"/>
            <p:cNvSpPr txBox="1"/>
            <p:nvPr/>
          </p:nvSpPr>
          <p:spPr>
            <a:xfrm>
              <a:off x="10364121" y="3049415"/>
              <a:ext cx="3646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X’</a:t>
              </a:r>
              <a:endParaRPr/>
            </a:p>
          </p:txBody>
        </p:sp>
        <p:pic>
          <p:nvPicPr>
            <p:cNvPr id="2346" name="Google Shape;2346;p54"/>
            <p:cNvPicPr preferRelativeResize="0"/>
            <p:nvPr/>
          </p:nvPicPr>
          <p:blipFill rotWithShape="1">
            <a:blip r:embed="rId4">
              <a:alphaModFix/>
            </a:blip>
            <a:srcRect b="0" l="0" r="0" t="0"/>
            <a:stretch/>
          </p:blipFill>
          <p:spPr>
            <a:xfrm>
              <a:off x="10136156" y="2995160"/>
              <a:ext cx="307778" cy="307778"/>
            </a:xfrm>
            <a:prstGeom prst="rect">
              <a:avLst/>
            </a:prstGeom>
            <a:noFill/>
            <a:ln>
              <a:noFill/>
            </a:ln>
          </p:spPr>
        </p:pic>
      </p:grpSp>
      <p:grpSp>
        <p:nvGrpSpPr>
          <p:cNvPr id="2347" name="Google Shape;2347;p54"/>
          <p:cNvGrpSpPr/>
          <p:nvPr/>
        </p:nvGrpSpPr>
        <p:grpSpPr>
          <a:xfrm>
            <a:off x="10128170" y="4447174"/>
            <a:ext cx="592569" cy="400110"/>
            <a:chOff x="10136156" y="2957082"/>
            <a:chExt cx="592569" cy="400110"/>
          </a:xfrm>
        </p:grpSpPr>
        <p:sp>
          <p:nvSpPr>
            <p:cNvPr id="2348" name="Google Shape;2348;p54"/>
            <p:cNvSpPr/>
            <p:nvPr/>
          </p:nvSpPr>
          <p:spPr>
            <a:xfrm>
              <a:off x="10138333" y="2957082"/>
              <a:ext cx="510086" cy="400110"/>
            </a:xfrm>
            <a:prstGeom prst="can">
              <a:avLst>
                <a:gd fmla="val 31004" name="adj"/>
              </a:avLst>
            </a:prstGeom>
            <a:gradFill>
              <a:gsLst>
                <a:gs pos="0">
                  <a:srgbClr val="2E75B5"/>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349" name="Google Shape;2349;p54"/>
            <p:cNvSpPr txBox="1"/>
            <p:nvPr/>
          </p:nvSpPr>
          <p:spPr>
            <a:xfrm>
              <a:off x="10364121" y="3049415"/>
              <a:ext cx="3646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X’’</a:t>
              </a:r>
              <a:endParaRPr/>
            </a:p>
          </p:txBody>
        </p:sp>
        <p:pic>
          <p:nvPicPr>
            <p:cNvPr id="2350" name="Google Shape;2350;p54"/>
            <p:cNvPicPr preferRelativeResize="0"/>
            <p:nvPr/>
          </p:nvPicPr>
          <p:blipFill rotWithShape="1">
            <a:blip r:embed="rId4">
              <a:alphaModFix/>
            </a:blip>
            <a:srcRect b="0" l="0" r="0" t="0"/>
            <a:stretch/>
          </p:blipFill>
          <p:spPr>
            <a:xfrm>
              <a:off x="10136156" y="2995160"/>
              <a:ext cx="307778" cy="307778"/>
            </a:xfrm>
            <a:prstGeom prst="rect">
              <a:avLst/>
            </a:prstGeom>
            <a:noFill/>
            <a:ln>
              <a:noFill/>
            </a:ln>
          </p:spPr>
        </p:pic>
      </p:grpSp>
      <p:grpSp>
        <p:nvGrpSpPr>
          <p:cNvPr id="2351" name="Google Shape;2351;p54"/>
          <p:cNvGrpSpPr/>
          <p:nvPr/>
        </p:nvGrpSpPr>
        <p:grpSpPr>
          <a:xfrm>
            <a:off x="10126354" y="5192220"/>
            <a:ext cx="726072" cy="400110"/>
            <a:chOff x="10138333" y="2957082"/>
            <a:chExt cx="726072" cy="400110"/>
          </a:xfrm>
        </p:grpSpPr>
        <p:sp>
          <p:nvSpPr>
            <p:cNvPr id="2352" name="Google Shape;2352;p54"/>
            <p:cNvSpPr/>
            <p:nvPr/>
          </p:nvSpPr>
          <p:spPr>
            <a:xfrm>
              <a:off x="10138333" y="2957082"/>
              <a:ext cx="510086" cy="400110"/>
            </a:xfrm>
            <a:prstGeom prst="can">
              <a:avLst>
                <a:gd fmla="val 31004" name="adj"/>
              </a:avLst>
            </a:prstGeom>
            <a:gradFill>
              <a:gsLst>
                <a:gs pos="0">
                  <a:srgbClr val="2E75B5"/>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353" name="Google Shape;2353;p54"/>
            <p:cNvSpPr txBox="1"/>
            <p:nvPr/>
          </p:nvSpPr>
          <p:spPr>
            <a:xfrm>
              <a:off x="10364121" y="3049415"/>
              <a:ext cx="5002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X’’</a:t>
              </a:r>
              <a:endParaRPr/>
            </a:p>
          </p:txBody>
        </p:sp>
      </p:grpSp>
      <p:sp>
        <p:nvSpPr>
          <p:cNvPr id="2354" name="Google Shape;2354;p54"/>
          <p:cNvSpPr txBox="1"/>
          <p:nvPr/>
        </p:nvSpPr>
        <p:spPr>
          <a:xfrm>
            <a:off x="7895870" y="4140346"/>
            <a:ext cx="41429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1600"/>
              <a:buFont typeface="Calibri"/>
              <a:buNone/>
            </a:pPr>
            <a:r>
              <a:rPr b="0" i="1" lang="en-US" sz="1600" u="none" cap="none" strike="noStrike">
                <a:solidFill>
                  <a:srgbClr val="0000A3"/>
                </a:solidFill>
                <a:latin typeface="Calibri"/>
                <a:ea typeface="Calibri"/>
                <a:cs typeface="Calibri"/>
                <a:sym typeface="Calibri"/>
              </a:rPr>
              <a:t>t’</a:t>
            </a:r>
            <a:endParaRPr b="0" i="1" sz="1600" u="none" cap="none" strike="noStrike">
              <a:solidFill>
                <a:srgbClr val="000000"/>
              </a:solidFill>
              <a:latin typeface="Calibri"/>
              <a:ea typeface="Calibri"/>
              <a:cs typeface="Calibri"/>
              <a:sym typeface="Calibri"/>
            </a:endParaRPr>
          </a:p>
        </p:txBody>
      </p:sp>
      <p:sp>
        <p:nvSpPr>
          <p:cNvPr id="2355" name="Google Shape;2355;p54"/>
          <p:cNvSpPr txBox="1"/>
          <p:nvPr/>
        </p:nvSpPr>
        <p:spPr>
          <a:xfrm>
            <a:off x="7384517" y="5969340"/>
            <a:ext cx="411550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0" i="1" lang="en-US" sz="1600" u="none" cap="none" strike="noStrike">
                <a:solidFill>
                  <a:srgbClr val="C00000"/>
                </a:solidFill>
                <a:latin typeface="Calibri"/>
                <a:ea typeface="Calibri"/>
                <a:cs typeface="Calibri"/>
                <a:sym typeface="Calibri"/>
              </a:rPr>
              <a:t>Q: </a:t>
            </a:r>
            <a:r>
              <a:rPr b="0" i="0" lang="en-US" sz="1600" u="none" cap="none" strike="noStrike">
                <a:solidFill>
                  <a:srgbClr val="000000"/>
                </a:solidFill>
                <a:latin typeface="Calibri"/>
                <a:ea typeface="Calibri"/>
                <a:cs typeface="Calibri"/>
                <a:sym typeface="Calibri"/>
              </a:rPr>
              <a:t>what happens if network connection or client crashes at </a:t>
            </a:r>
            <a:r>
              <a:rPr b="0" i="1" lang="en-US" sz="1600" u="none" cap="none" strike="noStrike">
                <a:solidFill>
                  <a:srgbClr val="000000"/>
                </a:solidFill>
                <a:latin typeface="Calibri"/>
                <a:ea typeface="Calibri"/>
                <a:cs typeface="Calibri"/>
                <a:sym typeface="Calibri"/>
              </a:rPr>
              <a:t>t’ </a:t>
            </a:r>
            <a:r>
              <a:rPr b="0" i="0" lang="en-US" sz="1600" u="none" cap="none" strike="noStrike">
                <a:solidFill>
                  <a:srgbClr val="000000"/>
                </a:solidFill>
                <a:latin typeface="Calibri"/>
                <a:ea typeface="Calibri"/>
                <a:cs typeface="Calibri"/>
                <a:sym typeface="Calibri"/>
              </a:rPr>
              <a:t>?</a:t>
            </a:r>
            <a:endParaRPr/>
          </a:p>
        </p:txBody>
      </p:sp>
      <p:sp>
        <p:nvSpPr>
          <p:cNvPr id="2356" name="Google Shape;2356;p5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gtEl>
                                        <p:attrNameLst>
                                          <p:attrName>style.visibility</p:attrName>
                                        </p:attrNameLst>
                                      </p:cBhvr>
                                      <p:to>
                                        <p:strVal val="visible"/>
                                      </p:to>
                                    </p:set>
                                    <p:animEffect filter="fade" transition="in">
                                      <p:cBhvr>
                                        <p:cTn dur="500"/>
                                        <p:tgtEl>
                                          <p:spTgt spid="233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37"/>
                                        </p:tgtEl>
                                        <p:attrNameLst>
                                          <p:attrName>style.visibility</p:attrName>
                                        </p:attrNameLst>
                                      </p:cBhvr>
                                      <p:to>
                                        <p:strVal val="visible"/>
                                      </p:to>
                                    </p:set>
                                    <p:animEffect filter="fade" transition="in">
                                      <p:cBhvr>
                                        <p:cTn dur="500"/>
                                        <p:tgtEl>
                                          <p:spTgt spid="23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34"/>
                                        </p:tgtEl>
                                        <p:attrNameLst>
                                          <p:attrName>style.visibility</p:attrName>
                                        </p:attrNameLst>
                                      </p:cBhvr>
                                      <p:to>
                                        <p:strVal val="visible"/>
                                      </p:to>
                                    </p:set>
                                    <p:animEffect filter="fade" transition="in">
                                      <p:cBhvr>
                                        <p:cTn dur="500"/>
                                        <p:tgtEl>
                                          <p:spTgt spid="2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500"/>
                                        <p:tgtEl>
                                          <p:spTgt spid="23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43"/>
                                        </p:tgtEl>
                                        <p:attrNameLst>
                                          <p:attrName>style.visibility</p:attrName>
                                        </p:attrNameLst>
                                      </p:cBhvr>
                                      <p:to>
                                        <p:strVal val="visible"/>
                                      </p:to>
                                    </p:set>
                                    <p:animEffect filter="fade" transition="in">
                                      <p:cBhvr>
                                        <p:cTn dur="500"/>
                                        <p:tgtEl>
                                          <p:spTgt spid="23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11"/>
                                        </p:tgtEl>
                                        <p:attrNameLst>
                                          <p:attrName>style.visibility</p:attrName>
                                        </p:attrNameLst>
                                      </p:cBhvr>
                                      <p:to>
                                        <p:strVal val="visible"/>
                                      </p:to>
                                    </p:set>
                                    <p:animEffect filter="fade" transition="in">
                                      <p:cBhvr>
                                        <p:cTn dur="500"/>
                                        <p:tgtEl>
                                          <p:spTgt spid="231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27"/>
                                        </p:tgtEl>
                                        <p:attrNameLst>
                                          <p:attrName>style.visibility</p:attrName>
                                        </p:attrNameLst>
                                      </p:cBhvr>
                                      <p:to>
                                        <p:strVal val="visible"/>
                                      </p:to>
                                    </p:set>
                                    <p:animEffect filter="fade" transition="in">
                                      <p:cBhvr>
                                        <p:cTn dur="500"/>
                                        <p:tgtEl>
                                          <p:spTgt spid="23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47"/>
                                        </p:tgtEl>
                                        <p:attrNameLst>
                                          <p:attrName>style.visibility</p:attrName>
                                        </p:attrNameLst>
                                      </p:cBhvr>
                                      <p:to>
                                        <p:strVal val="visible"/>
                                      </p:to>
                                    </p:set>
                                    <p:animEffect filter="fade" transition="in">
                                      <p:cBhvr>
                                        <p:cTn dur="500"/>
                                        <p:tgtEl>
                                          <p:spTgt spid="234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14"/>
                                        </p:tgtEl>
                                        <p:attrNameLst>
                                          <p:attrName>style.visibility</p:attrName>
                                        </p:attrNameLst>
                                      </p:cBhvr>
                                      <p:to>
                                        <p:strVal val="visible"/>
                                      </p:to>
                                    </p:set>
                                    <p:animEffect filter="fade" transition="in">
                                      <p:cBhvr>
                                        <p:cTn dur="500"/>
                                        <p:tgtEl>
                                          <p:spTgt spid="2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7"/>
                                        </p:tgtEl>
                                        <p:attrNameLst>
                                          <p:attrName>style.visibility</p:attrName>
                                        </p:attrNameLst>
                                      </p:cBhvr>
                                      <p:to>
                                        <p:strVal val="visible"/>
                                      </p:to>
                                    </p:set>
                                    <p:animEffect filter="fade" transition="in">
                                      <p:cBhvr>
                                        <p:cTn dur="500"/>
                                        <p:tgtEl>
                                          <p:spTgt spid="23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500"/>
                                        <p:tgtEl>
                                          <p:spTgt spid="23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500"/>
                                        <p:tgtEl>
                                          <p:spTgt spid="2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gtEl>
                                        <p:attrNameLst>
                                          <p:attrName>style.visibility</p:attrName>
                                        </p:attrNameLst>
                                      </p:cBhvr>
                                      <p:to>
                                        <p:strVal val="visible"/>
                                      </p:to>
                                    </p:set>
                                    <p:animEffect filter="fade" transition="in">
                                      <p:cBhvr>
                                        <p:cTn dur="500"/>
                                        <p:tgtEl>
                                          <p:spTgt spid="2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55"/>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Maintaining user/server state: cookies</a:t>
            </a:r>
            <a:endParaRPr sz="4400"/>
          </a:p>
        </p:txBody>
      </p:sp>
      <p:sp>
        <p:nvSpPr>
          <p:cNvPr id="2363" name="Google Shape;2363;p55"/>
          <p:cNvSpPr txBox="1"/>
          <p:nvPr/>
        </p:nvSpPr>
        <p:spPr>
          <a:xfrm>
            <a:off x="622608" y="1452389"/>
            <a:ext cx="6335547" cy="4887912"/>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000000"/>
                </a:solidFill>
                <a:latin typeface="Calibri"/>
                <a:ea typeface="Calibri"/>
                <a:cs typeface="Calibri"/>
                <a:sym typeface="Calibri"/>
              </a:rPr>
              <a:t>Web sites and client browser  use </a:t>
            </a:r>
            <a:r>
              <a:rPr b="0" i="1" lang="en-US" sz="3200" u="none" cap="none" strike="noStrike">
                <a:solidFill>
                  <a:srgbClr val="C00000"/>
                </a:solidFill>
                <a:latin typeface="Calibri"/>
                <a:ea typeface="Calibri"/>
                <a:cs typeface="Calibri"/>
                <a:sym typeface="Calibri"/>
              </a:rPr>
              <a:t>cookies</a:t>
            </a:r>
            <a:r>
              <a:rPr b="0" i="0" lang="en-US" sz="3200" u="none" cap="none" strike="noStrike">
                <a:solidFill>
                  <a:srgbClr val="000000"/>
                </a:solidFill>
                <a:latin typeface="Calibri"/>
                <a:ea typeface="Calibri"/>
                <a:cs typeface="Calibri"/>
                <a:sym typeface="Calibri"/>
              </a:rPr>
              <a:t> to maintain some state between transactions</a:t>
            </a:r>
            <a:endParaRPr/>
          </a:p>
          <a:p>
            <a:pPr indent="-222250" lvl="0" marL="352425" marR="0" rtl="0" algn="l">
              <a:lnSpc>
                <a:spcPct val="90000"/>
              </a:lnSpc>
              <a:spcBef>
                <a:spcPts val="1000"/>
              </a:spcBef>
              <a:spcAft>
                <a:spcPts val="0"/>
              </a:spcAft>
              <a:buClr>
                <a:srgbClr val="0000A3"/>
              </a:buClr>
              <a:buSzPts val="3200"/>
              <a:buFont typeface="Noto Sans Symbols"/>
              <a:buNone/>
            </a:pPr>
            <a:r>
              <a:rPr b="0" i="1" lang="en-US" sz="3200" u="none" cap="none" strike="noStrike">
                <a:solidFill>
                  <a:srgbClr val="0000A3"/>
                </a:solidFill>
                <a:latin typeface="Calibri"/>
                <a:ea typeface="Calibri"/>
                <a:cs typeface="Calibri"/>
                <a:sym typeface="Calibri"/>
              </a:rPr>
              <a:t>four components:</a:t>
            </a:r>
            <a:endParaRPr/>
          </a:p>
          <a:p>
            <a:pPr indent="-231775" lvl="1" marL="695325" marR="0" rtl="0" algn="l">
              <a:lnSpc>
                <a:spcPct val="90000"/>
              </a:lnSpc>
              <a:spcBef>
                <a:spcPts val="500"/>
              </a:spcBef>
              <a:spcAft>
                <a:spcPts val="0"/>
              </a:spcAft>
              <a:buClr>
                <a:srgbClr val="0000A8"/>
              </a:buClr>
              <a:buSzPts val="2800"/>
              <a:buFont typeface="Noto Sans Symbols"/>
              <a:buNone/>
            </a:pPr>
            <a:r>
              <a:rPr b="0" i="0" lang="en-US" sz="2800" u="none" cap="none" strike="noStrike">
                <a:solidFill>
                  <a:srgbClr val="000000"/>
                </a:solidFill>
                <a:latin typeface="Calibri"/>
                <a:ea typeface="Calibri"/>
                <a:cs typeface="Calibri"/>
                <a:sym typeface="Calibri"/>
              </a:rPr>
              <a:t>1) cookie header line of HTTP </a:t>
            </a:r>
            <a:r>
              <a:rPr b="0" i="1" lang="en-US" sz="2800" u="none" cap="none" strike="noStrike">
                <a:solidFill>
                  <a:srgbClr val="000000"/>
                </a:solidFill>
                <a:latin typeface="Calibri"/>
                <a:ea typeface="Calibri"/>
                <a:cs typeface="Calibri"/>
                <a:sym typeface="Calibri"/>
              </a:rPr>
              <a:t>response</a:t>
            </a:r>
            <a:r>
              <a:rPr b="0" i="0" lang="en-US" sz="2800" u="none" cap="none" strike="noStrike">
                <a:solidFill>
                  <a:srgbClr val="000000"/>
                </a:solidFill>
                <a:latin typeface="Calibri"/>
                <a:ea typeface="Calibri"/>
                <a:cs typeface="Calibri"/>
                <a:sym typeface="Calibri"/>
              </a:rPr>
              <a:t> message</a:t>
            </a:r>
            <a:endParaRPr/>
          </a:p>
          <a:p>
            <a:pPr indent="-231775" lvl="1" marL="695325" marR="0" rtl="0" algn="l">
              <a:lnSpc>
                <a:spcPct val="90000"/>
              </a:lnSpc>
              <a:spcBef>
                <a:spcPts val="500"/>
              </a:spcBef>
              <a:spcAft>
                <a:spcPts val="0"/>
              </a:spcAft>
              <a:buClr>
                <a:srgbClr val="0000A8"/>
              </a:buClr>
              <a:buSzPts val="2800"/>
              <a:buFont typeface="Noto Sans Symbols"/>
              <a:buNone/>
            </a:pPr>
            <a:r>
              <a:rPr b="0" i="0" lang="en-US" sz="2800" u="none" cap="none" strike="noStrike">
                <a:solidFill>
                  <a:srgbClr val="000000"/>
                </a:solidFill>
                <a:latin typeface="Calibri"/>
                <a:ea typeface="Calibri"/>
                <a:cs typeface="Calibri"/>
                <a:sym typeface="Calibri"/>
              </a:rPr>
              <a:t>2) cookie header line in next HTTP </a:t>
            </a:r>
            <a:r>
              <a:rPr b="0" i="1" lang="en-US" sz="2800" u="none" cap="none" strike="noStrike">
                <a:solidFill>
                  <a:srgbClr val="000000"/>
                </a:solidFill>
                <a:latin typeface="Calibri"/>
                <a:ea typeface="Calibri"/>
                <a:cs typeface="Calibri"/>
                <a:sym typeface="Calibri"/>
              </a:rPr>
              <a:t>request</a:t>
            </a:r>
            <a:r>
              <a:rPr b="0" i="0" lang="en-US" sz="2800" u="none" cap="none" strike="noStrike">
                <a:solidFill>
                  <a:srgbClr val="000000"/>
                </a:solidFill>
                <a:latin typeface="Calibri"/>
                <a:ea typeface="Calibri"/>
                <a:cs typeface="Calibri"/>
                <a:sym typeface="Calibri"/>
              </a:rPr>
              <a:t> message</a:t>
            </a:r>
            <a:endParaRPr/>
          </a:p>
          <a:p>
            <a:pPr indent="-231775" lvl="1" marL="695325" marR="0" rtl="0" algn="l">
              <a:lnSpc>
                <a:spcPct val="90000"/>
              </a:lnSpc>
              <a:spcBef>
                <a:spcPts val="500"/>
              </a:spcBef>
              <a:spcAft>
                <a:spcPts val="0"/>
              </a:spcAft>
              <a:buClr>
                <a:srgbClr val="0000A8"/>
              </a:buClr>
              <a:buSzPts val="2800"/>
              <a:buFont typeface="Noto Sans Symbols"/>
              <a:buNone/>
            </a:pPr>
            <a:r>
              <a:rPr b="0" i="0" lang="en-US" sz="2800" u="none" cap="none" strike="noStrike">
                <a:solidFill>
                  <a:srgbClr val="000000"/>
                </a:solidFill>
                <a:latin typeface="Calibri"/>
                <a:ea typeface="Calibri"/>
                <a:cs typeface="Calibri"/>
                <a:sym typeface="Calibri"/>
              </a:rPr>
              <a:t>3) cookie file kept on user’s host, managed by user’s browser</a:t>
            </a:r>
            <a:endParaRPr/>
          </a:p>
          <a:p>
            <a:pPr indent="-231775" lvl="1" marL="695325" marR="0" rtl="0" algn="l">
              <a:lnSpc>
                <a:spcPct val="90000"/>
              </a:lnSpc>
              <a:spcBef>
                <a:spcPts val="500"/>
              </a:spcBef>
              <a:spcAft>
                <a:spcPts val="0"/>
              </a:spcAft>
              <a:buClr>
                <a:srgbClr val="0000A8"/>
              </a:buClr>
              <a:buSzPts val="2800"/>
              <a:buFont typeface="Noto Sans Symbols"/>
              <a:buNone/>
            </a:pPr>
            <a:r>
              <a:rPr b="0" i="0" lang="en-US" sz="2800" u="none" cap="none" strike="noStrike">
                <a:solidFill>
                  <a:srgbClr val="000000"/>
                </a:solidFill>
                <a:latin typeface="Calibri"/>
                <a:ea typeface="Calibri"/>
                <a:cs typeface="Calibri"/>
                <a:sym typeface="Calibri"/>
              </a:rPr>
              <a:t>4) back-end database at Web site</a:t>
            </a:r>
            <a:endParaRPr/>
          </a:p>
        </p:txBody>
      </p:sp>
      <p:sp>
        <p:nvSpPr>
          <p:cNvPr id="2364" name="Google Shape;2364;p55"/>
          <p:cNvSpPr txBox="1"/>
          <p:nvPr/>
        </p:nvSpPr>
        <p:spPr>
          <a:xfrm>
            <a:off x="7599363" y="1452389"/>
            <a:ext cx="4363453" cy="5025732"/>
          </a:xfrm>
          <a:prstGeom prst="rect">
            <a:avLst/>
          </a:prstGeom>
          <a:noFill/>
          <a:ln>
            <a:noFill/>
          </a:ln>
        </p:spPr>
        <p:txBody>
          <a:bodyPr anchorCtr="0" anchor="t" bIns="45700" lIns="91425" spcFirstLastPara="1" rIns="91425" wrap="square" tIns="45700">
            <a:noAutofit/>
          </a:bodyPr>
          <a:lstStyle/>
          <a:p>
            <a:pPr indent="11113" lvl="0" marL="95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A3"/>
                </a:solidFill>
                <a:latin typeface="Calibri"/>
                <a:ea typeface="Calibri"/>
                <a:cs typeface="Calibri"/>
                <a:sym typeface="Calibri"/>
              </a:rPr>
              <a:t>Example:</a:t>
            </a:r>
            <a:endParaRPr/>
          </a:p>
          <a:p>
            <a:pPr indent="-233363" lvl="0" marL="233363" marR="0" rtl="0" algn="l">
              <a:lnSpc>
                <a:spcPct val="90000"/>
              </a:lnSpc>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Susan uses browser on laptop, visits specific e-commerce site for first time</a:t>
            </a:r>
            <a:endParaRPr/>
          </a:p>
          <a:p>
            <a:pPr indent="-233363" lvl="0" marL="233363" marR="0" rtl="0" algn="l">
              <a:lnSpc>
                <a:spcPct val="90000"/>
              </a:lnSpc>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when initial HTTP requests arrives at site, site creates: </a:t>
            </a:r>
            <a:endParaRPr/>
          </a:p>
          <a:p>
            <a:pPr indent="-228600" lvl="1" marL="685800" marR="0" rtl="0" algn="l">
              <a:lnSpc>
                <a:spcPct val="9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unique ID (aka “cookie”)</a:t>
            </a:r>
            <a:endParaRPr/>
          </a:p>
          <a:p>
            <a:pPr indent="-228600" lvl="1" marL="685800" marR="0" rtl="0" algn="l">
              <a:lnSpc>
                <a:spcPct val="9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entry in backend database for ID</a:t>
            </a:r>
            <a:endParaRPr/>
          </a:p>
          <a:p>
            <a:pPr indent="-228600" lvl="0" marL="342900" marR="0" rtl="0" algn="l">
              <a:lnSpc>
                <a:spcPct val="90000"/>
              </a:lnSpc>
              <a:spcBef>
                <a:spcPts val="600"/>
              </a:spcBef>
              <a:spcAft>
                <a:spcPts val="0"/>
              </a:spcAft>
              <a:buClr>
                <a:srgbClr val="0000A3"/>
              </a:buClr>
              <a:buSzPts val="2400"/>
              <a:buFont typeface="Arial"/>
              <a:buChar char="•"/>
            </a:pPr>
            <a:r>
              <a:rPr b="0" i="0" lang="en-US" sz="2400" u="none" cap="none" strike="noStrike">
                <a:solidFill>
                  <a:srgbClr val="000000"/>
                </a:solidFill>
                <a:latin typeface="Calibri"/>
                <a:ea typeface="Calibri"/>
                <a:cs typeface="Calibri"/>
                <a:sym typeface="Calibri"/>
              </a:rPr>
              <a:t>subsequent HTTP requests from Susan to this site will contain cookie ID value, allowing site to “identify” Susan</a:t>
            </a:r>
            <a:endParaRPr/>
          </a:p>
        </p:txBody>
      </p:sp>
      <p:sp>
        <p:nvSpPr>
          <p:cNvPr id="2365" name="Google Shape;2365;p5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4"/>
                                        </p:tgtEl>
                                        <p:attrNameLst>
                                          <p:attrName>style.visibility</p:attrName>
                                        </p:attrNameLst>
                                      </p:cBhvr>
                                      <p:to>
                                        <p:strVal val="visible"/>
                                      </p:to>
                                    </p:set>
                                    <p:animEffect filter="fade" transition="in">
                                      <p:cBhvr>
                                        <p:cTn dur="500"/>
                                        <p:tgtEl>
                                          <p:spTgt spid="2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56"/>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Maintaining user/server state: cookies</a:t>
            </a:r>
            <a:endParaRPr sz="4400"/>
          </a:p>
        </p:txBody>
      </p:sp>
      <p:sp>
        <p:nvSpPr>
          <p:cNvPr id="2372" name="Google Shape;2372;p56"/>
          <p:cNvSpPr txBox="1"/>
          <p:nvPr/>
        </p:nvSpPr>
        <p:spPr>
          <a:xfrm>
            <a:off x="2092674" y="1266659"/>
            <a:ext cx="87395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client</a:t>
            </a:r>
            <a:endParaRPr/>
          </a:p>
        </p:txBody>
      </p:sp>
      <p:sp>
        <p:nvSpPr>
          <p:cNvPr id="2373" name="Google Shape;2373;p56"/>
          <p:cNvSpPr txBox="1"/>
          <p:nvPr/>
        </p:nvSpPr>
        <p:spPr>
          <a:xfrm>
            <a:off x="7045557" y="1520844"/>
            <a:ext cx="205216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Amazon server</a:t>
            </a:r>
            <a:endParaRPr/>
          </a:p>
        </p:txBody>
      </p:sp>
      <p:grpSp>
        <p:nvGrpSpPr>
          <p:cNvPr id="2374" name="Google Shape;2374;p56"/>
          <p:cNvGrpSpPr/>
          <p:nvPr/>
        </p:nvGrpSpPr>
        <p:grpSpPr>
          <a:xfrm>
            <a:off x="2996806" y="4057653"/>
            <a:ext cx="3873500" cy="458788"/>
            <a:chOff x="1414" y="2657"/>
            <a:chExt cx="2440" cy="289"/>
          </a:xfrm>
        </p:grpSpPr>
        <p:cxnSp>
          <p:nvCxnSpPr>
            <p:cNvPr id="2375" name="Google Shape;2375;p56"/>
            <p:cNvCxnSpPr/>
            <p:nvPr/>
          </p:nvCxnSpPr>
          <p:spPr>
            <a:xfrm flipH="1">
              <a:off x="1414" y="2657"/>
              <a:ext cx="2440" cy="249"/>
            </a:xfrm>
            <a:prstGeom prst="straightConnector1">
              <a:avLst/>
            </a:prstGeom>
            <a:noFill/>
            <a:ln cap="flat" cmpd="sng" w="19050">
              <a:solidFill>
                <a:srgbClr val="000000"/>
              </a:solidFill>
              <a:prstDash val="solid"/>
              <a:round/>
              <a:headEnd len="med" w="med" type="none"/>
              <a:tailEnd len="med" w="med" type="triangle"/>
            </a:ln>
          </p:spPr>
        </p:cxnSp>
        <p:grpSp>
          <p:nvGrpSpPr>
            <p:cNvPr id="2376" name="Google Shape;2376;p56"/>
            <p:cNvGrpSpPr/>
            <p:nvPr/>
          </p:nvGrpSpPr>
          <p:grpSpPr>
            <a:xfrm>
              <a:off x="1553" y="2694"/>
              <a:ext cx="1897" cy="252"/>
              <a:chOff x="3268" y="2846"/>
              <a:chExt cx="1897" cy="252"/>
            </a:xfrm>
          </p:grpSpPr>
          <p:sp>
            <p:nvSpPr>
              <p:cNvPr id="2377" name="Google Shape;2377;p56"/>
              <p:cNvSpPr/>
              <p:nvPr/>
            </p:nvSpPr>
            <p:spPr>
              <a:xfrm>
                <a:off x="3282" y="2856"/>
                <a:ext cx="1692" cy="19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2378" name="Google Shape;2378;p56"/>
              <p:cNvSpPr txBox="1"/>
              <p:nvPr/>
            </p:nvSpPr>
            <p:spPr>
              <a:xfrm>
                <a:off x="3268" y="2846"/>
                <a:ext cx="1897" cy="2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usual HTTP response msg</a:t>
                </a:r>
                <a:endParaRPr b="0" i="0" sz="2800" u="none" cap="none" strike="noStrike">
                  <a:solidFill>
                    <a:srgbClr val="000000"/>
                  </a:solidFill>
                  <a:latin typeface="Calibri"/>
                  <a:ea typeface="Calibri"/>
                  <a:cs typeface="Calibri"/>
                  <a:sym typeface="Calibri"/>
                </a:endParaRPr>
              </a:p>
            </p:txBody>
          </p:sp>
        </p:grpSp>
      </p:grpSp>
      <p:grpSp>
        <p:nvGrpSpPr>
          <p:cNvPr id="2379" name="Google Shape;2379;p56"/>
          <p:cNvGrpSpPr/>
          <p:nvPr/>
        </p:nvGrpSpPr>
        <p:grpSpPr>
          <a:xfrm>
            <a:off x="3002432" y="5867498"/>
            <a:ext cx="3859213" cy="463549"/>
            <a:chOff x="1392" y="3579"/>
            <a:chExt cx="2431" cy="292"/>
          </a:xfrm>
        </p:grpSpPr>
        <p:cxnSp>
          <p:nvCxnSpPr>
            <p:cNvPr id="2380" name="Google Shape;2380;p56"/>
            <p:cNvCxnSpPr/>
            <p:nvPr/>
          </p:nvCxnSpPr>
          <p:spPr>
            <a:xfrm flipH="1">
              <a:off x="1392" y="3579"/>
              <a:ext cx="2431" cy="266"/>
            </a:xfrm>
            <a:prstGeom prst="straightConnector1">
              <a:avLst/>
            </a:prstGeom>
            <a:noFill/>
            <a:ln cap="flat" cmpd="sng" w="19050">
              <a:solidFill>
                <a:srgbClr val="000000"/>
              </a:solidFill>
              <a:prstDash val="solid"/>
              <a:round/>
              <a:headEnd len="med" w="med" type="none"/>
              <a:tailEnd len="med" w="med" type="triangle"/>
            </a:ln>
          </p:spPr>
        </p:cxnSp>
        <p:sp>
          <p:nvSpPr>
            <p:cNvPr id="2381" name="Google Shape;2381;p56"/>
            <p:cNvSpPr txBox="1"/>
            <p:nvPr/>
          </p:nvSpPr>
          <p:spPr>
            <a:xfrm>
              <a:off x="1598" y="3619"/>
              <a:ext cx="1852" cy="2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usual HTTP response msg</a:t>
              </a:r>
              <a:endParaRPr b="0" i="0" sz="2800" u="none" cap="none" strike="noStrike">
                <a:solidFill>
                  <a:srgbClr val="000000"/>
                </a:solidFill>
                <a:latin typeface="Calibri"/>
                <a:ea typeface="Calibri"/>
                <a:cs typeface="Calibri"/>
                <a:sym typeface="Calibri"/>
              </a:endParaRPr>
            </a:p>
          </p:txBody>
        </p:sp>
      </p:grpSp>
      <p:sp>
        <p:nvSpPr>
          <p:cNvPr id="2382" name="Google Shape;2382;p56"/>
          <p:cNvSpPr txBox="1"/>
          <p:nvPr/>
        </p:nvSpPr>
        <p:spPr>
          <a:xfrm>
            <a:off x="1733156" y="2293935"/>
            <a:ext cx="17875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cookie file</a:t>
            </a:r>
            <a:endParaRPr/>
          </a:p>
        </p:txBody>
      </p:sp>
      <p:sp>
        <p:nvSpPr>
          <p:cNvPr id="2383" name="Google Shape;2383;p56"/>
          <p:cNvSpPr txBox="1"/>
          <p:nvPr/>
        </p:nvSpPr>
        <p:spPr>
          <a:xfrm>
            <a:off x="1550772" y="4672055"/>
            <a:ext cx="181011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1" lang="en-US" sz="2000" u="none" cap="none" strike="noStrike">
                <a:solidFill>
                  <a:srgbClr val="000000"/>
                </a:solidFill>
                <a:latin typeface="Calibri"/>
                <a:ea typeface="Calibri"/>
                <a:cs typeface="Calibri"/>
                <a:sym typeface="Calibri"/>
              </a:rPr>
              <a:t>one week later:</a:t>
            </a:r>
            <a:endParaRPr/>
          </a:p>
        </p:txBody>
      </p:sp>
      <p:grpSp>
        <p:nvGrpSpPr>
          <p:cNvPr id="2384" name="Google Shape;2384;p56"/>
          <p:cNvGrpSpPr/>
          <p:nvPr/>
        </p:nvGrpSpPr>
        <p:grpSpPr>
          <a:xfrm>
            <a:off x="2998327" y="3429000"/>
            <a:ext cx="6777024" cy="1128713"/>
            <a:chOff x="1411" y="2261"/>
            <a:chExt cx="3533" cy="711"/>
          </a:xfrm>
        </p:grpSpPr>
        <p:cxnSp>
          <p:nvCxnSpPr>
            <p:cNvPr id="2385" name="Google Shape;2385;p56"/>
            <p:cNvCxnSpPr/>
            <p:nvPr/>
          </p:nvCxnSpPr>
          <p:spPr>
            <a:xfrm>
              <a:off x="1411" y="2361"/>
              <a:ext cx="2016" cy="240"/>
            </a:xfrm>
            <a:prstGeom prst="straightConnector1">
              <a:avLst/>
            </a:prstGeom>
            <a:noFill/>
            <a:ln cap="flat" cmpd="sng" w="19050">
              <a:solidFill>
                <a:srgbClr val="000000"/>
              </a:solidFill>
              <a:prstDash val="solid"/>
              <a:round/>
              <a:headEnd len="med" w="med" type="none"/>
              <a:tailEnd len="med" w="med" type="triangle"/>
            </a:ln>
          </p:spPr>
        </p:cxnSp>
        <p:sp>
          <p:nvSpPr>
            <p:cNvPr id="2386" name="Google Shape;2386;p56"/>
            <p:cNvSpPr txBox="1"/>
            <p:nvPr/>
          </p:nvSpPr>
          <p:spPr>
            <a:xfrm>
              <a:off x="1548" y="2261"/>
              <a:ext cx="1689" cy="40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usual HTTP request msg</a:t>
              </a:r>
              <a:endParaRPr/>
            </a:p>
            <a:p>
              <a:pPr indent="0" lvl="0" marL="0" marR="0" rtl="0" algn="ctr">
                <a:lnSpc>
                  <a:spcPct val="8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cookie: 1678</a:t>
              </a:r>
              <a:endParaRPr/>
            </a:p>
          </p:txBody>
        </p:sp>
        <p:sp>
          <p:nvSpPr>
            <p:cNvPr id="2387" name="Google Shape;2387;p56"/>
            <p:cNvSpPr txBox="1"/>
            <p:nvPr/>
          </p:nvSpPr>
          <p:spPr>
            <a:xfrm>
              <a:off x="3549" y="2332"/>
              <a:ext cx="607" cy="6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cookie-</a:t>
              </a:r>
              <a:endParaRPr/>
            </a:p>
            <a:p>
              <a:pPr indent="0" lvl="0" marL="0" marR="0" rtl="0" algn="ctr">
                <a:lnSpc>
                  <a:spcPct val="10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specific</a:t>
              </a:r>
              <a:endParaRPr/>
            </a:p>
            <a:p>
              <a:pPr indent="0" lvl="0" marL="0" marR="0" rtl="0" algn="ctr">
                <a:lnSpc>
                  <a:spcPct val="10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action</a:t>
              </a:r>
              <a:endParaRPr/>
            </a:p>
          </p:txBody>
        </p:sp>
        <p:cxnSp>
          <p:nvCxnSpPr>
            <p:cNvPr id="2388" name="Google Shape;2388;p56"/>
            <p:cNvCxnSpPr/>
            <p:nvPr/>
          </p:nvCxnSpPr>
          <p:spPr>
            <a:xfrm flipH="1" rot="10800000">
              <a:off x="4252" y="2367"/>
              <a:ext cx="692" cy="269"/>
            </a:xfrm>
            <a:prstGeom prst="straightConnector1">
              <a:avLst/>
            </a:prstGeom>
            <a:noFill/>
            <a:ln cap="flat" cmpd="sng" w="9525">
              <a:solidFill>
                <a:srgbClr val="000000"/>
              </a:solidFill>
              <a:prstDash val="solid"/>
              <a:round/>
              <a:headEnd len="med" w="med" type="triangle"/>
              <a:tailEnd len="med" w="med" type="triangle"/>
            </a:ln>
          </p:spPr>
        </p:cxnSp>
        <p:grpSp>
          <p:nvGrpSpPr>
            <p:cNvPr id="2389" name="Google Shape;2389;p56"/>
            <p:cNvGrpSpPr/>
            <p:nvPr/>
          </p:nvGrpSpPr>
          <p:grpSpPr>
            <a:xfrm>
              <a:off x="4306" y="2363"/>
              <a:ext cx="539" cy="252"/>
              <a:chOff x="4306" y="2273"/>
              <a:chExt cx="539" cy="252"/>
            </a:xfrm>
          </p:grpSpPr>
          <p:sp>
            <p:nvSpPr>
              <p:cNvPr id="2390" name="Google Shape;2390;p56"/>
              <p:cNvSpPr/>
              <p:nvPr/>
            </p:nvSpPr>
            <p:spPr>
              <a:xfrm>
                <a:off x="4409" y="2365"/>
                <a:ext cx="384" cy="9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2391" name="Google Shape;2391;p56"/>
              <p:cNvSpPr txBox="1"/>
              <p:nvPr/>
            </p:nvSpPr>
            <p:spPr>
              <a:xfrm>
                <a:off x="4306" y="2273"/>
                <a:ext cx="539" cy="2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access</a:t>
                </a:r>
                <a:endParaRPr/>
              </a:p>
            </p:txBody>
          </p:sp>
        </p:grpSp>
      </p:grpSp>
      <p:grpSp>
        <p:nvGrpSpPr>
          <p:cNvPr id="2392" name="Google Shape;2392;p56"/>
          <p:cNvGrpSpPr/>
          <p:nvPr/>
        </p:nvGrpSpPr>
        <p:grpSpPr>
          <a:xfrm>
            <a:off x="1704581" y="1762123"/>
            <a:ext cx="1066800" cy="565150"/>
            <a:chOff x="527" y="1047"/>
            <a:chExt cx="855" cy="486"/>
          </a:xfrm>
        </p:grpSpPr>
        <p:sp>
          <p:nvSpPr>
            <p:cNvPr id="2393" name="Google Shape;2393;p56"/>
            <p:cNvSpPr/>
            <p:nvPr/>
          </p:nvSpPr>
          <p:spPr>
            <a:xfrm>
              <a:off x="527" y="1047"/>
              <a:ext cx="855" cy="486"/>
            </a:xfrm>
            <a:prstGeom prst="can">
              <a:avLst>
                <a:gd fmla="val 25000" name="adj"/>
              </a:avLst>
            </a:prstGeom>
            <a:solidFill>
              <a:srgbClr val="3333CC"/>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2394" name="Google Shape;2394;p56"/>
            <p:cNvSpPr txBox="1"/>
            <p:nvPr/>
          </p:nvSpPr>
          <p:spPr>
            <a:xfrm>
              <a:off x="552" y="1193"/>
              <a:ext cx="805" cy="2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ebay 8734</a:t>
              </a:r>
              <a:endParaRPr/>
            </a:p>
          </p:txBody>
        </p:sp>
      </p:grpSp>
      <p:grpSp>
        <p:nvGrpSpPr>
          <p:cNvPr id="2395" name="Google Shape;2395;p56"/>
          <p:cNvGrpSpPr/>
          <p:nvPr/>
        </p:nvGrpSpPr>
        <p:grpSpPr>
          <a:xfrm>
            <a:off x="2952356" y="1946272"/>
            <a:ext cx="6972540" cy="1301749"/>
            <a:chOff x="1386" y="1327"/>
            <a:chExt cx="3730" cy="820"/>
          </a:xfrm>
        </p:grpSpPr>
        <p:cxnSp>
          <p:nvCxnSpPr>
            <p:cNvPr id="2396" name="Google Shape;2396;p56"/>
            <p:cNvCxnSpPr/>
            <p:nvPr/>
          </p:nvCxnSpPr>
          <p:spPr>
            <a:xfrm>
              <a:off x="1386" y="1355"/>
              <a:ext cx="2082" cy="240"/>
            </a:xfrm>
            <a:prstGeom prst="straightConnector1">
              <a:avLst/>
            </a:prstGeom>
            <a:noFill/>
            <a:ln cap="flat" cmpd="sng" w="19050">
              <a:solidFill>
                <a:srgbClr val="000000"/>
              </a:solidFill>
              <a:prstDash val="solid"/>
              <a:round/>
              <a:headEnd len="med" w="med" type="none"/>
              <a:tailEnd len="med" w="med" type="triangle"/>
            </a:ln>
          </p:spPr>
        </p:cxnSp>
        <p:sp>
          <p:nvSpPr>
            <p:cNvPr id="2397" name="Google Shape;2397;p56"/>
            <p:cNvSpPr txBox="1"/>
            <p:nvPr/>
          </p:nvSpPr>
          <p:spPr>
            <a:xfrm>
              <a:off x="1554" y="1327"/>
              <a:ext cx="1689" cy="2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usual HTTP request msg</a:t>
              </a:r>
              <a:endParaRPr/>
            </a:p>
          </p:txBody>
        </p:sp>
        <p:sp>
          <p:nvSpPr>
            <p:cNvPr id="2398" name="Google Shape;2398;p56"/>
            <p:cNvSpPr txBox="1"/>
            <p:nvPr/>
          </p:nvSpPr>
          <p:spPr>
            <a:xfrm>
              <a:off x="3460" y="1390"/>
              <a:ext cx="848" cy="5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Amazon server</a:t>
              </a:r>
              <a:endParaRPr/>
            </a:p>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creates ID</a:t>
              </a:r>
              <a:endParaRPr/>
            </a:p>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1678 for user</a:t>
              </a:r>
              <a:endParaRPr b="0" i="0" sz="2000" u="none" cap="none" strike="noStrike">
                <a:solidFill>
                  <a:srgbClr val="000099"/>
                </a:solidFill>
                <a:latin typeface="Calibri"/>
                <a:ea typeface="Calibri"/>
                <a:cs typeface="Calibri"/>
                <a:sym typeface="Calibri"/>
              </a:endParaRPr>
            </a:p>
          </p:txBody>
        </p:sp>
        <p:grpSp>
          <p:nvGrpSpPr>
            <p:cNvPr id="2399" name="Google Shape;2399;p56"/>
            <p:cNvGrpSpPr/>
            <p:nvPr/>
          </p:nvGrpSpPr>
          <p:grpSpPr>
            <a:xfrm>
              <a:off x="4377" y="1730"/>
              <a:ext cx="739" cy="417"/>
              <a:chOff x="4377" y="1640"/>
              <a:chExt cx="739" cy="417"/>
            </a:xfrm>
          </p:grpSpPr>
          <p:cxnSp>
            <p:nvCxnSpPr>
              <p:cNvPr id="2400" name="Google Shape;2400;p56"/>
              <p:cNvCxnSpPr/>
              <p:nvPr/>
            </p:nvCxnSpPr>
            <p:spPr>
              <a:xfrm>
                <a:off x="4377" y="1640"/>
                <a:ext cx="659" cy="414"/>
              </a:xfrm>
              <a:prstGeom prst="straightConnector1">
                <a:avLst/>
              </a:prstGeom>
              <a:noFill/>
              <a:ln cap="flat" cmpd="sng" w="9525">
                <a:solidFill>
                  <a:srgbClr val="000000"/>
                </a:solidFill>
                <a:prstDash val="solid"/>
                <a:round/>
                <a:headEnd len="med" w="med" type="none"/>
                <a:tailEnd len="med" w="med" type="triangle"/>
              </a:ln>
            </p:spPr>
          </p:cxnSp>
          <p:sp>
            <p:nvSpPr>
              <p:cNvPr id="2401" name="Google Shape;2401;p56"/>
              <p:cNvSpPr/>
              <p:nvPr/>
            </p:nvSpPr>
            <p:spPr>
              <a:xfrm>
                <a:off x="4470" y="1729"/>
                <a:ext cx="602" cy="24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2402" name="Google Shape;2402;p56"/>
              <p:cNvSpPr txBox="1"/>
              <p:nvPr/>
            </p:nvSpPr>
            <p:spPr>
              <a:xfrm>
                <a:off x="4381" y="1702"/>
                <a:ext cx="735" cy="355"/>
              </a:xfrm>
              <a:prstGeom prst="rect">
                <a:avLst/>
              </a:prstGeom>
              <a:noFill/>
              <a:ln>
                <a:noFill/>
              </a:ln>
            </p:spPr>
            <p:txBody>
              <a:bodyPr anchorCtr="0" anchor="t" bIns="45700" lIns="91425" spcFirstLastPara="1" rIns="91425" wrap="square" tIns="45700">
                <a:spAutoFit/>
              </a:bodyPr>
              <a:lstStyle/>
              <a:p>
                <a:pPr indent="0" lvl="0" marL="0" marR="0" rtl="0" algn="l">
                  <a:lnSpc>
                    <a:spcPct val="7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create</a:t>
                </a:r>
                <a:endParaRPr/>
              </a:p>
              <a:p>
                <a:pPr indent="0" lvl="0" marL="0" marR="0" rtl="0" algn="l">
                  <a:lnSpc>
                    <a:spcPct val="7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entry</a:t>
                </a:r>
                <a:endParaRPr/>
              </a:p>
            </p:txBody>
          </p:sp>
        </p:grpSp>
      </p:grpSp>
      <p:grpSp>
        <p:nvGrpSpPr>
          <p:cNvPr id="2403" name="Google Shape;2403;p56"/>
          <p:cNvGrpSpPr/>
          <p:nvPr/>
        </p:nvGrpSpPr>
        <p:grpSpPr>
          <a:xfrm>
            <a:off x="1675603" y="2474086"/>
            <a:ext cx="5151555" cy="890270"/>
            <a:chOff x="462" y="1603"/>
            <a:chExt cx="3550" cy="719"/>
          </a:xfrm>
        </p:grpSpPr>
        <p:cxnSp>
          <p:nvCxnSpPr>
            <p:cNvPr id="2404" name="Google Shape;2404;p56"/>
            <p:cNvCxnSpPr/>
            <p:nvPr/>
          </p:nvCxnSpPr>
          <p:spPr>
            <a:xfrm flipH="1">
              <a:off x="1404" y="1603"/>
              <a:ext cx="2608" cy="274"/>
            </a:xfrm>
            <a:prstGeom prst="straightConnector1">
              <a:avLst/>
            </a:prstGeom>
            <a:noFill/>
            <a:ln cap="flat" cmpd="sng" w="19050">
              <a:solidFill>
                <a:srgbClr val="000000"/>
              </a:solidFill>
              <a:prstDash val="solid"/>
              <a:round/>
              <a:headEnd len="med" w="med" type="none"/>
              <a:tailEnd len="med" w="med" type="triangle"/>
            </a:ln>
          </p:spPr>
        </p:cxnSp>
        <p:sp>
          <p:nvSpPr>
            <p:cNvPr id="2405" name="Google Shape;2405;p56"/>
            <p:cNvSpPr txBox="1"/>
            <p:nvPr/>
          </p:nvSpPr>
          <p:spPr>
            <a:xfrm>
              <a:off x="1552" y="1650"/>
              <a:ext cx="1665" cy="51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usual HTTP response </a:t>
              </a:r>
              <a:endParaRPr/>
            </a:p>
            <a:p>
              <a:pPr indent="0" lvl="0" marL="0" marR="0" rtl="0" algn="ctr">
                <a:lnSpc>
                  <a:spcPct val="8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set-cookie: 1678 </a:t>
              </a:r>
              <a:endParaRPr/>
            </a:p>
          </p:txBody>
        </p:sp>
        <p:grpSp>
          <p:nvGrpSpPr>
            <p:cNvPr id="2406" name="Google Shape;2406;p56"/>
            <p:cNvGrpSpPr/>
            <p:nvPr/>
          </p:nvGrpSpPr>
          <p:grpSpPr>
            <a:xfrm>
              <a:off x="462" y="1836"/>
              <a:ext cx="1004" cy="486"/>
              <a:chOff x="687" y="1746"/>
              <a:chExt cx="1004" cy="486"/>
            </a:xfrm>
          </p:grpSpPr>
          <p:sp>
            <p:nvSpPr>
              <p:cNvPr id="2407" name="Google Shape;2407;p56"/>
              <p:cNvSpPr/>
              <p:nvPr/>
            </p:nvSpPr>
            <p:spPr>
              <a:xfrm>
                <a:off x="702" y="1746"/>
                <a:ext cx="735" cy="486"/>
              </a:xfrm>
              <a:prstGeom prst="can">
                <a:avLst>
                  <a:gd fmla="val 25000" name="adj"/>
                </a:avLst>
              </a:prstGeom>
              <a:solidFill>
                <a:srgbClr val="3333CC"/>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2408" name="Google Shape;2408;p56"/>
              <p:cNvSpPr txBox="1"/>
              <p:nvPr/>
            </p:nvSpPr>
            <p:spPr>
              <a:xfrm>
                <a:off x="687" y="1836"/>
                <a:ext cx="1004" cy="38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ebay 8734</a:t>
                </a:r>
                <a:endParaRPr/>
              </a:p>
              <a:p>
                <a:pPr indent="0" lvl="0" marL="0" marR="0" rtl="0" algn="l">
                  <a:lnSpc>
                    <a:spcPct val="9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amazon 1678</a:t>
                </a:r>
                <a:endParaRPr/>
              </a:p>
            </p:txBody>
          </p:sp>
        </p:grpSp>
      </p:grpSp>
      <p:grpSp>
        <p:nvGrpSpPr>
          <p:cNvPr id="2409" name="Google Shape;2409;p56"/>
          <p:cNvGrpSpPr/>
          <p:nvPr/>
        </p:nvGrpSpPr>
        <p:grpSpPr>
          <a:xfrm>
            <a:off x="2994226" y="4365354"/>
            <a:ext cx="6781125" cy="2001838"/>
            <a:chOff x="1406" y="2641"/>
            <a:chExt cx="3562" cy="1261"/>
          </a:xfrm>
        </p:grpSpPr>
        <p:cxnSp>
          <p:nvCxnSpPr>
            <p:cNvPr id="2410" name="Google Shape;2410;p56"/>
            <p:cNvCxnSpPr/>
            <p:nvPr/>
          </p:nvCxnSpPr>
          <p:spPr>
            <a:xfrm>
              <a:off x="1406" y="3293"/>
              <a:ext cx="2032" cy="242"/>
            </a:xfrm>
            <a:prstGeom prst="straightConnector1">
              <a:avLst/>
            </a:prstGeom>
            <a:noFill/>
            <a:ln cap="flat" cmpd="sng" w="19050">
              <a:solidFill>
                <a:srgbClr val="000000"/>
              </a:solidFill>
              <a:prstDash val="solid"/>
              <a:round/>
              <a:headEnd len="med" w="med" type="none"/>
              <a:tailEnd len="med" w="med" type="triangle"/>
            </a:ln>
          </p:spPr>
        </p:cxnSp>
        <p:sp>
          <p:nvSpPr>
            <p:cNvPr id="2411" name="Google Shape;2411;p56"/>
            <p:cNvSpPr txBox="1"/>
            <p:nvPr/>
          </p:nvSpPr>
          <p:spPr>
            <a:xfrm>
              <a:off x="1561" y="3171"/>
              <a:ext cx="1689" cy="40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usual HTTP request msg</a:t>
              </a:r>
              <a:endParaRPr/>
            </a:p>
            <a:p>
              <a:pPr indent="0" lvl="0" marL="0" marR="0" rtl="0" algn="ctr">
                <a:lnSpc>
                  <a:spcPct val="8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cookie: 1678</a:t>
              </a:r>
              <a:endParaRPr/>
            </a:p>
          </p:txBody>
        </p:sp>
        <p:sp>
          <p:nvSpPr>
            <p:cNvPr id="2412" name="Google Shape;2412;p56"/>
            <p:cNvSpPr txBox="1"/>
            <p:nvPr/>
          </p:nvSpPr>
          <p:spPr>
            <a:xfrm>
              <a:off x="3579" y="3262"/>
              <a:ext cx="607" cy="6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cookie-</a:t>
              </a:r>
              <a:endParaRPr/>
            </a:p>
            <a:p>
              <a:pPr indent="0" lvl="0" marL="0" marR="0" rtl="0" algn="ctr">
                <a:lnSpc>
                  <a:spcPct val="10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specific</a:t>
              </a:r>
              <a:endParaRPr/>
            </a:p>
            <a:p>
              <a:pPr indent="0" lvl="0" marL="0" marR="0" rtl="0" algn="ctr">
                <a:lnSpc>
                  <a:spcPct val="10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action</a:t>
              </a:r>
              <a:endParaRPr/>
            </a:p>
          </p:txBody>
        </p:sp>
        <p:cxnSp>
          <p:nvCxnSpPr>
            <p:cNvPr id="2413" name="Google Shape;2413;p56"/>
            <p:cNvCxnSpPr/>
            <p:nvPr/>
          </p:nvCxnSpPr>
          <p:spPr>
            <a:xfrm flipH="1" rot="10800000">
              <a:off x="4181" y="2641"/>
              <a:ext cx="787" cy="861"/>
            </a:xfrm>
            <a:prstGeom prst="straightConnector1">
              <a:avLst/>
            </a:prstGeom>
            <a:noFill/>
            <a:ln cap="flat" cmpd="sng" w="9525">
              <a:solidFill>
                <a:srgbClr val="000000"/>
              </a:solidFill>
              <a:prstDash val="solid"/>
              <a:round/>
              <a:headEnd len="med" w="med" type="triangle"/>
              <a:tailEnd len="med" w="med" type="triangle"/>
            </a:ln>
          </p:spPr>
        </p:cxnSp>
        <p:sp>
          <p:nvSpPr>
            <p:cNvPr id="2414" name="Google Shape;2414;p56"/>
            <p:cNvSpPr txBox="1"/>
            <p:nvPr/>
          </p:nvSpPr>
          <p:spPr>
            <a:xfrm>
              <a:off x="4287" y="2939"/>
              <a:ext cx="539" cy="252"/>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access</a:t>
              </a:r>
              <a:endParaRPr/>
            </a:p>
          </p:txBody>
        </p:sp>
      </p:grpSp>
      <p:grpSp>
        <p:nvGrpSpPr>
          <p:cNvPr id="2415" name="Google Shape;2415;p56"/>
          <p:cNvGrpSpPr/>
          <p:nvPr/>
        </p:nvGrpSpPr>
        <p:grpSpPr>
          <a:xfrm>
            <a:off x="1655687" y="5113066"/>
            <a:ext cx="1389062" cy="633978"/>
            <a:chOff x="702" y="1746"/>
            <a:chExt cx="1004" cy="486"/>
          </a:xfrm>
        </p:grpSpPr>
        <p:sp>
          <p:nvSpPr>
            <p:cNvPr id="2416" name="Google Shape;2416;p56"/>
            <p:cNvSpPr/>
            <p:nvPr/>
          </p:nvSpPr>
          <p:spPr>
            <a:xfrm>
              <a:off x="735" y="1746"/>
              <a:ext cx="773" cy="486"/>
            </a:xfrm>
            <a:prstGeom prst="can">
              <a:avLst>
                <a:gd fmla="val 25000" name="adj"/>
              </a:avLst>
            </a:prstGeom>
            <a:solidFill>
              <a:srgbClr val="3333CC"/>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2417" name="Google Shape;2417;p56"/>
            <p:cNvSpPr txBox="1"/>
            <p:nvPr/>
          </p:nvSpPr>
          <p:spPr>
            <a:xfrm>
              <a:off x="702" y="1851"/>
              <a:ext cx="1004" cy="36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ebay 8734</a:t>
              </a:r>
              <a:endParaRPr/>
            </a:p>
            <a:p>
              <a:pPr indent="0" lvl="0" marL="0" marR="0" rtl="0" algn="l">
                <a:lnSpc>
                  <a:spcPct val="9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amazon 1678</a:t>
              </a:r>
              <a:endParaRPr b="1" i="0" sz="1600" u="none" cap="none" strike="noStrike">
                <a:solidFill>
                  <a:srgbClr val="FFFFFF"/>
                </a:solidFill>
                <a:latin typeface="Calibri"/>
                <a:ea typeface="Calibri"/>
                <a:cs typeface="Calibri"/>
                <a:sym typeface="Calibri"/>
              </a:endParaRPr>
            </a:p>
          </p:txBody>
        </p:sp>
      </p:grpSp>
      <p:sp>
        <p:nvSpPr>
          <p:cNvPr id="2418" name="Google Shape;2418;p56"/>
          <p:cNvSpPr txBox="1"/>
          <p:nvPr/>
        </p:nvSpPr>
        <p:spPr>
          <a:xfrm>
            <a:off x="9834963" y="2582111"/>
            <a:ext cx="114005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backend</a:t>
            </a:r>
            <a:endParaRPr/>
          </a:p>
          <a:p>
            <a:pPr indent="0" lvl="0" marL="0" marR="0" rtl="0" algn="l">
              <a:lnSpc>
                <a:spcPct val="10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database</a:t>
            </a:r>
            <a:endParaRPr/>
          </a:p>
        </p:txBody>
      </p:sp>
      <p:sp>
        <p:nvSpPr>
          <p:cNvPr id="2419" name="Google Shape;2419;p56"/>
          <p:cNvSpPr/>
          <p:nvPr/>
        </p:nvSpPr>
        <p:spPr>
          <a:xfrm>
            <a:off x="10104838" y="3202824"/>
            <a:ext cx="592138" cy="908050"/>
          </a:xfrm>
          <a:prstGeom prst="can">
            <a:avLst>
              <a:gd fmla="val 31004" name="adj"/>
            </a:avLst>
          </a:prstGeom>
          <a:gradFill>
            <a:gsLst>
              <a:gs pos="0">
                <a:srgbClr val="000099"/>
              </a:gs>
              <a:gs pos="100000">
                <a:srgbClr val="FFFFFF"/>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2420" name="Google Shape;2420;p56"/>
          <p:cNvGrpSpPr/>
          <p:nvPr/>
        </p:nvGrpSpPr>
        <p:grpSpPr>
          <a:xfrm>
            <a:off x="6709231" y="1274501"/>
            <a:ext cx="351110" cy="610396"/>
            <a:chOff x="4140" y="429"/>
            <a:chExt cx="1425" cy="2396"/>
          </a:xfrm>
        </p:grpSpPr>
        <p:sp>
          <p:nvSpPr>
            <p:cNvPr id="2421" name="Google Shape;2421;p5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22" name="Google Shape;2422;p56"/>
            <p:cNvSpPr/>
            <p:nvPr/>
          </p:nvSpPr>
          <p:spPr>
            <a:xfrm>
              <a:off x="4206" y="429"/>
              <a:ext cx="1045"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23" name="Google Shape;2423;p5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24" name="Google Shape;2424;p5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25" name="Google Shape;2425;p56"/>
            <p:cNvSpPr/>
            <p:nvPr/>
          </p:nvSpPr>
          <p:spPr>
            <a:xfrm>
              <a:off x="4212" y="695"/>
              <a:ext cx="594"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426" name="Google Shape;2426;p56"/>
            <p:cNvGrpSpPr/>
            <p:nvPr/>
          </p:nvGrpSpPr>
          <p:grpSpPr>
            <a:xfrm>
              <a:off x="4751" y="666"/>
              <a:ext cx="578" cy="148"/>
              <a:chOff x="616" y="2566"/>
              <a:chExt cx="721" cy="142"/>
            </a:xfrm>
          </p:grpSpPr>
          <p:sp>
            <p:nvSpPr>
              <p:cNvPr id="2427" name="Google Shape;2427;p56"/>
              <p:cNvSpPr/>
              <p:nvPr/>
            </p:nvSpPr>
            <p:spPr>
              <a:xfrm>
                <a:off x="616" y="2566"/>
                <a:ext cx="721"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28" name="Google Shape;2428;p56"/>
              <p:cNvSpPr/>
              <p:nvPr/>
            </p:nvSpPr>
            <p:spPr>
              <a:xfrm>
                <a:off x="630" y="2580"/>
                <a:ext cx="687"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429" name="Google Shape;2429;p56"/>
            <p:cNvSpPr/>
            <p:nvPr/>
          </p:nvSpPr>
          <p:spPr>
            <a:xfrm>
              <a:off x="4223" y="1021"/>
              <a:ext cx="600"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430" name="Google Shape;2430;p56"/>
            <p:cNvGrpSpPr/>
            <p:nvPr/>
          </p:nvGrpSpPr>
          <p:grpSpPr>
            <a:xfrm>
              <a:off x="4745" y="996"/>
              <a:ext cx="583" cy="133"/>
              <a:chOff x="612" y="2570"/>
              <a:chExt cx="728" cy="138"/>
            </a:xfrm>
          </p:grpSpPr>
          <p:sp>
            <p:nvSpPr>
              <p:cNvPr id="2431" name="Google Shape;2431;p56"/>
              <p:cNvSpPr/>
              <p:nvPr/>
            </p:nvSpPr>
            <p:spPr>
              <a:xfrm>
                <a:off x="612" y="2570"/>
                <a:ext cx="728"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32" name="Google Shape;2432;p56"/>
              <p:cNvSpPr/>
              <p:nvPr/>
            </p:nvSpPr>
            <p:spPr>
              <a:xfrm>
                <a:off x="625" y="2585"/>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433" name="Google Shape;2433;p56"/>
            <p:cNvSpPr/>
            <p:nvPr/>
          </p:nvSpPr>
          <p:spPr>
            <a:xfrm>
              <a:off x="4217" y="1356"/>
              <a:ext cx="594" cy="49"/>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34" name="Google Shape;2434;p56"/>
            <p:cNvSpPr/>
            <p:nvPr/>
          </p:nvSpPr>
          <p:spPr>
            <a:xfrm>
              <a:off x="4228" y="1657"/>
              <a:ext cx="594"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435" name="Google Shape;2435;p56"/>
            <p:cNvGrpSpPr/>
            <p:nvPr/>
          </p:nvGrpSpPr>
          <p:grpSpPr>
            <a:xfrm>
              <a:off x="4734" y="1627"/>
              <a:ext cx="584" cy="153"/>
              <a:chOff x="613" y="2568"/>
              <a:chExt cx="727" cy="141"/>
            </a:xfrm>
          </p:grpSpPr>
          <p:sp>
            <p:nvSpPr>
              <p:cNvPr id="2436" name="Google Shape;2436;p56"/>
              <p:cNvSpPr/>
              <p:nvPr/>
            </p:nvSpPr>
            <p:spPr>
              <a:xfrm>
                <a:off x="613" y="2568"/>
                <a:ext cx="727"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37" name="Google Shape;2437;p56"/>
              <p:cNvSpPr/>
              <p:nvPr/>
            </p:nvSpPr>
            <p:spPr>
              <a:xfrm>
                <a:off x="627" y="2586"/>
                <a:ext cx="692"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438" name="Google Shape;2438;p5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439" name="Google Shape;2439;p56"/>
            <p:cNvGrpSpPr/>
            <p:nvPr/>
          </p:nvGrpSpPr>
          <p:grpSpPr>
            <a:xfrm>
              <a:off x="4740" y="1326"/>
              <a:ext cx="584" cy="138"/>
              <a:chOff x="615" y="2567"/>
              <a:chExt cx="727" cy="138"/>
            </a:xfrm>
          </p:grpSpPr>
          <p:sp>
            <p:nvSpPr>
              <p:cNvPr id="2440" name="Google Shape;2440;p56"/>
              <p:cNvSpPr/>
              <p:nvPr/>
            </p:nvSpPr>
            <p:spPr>
              <a:xfrm>
                <a:off x="615" y="2567"/>
                <a:ext cx="727"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41" name="Google Shape;2441;p56"/>
              <p:cNvSpPr/>
              <p:nvPr/>
            </p:nvSpPr>
            <p:spPr>
              <a:xfrm>
                <a:off x="629" y="2582"/>
                <a:ext cx="692"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442" name="Google Shape;2442;p56"/>
            <p:cNvSpPr/>
            <p:nvPr/>
          </p:nvSpPr>
          <p:spPr>
            <a:xfrm>
              <a:off x="5251" y="429"/>
              <a:ext cx="66" cy="2288"/>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43" name="Google Shape;2443;p5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44" name="Google Shape;2444;p5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45" name="Google Shape;2445;p56"/>
            <p:cNvSpPr/>
            <p:nvPr/>
          </p:nvSpPr>
          <p:spPr>
            <a:xfrm>
              <a:off x="5515" y="2613"/>
              <a:ext cx="50" cy="94"/>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46" name="Google Shape;2446;p5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47" name="Google Shape;2447;p56"/>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48" name="Google Shape;2448;p56"/>
            <p:cNvSpPr/>
            <p:nvPr/>
          </p:nvSpPr>
          <p:spPr>
            <a:xfrm>
              <a:off x="4206" y="2712"/>
              <a:ext cx="1067" cy="84"/>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49" name="Google Shape;2449;p56"/>
            <p:cNvSpPr/>
            <p:nvPr/>
          </p:nvSpPr>
          <p:spPr>
            <a:xfrm>
              <a:off x="4311" y="2381"/>
              <a:ext cx="154"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50" name="Google Shape;2450;p56"/>
            <p:cNvSpPr/>
            <p:nvPr/>
          </p:nvSpPr>
          <p:spPr>
            <a:xfrm>
              <a:off x="4487" y="2386"/>
              <a:ext cx="160"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2451" name="Google Shape;2451;p56"/>
            <p:cNvSpPr/>
            <p:nvPr/>
          </p:nvSpPr>
          <p:spPr>
            <a:xfrm>
              <a:off x="4663" y="2381"/>
              <a:ext cx="160"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2452" name="Google Shape;2452;p56"/>
            <p:cNvSpPr/>
            <p:nvPr/>
          </p:nvSpPr>
          <p:spPr>
            <a:xfrm>
              <a:off x="5064" y="1834"/>
              <a:ext cx="83" cy="764"/>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453" name="Google Shape;2453;p56"/>
          <p:cNvGrpSpPr/>
          <p:nvPr/>
        </p:nvGrpSpPr>
        <p:grpSpPr>
          <a:xfrm>
            <a:off x="2734523" y="1369488"/>
            <a:ext cx="667783" cy="586047"/>
            <a:chOff x="-44" y="1473"/>
            <a:chExt cx="981" cy="1105"/>
          </a:xfrm>
        </p:grpSpPr>
        <p:pic>
          <p:nvPicPr>
            <p:cNvPr descr="desktop_computer_stylized_medium" id="2454" name="Google Shape;2454;p5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455" name="Google Shape;2455;p5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cxnSp>
        <p:nvCxnSpPr>
          <p:cNvPr id="2456" name="Google Shape;2456;p56"/>
          <p:cNvCxnSpPr/>
          <p:nvPr/>
        </p:nvCxnSpPr>
        <p:spPr>
          <a:xfrm flipH="1">
            <a:off x="2999897" y="1993139"/>
            <a:ext cx="510" cy="4465805"/>
          </a:xfrm>
          <a:prstGeom prst="straightConnector1">
            <a:avLst/>
          </a:prstGeom>
          <a:noFill/>
          <a:ln cap="flat" cmpd="sng" w="9525">
            <a:solidFill>
              <a:srgbClr val="FF0000"/>
            </a:solidFill>
            <a:prstDash val="dot"/>
            <a:round/>
            <a:headEnd len="med" w="med" type="none"/>
            <a:tailEnd len="med" w="med" type="triangle"/>
          </a:ln>
        </p:spPr>
      </p:cxnSp>
      <p:sp>
        <p:nvSpPr>
          <p:cNvPr id="2457" name="Google Shape;2457;p56"/>
          <p:cNvSpPr txBox="1"/>
          <p:nvPr/>
        </p:nvSpPr>
        <p:spPr>
          <a:xfrm>
            <a:off x="2746707" y="6459827"/>
            <a:ext cx="519694" cy="276999"/>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A5A5A5"/>
              </a:buClr>
              <a:buSzPts val="1400"/>
              <a:buFont typeface="Calibri"/>
              <a:buNone/>
            </a:pPr>
            <a:r>
              <a:rPr b="0" i="0" lang="en-US" sz="1400" u="none" cap="none" strike="noStrike">
                <a:solidFill>
                  <a:srgbClr val="A5A5A5"/>
                </a:solidFill>
                <a:latin typeface="Calibri"/>
                <a:ea typeface="Calibri"/>
                <a:cs typeface="Calibri"/>
                <a:sym typeface="Calibri"/>
              </a:rPr>
              <a:t>time</a:t>
            </a:r>
            <a:endParaRPr/>
          </a:p>
        </p:txBody>
      </p:sp>
      <p:cxnSp>
        <p:nvCxnSpPr>
          <p:cNvPr id="2458" name="Google Shape;2458;p56"/>
          <p:cNvCxnSpPr/>
          <p:nvPr/>
        </p:nvCxnSpPr>
        <p:spPr>
          <a:xfrm flipH="1">
            <a:off x="6867352" y="2001551"/>
            <a:ext cx="510" cy="4465805"/>
          </a:xfrm>
          <a:prstGeom prst="straightConnector1">
            <a:avLst/>
          </a:prstGeom>
          <a:noFill/>
          <a:ln cap="flat" cmpd="sng" w="9525">
            <a:solidFill>
              <a:srgbClr val="FF0000"/>
            </a:solidFill>
            <a:prstDash val="dot"/>
            <a:round/>
            <a:headEnd len="med" w="med" type="none"/>
            <a:tailEnd len="med" w="med" type="triangle"/>
          </a:ln>
        </p:spPr>
      </p:cxnSp>
      <p:sp>
        <p:nvSpPr>
          <p:cNvPr id="2459" name="Google Shape;2459;p56"/>
          <p:cNvSpPr txBox="1"/>
          <p:nvPr/>
        </p:nvSpPr>
        <p:spPr>
          <a:xfrm>
            <a:off x="6614162" y="6468239"/>
            <a:ext cx="519694" cy="276999"/>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A5A5A5"/>
              </a:buClr>
              <a:buSzPts val="1400"/>
              <a:buFont typeface="Calibri"/>
              <a:buNone/>
            </a:pPr>
            <a:r>
              <a:rPr b="0" i="0" lang="en-US" sz="1400" u="none" cap="none" strike="noStrike">
                <a:solidFill>
                  <a:srgbClr val="A5A5A5"/>
                </a:solidFill>
                <a:latin typeface="Calibri"/>
                <a:ea typeface="Calibri"/>
                <a:cs typeface="Calibri"/>
                <a:sym typeface="Calibri"/>
              </a:rPr>
              <a:t>time</a:t>
            </a:r>
            <a:endParaRPr/>
          </a:p>
        </p:txBody>
      </p:sp>
      <p:sp>
        <p:nvSpPr>
          <p:cNvPr id="2460" name="Google Shape;2460;p5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3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95"/>
                                        </p:tgtEl>
                                        <p:attrNameLst>
                                          <p:attrName>style.visibility</p:attrName>
                                        </p:attrNameLst>
                                      </p:cBhvr>
                                      <p:to>
                                        <p:strVal val="visible"/>
                                      </p:to>
                                    </p:set>
                                    <p:animEffect filter="fade" transition="in">
                                      <p:cBhvr>
                                        <p:cTn dur="2000"/>
                                        <p:tgtEl>
                                          <p:spTgt spid="2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3000"/>
                                        <p:tgtEl>
                                          <p:spTgt spid="2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4"/>
                                        </p:tgtEl>
                                        <p:attrNameLst>
                                          <p:attrName>style.visibility</p:attrName>
                                        </p:attrNameLst>
                                      </p:cBhvr>
                                      <p:to>
                                        <p:strVal val="visible"/>
                                      </p:to>
                                    </p:set>
                                    <p:animEffect filter="fade" transition="in">
                                      <p:cBhvr>
                                        <p:cTn dur="2000"/>
                                        <p:tgtEl>
                                          <p:spTgt spid="238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74"/>
                                        </p:tgtEl>
                                        <p:attrNameLst>
                                          <p:attrName>style.visibility</p:attrName>
                                        </p:attrNameLst>
                                      </p:cBhvr>
                                      <p:to>
                                        <p:strVal val="visible"/>
                                      </p:to>
                                    </p:set>
                                    <p:animEffect filter="fade" transition="in">
                                      <p:cBhvr>
                                        <p:cTn dur="1000"/>
                                        <p:tgtEl>
                                          <p:spTgt spid="2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2000"/>
                                        <p:tgtEl>
                                          <p:spTgt spid="24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79"/>
                                        </p:tgtEl>
                                        <p:attrNameLst>
                                          <p:attrName>style.visibility</p:attrName>
                                        </p:attrNameLst>
                                      </p:cBhvr>
                                      <p:to>
                                        <p:strVal val="visible"/>
                                      </p:to>
                                    </p:set>
                                    <p:animEffect filter="fade" transition="in">
                                      <p:cBhvr>
                                        <p:cTn dur="2000"/>
                                        <p:tgtEl>
                                          <p:spTgt spid="2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57"/>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 cookies: comments</a:t>
            </a:r>
            <a:endParaRPr sz="4400"/>
          </a:p>
        </p:txBody>
      </p:sp>
      <p:sp>
        <p:nvSpPr>
          <p:cNvPr id="2467" name="Google Shape;2467;p57"/>
          <p:cNvSpPr txBox="1"/>
          <p:nvPr/>
        </p:nvSpPr>
        <p:spPr>
          <a:xfrm>
            <a:off x="648049" y="1556443"/>
            <a:ext cx="6034668" cy="26416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75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What cookies can be used for</a:t>
            </a:r>
            <a:r>
              <a:rPr b="0" i="1" lang="en-US" sz="2800" u="none" cap="none" strike="noStrike">
                <a:solidFill>
                  <a:srgbClr val="CC0000"/>
                </a:solidFill>
                <a:latin typeface="Calibri"/>
                <a:ea typeface="Calibri"/>
                <a:cs typeface="Calibri"/>
                <a:sym typeface="Calibri"/>
              </a:rPr>
              <a:t>:</a:t>
            </a:r>
            <a:endParaRPr/>
          </a:p>
          <a:p>
            <a:pPr indent="-222250" lvl="0" marL="352425" marR="0" rtl="0" algn="l">
              <a:lnSpc>
                <a:spcPct val="75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authorization</a:t>
            </a:r>
            <a:endParaRPr/>
          </a:p>
          <a:p>
            <a:pPr indent="-222250" lvl="0" marL="352425" marR="0" rtl="0" algn="l">
              <a:lnSpc>
                <a:spcPct val="75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shopping carts</a:t>
            </a:r>
            <a:endParaRPr/>
          </a:p>
          <a:p>
            <a:pPr indent="-222250" lvl="0" marL="352425" marR="0" rtl="0" algn="l">
              <a:lnSpc>
                <a:spcPct val="75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recommendations</a:t>
            </a:r>
            <a:endParaRPr/>
          </a:p>
          <a:p>
            <a:pPr indent="-222250" lvl="0" marL="352425" marR="0" rtl="0" algn="l">
              <a:lnSpc>
                <a:spcPct val="75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user session state (Web e-mail)</a:t>
            </a:r>
            <a:endParaRPr/>
          </a:p>
        </p:txBody>
      </p:sp>
      <p:sp>
        <p:nvSpPr>
          <p:cNvPr id="2468" name="Google Shape;2468;p57"/>
          <p:cNvSpPr/>
          <p:nvPr/>
        </p:nvSpPr>
        <p:spPr>
          <a:xfrm>
            <a:off x="7504291" y="1568189"/>
            <a:ext cx="3810000" cy="3553646"/>
          </a:xfrm>
          <a:prstGeom prst="rect">
            <a:avLst/>
          </a:prstGeom>
          <a:noFill/>
          <a:ln cap="flat" cmpd="sng" w="19050">
            <a:solidFill>
              <a:srgbClr val="000099"/>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cookies and privacy:</a:t>
            </a:r>
            <a:endParaRPr/>
          </a:p>
          <a:p>
            <a:pPr indent="-342900" lvl="0" marL="342900" marR="0" rtl="0" algn="l">
              <a:lnSpc>
                <a:spcPct val="9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cookies permit sites to </a:t>
            </a:r>
            <a:r>
              <a:rPr b="0" i="1" lang="en-US" sz="2400" u="none" cap="none" strike="noStrike">
                <a:solidFill>
                  <a:srgbClr val="000000"/>
                </a:solidFill>
                <a:latin typeface="Calibri"/>
                <a:ea typeface="Calibri"/>
                <a:cs typeface="Calibri"/>
                <a:sym typeface="Calibri"/>
              </a:rPr>
              <a:t>learn</a:t>
            </a:r>
            <a:r>
              <a:rPr b="0" i="0" lang="en-US" sz="2400" u="none" cap="none" strike="noStrike">
                <a:solidFill>
                  <a:srgbClr val="000000"/>
                </a:solidFill>
                <a:latin typeface="Calibri"/>
                <a:ea typeface="Calibri"/>
                <a:cs typeface="Calibri"/>
                <a:sym typeface="Calibri"/>
              </a:rPr>
              <a:t> a lot about you on their site.</a:t>
            </a:r>
            <a:endParaRPr/>
          </a:p>
          <a:p>
            <a:pPr indent="-342900" lvl="0" marL="342900" marR="0" rtl="0" algn="l">
              <a:lnSpc>
                <a:spcPct val="9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third party persistent cookies (tracking cookies) allow common identity (cookie value) to be tracked across multiple web sites</a:t>
            </a:r>
            <a:endParaRPr/>
          </a:p>
        </p:txBody>
      </p:sp>
      <p:sp>
        <p:nvSpPr>
          <p:cNvPr id="2469" name="Google Shape;2469;p57"/>
          <p:cNvSpPr txBox="1"/>
          <p:nvPr/>
        </p:nvSpPr>
        <p:spPr>
          <a:xfrm>
            <a:off x="10149568" y="1325611"/>
            <a:ext cx="838691"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400"/>
              <a:buFont typeface="Calibri"/>
              <a:buNone/>
            </a:pPr>
            <a:r>
              <a:rPr b="0" i="0" lang="en-US" sz="2400" u="none" cap="none" strike="noStrike">
                <a:solidFill>
                  <a:srgbClr val="000099"/>
                </a:solidFill>
                <a:latin typeface="Calibri"/>
                <a:ea typeface="Calibri"/>
                <a:cs typeface="Calibri"/>
                <a:sym typeface="Calibri"/>
              </a:rPr>
              <a:t>aside</a:t>
            </a:r>
            <a:endParaRPr/>
          </a:p>
        </p:txBody>
      </p:sp>
      <p:sp>
        <p:nvSpPr>
          <p:cNvPr id="2470" name="Google Shape;2470;p57"/>
          <p:cNvSpPr/>
          <p:nvPr/>
        </p:nvSpPr>
        <p:spPr>
          <a:xfrm>
            <a:off x="721562" y="3980757"/>
            <a:ext cx="6267067" cy="264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3200"/>
              <a:buFont typeface="Calibri"/>
              <a:buNone/>
            </a:pPr>
            <a:r>
              <a:rPr b="0" i="1" lang="en-US" sz="3200" u="none" cap="none" strike="noStrike">
                <a:solidFill>
                  <a:srgbClr val="CC0000"/>
                </a:solidFill>
                <a:latin typeface="Calibri"/>
                <a:ea typeface="Calibri"/>
                <a:cs typeface="Calibri"/>
                <a:sym typeface="Calibri"/>
              </a:rPr>
              <a:t>Challenge: How to keep state?</a:t>
            </a:r>
            <a:endParaRPr/>
          </a:p>
          <a:p>
            <a:pPr indent="-342900" lvl="0" marL="342900" marR="0" rtl="0" algn="l">
              <a:lnSpc>
                <a:spcPct val="90000"/>
              </a:lnSpc>
              <a:spcBef>
                <a:spcPts val="0"/>
              </a:spcBef>
              <a:spcAft>
                <a:spcPts val="0"/>
              </a:spcAft>
              <a:buClr>
                <a:srgbClr val="000099"/>
              </a:buClr>
              <a:buSzPts val="2800"/>
              <a:buFont typeface="Noto Sans Symbols"/>
              <a:buChar char="▪"/>
            </a:pPr>
            <a:r>
              <a:rPr b="0" i="1" lang="en-US" sz="2800" u="none" cap="none" strike="noStrike">
                <a:solidFill>
                  <a:srgbClr val="0000A3"/>
                </a:solidFill>
                <a:latin typeface="Calibri"/>
                <a:ea typeface="Calibri"/>
                <a:cs typeface="Calibri"/>
                <a:sym typeface="Calibri"/>
              </a:rPr>
              <a:t>at protocol endpoints: </a:t>
            </a:r>
            <a:r>
              <a:rPr b="0" i="0" lang="en-US" sz="2800" u="none" cap="none" strike="noStrike">
                <a:solidFill>
                  <a:srgbClr val="000000"/>
                </a:solidFill>
                <a:latin typeface="Calibri"/>
                <a:ea typeface="Calibri"/>
                <a:cs typeface="Calibri"/>
                <a:sym typeface="Calibri"/>
              </a:rPr>
              <a:t>maintain state at sender/receiver over multiple transactions</a:t>
            </a:r>
            <a:endParaRPr/>
          </a:p>
          <a:p>
            <a:pPr indent="-342900" lvl="0" marL="342900" marR="0" rtl="0" algn="l">
              <a:lnSpc>
                <a:spcPct val="90000"/>
              </a:lnSpc>
              <a:spcBef>
                <a:spcPts val="0"/>
              </a:spcBef>
              <a:spcAft>
                <a:spcPts val="0"/>
              </a:spcAft>
              <a:buClr>
                <a:srgbClr val="000099"/>
              </a:buClr>
              <a:buSzPts val="2800"/>
              <a:buFont typeface="Noto Sans Symbols"/>
              <a:buChar char="▪"/>
            </a:pPr>
            <a:r>
              <a:rPr b="0" i="1" lang="en-US" sz="2800" u="none" cap="none" strike="noStrike">
                <a:solidFill>
                  <a:srgbClr val="0000A3"/>
                </a:solidFill>
                <a:latin typeface="Calibri"/>
                <a:ea typeface="Calibri"/>
                <a:cs typeface="Calibri"/>
                <a:sym typeface="Calibri"/>
              </a:rPr>
              <a:t>in messages: </a:t>
            </a:r>
            <a:r>
              <a:rPr b="0" i="0" lang="en-US" sz="2800" u="none" cap="none" strike="noStrike">
                <a:solidFill>
                  <a:srgbClr val="000000"/>
                </a:solidFill>
                <a:latin typeface="Calibri"/>
                <a:ea typeface="Calibri"/>
                <a:cs typeface="Calibri"/>
                <a:sym typeface="Calibri"/>
              </a:rPr>
              <a:t>cookies in HTTP messages carry state</a:t>
            </a:r>
            <a:endParaRPr/>
          </a:p>
        </p:txBody>
      </p:sp>
      <p:sp>
        <p:nvSpPr>
          <p:cNvPr id="2471" name="Google Shape;2471;p5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0"/>
                                        </p:tgtEl>
                                        <p:attrNameLst>
                                          <p:attrName>style.visibility</p:attrName>
                                        </p:attrNameLst>
                                      </p:cBhvr>
                                      <p:to>
                                        <p:strVal val="visible"/>
                                      </p:to>
                                    </p:set>
                                    <p:animEffect filter="fade" transition="in">
                                      <p:cBhvr>
                                        <p:cTn dur="500"/>
                                        <p:tgtEl>
                                          <p:spTgt spid="2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8"/>
                                        </p:tgtEl>
                                        <p:attrNameLst>
                                          <p:attrName>style.visibility</p:attrName>
                                        </p:attrNameLst>
                                      </p:cBhvr>
                                      <p:to>
                                        <p:strVal val="visible"/>
                                      </p:to>
                                    </p:set>
                                    <p:animEffect filter="fade" transition="in">
                                      <p:cBhvr>
                                        <p:cTn dur="500"/>
                                        <p:tgtEl>
                                          <p:spTgt spid="2468"/>
                                        </p:tgtEl>
                                      </p:cBhvr>
                                    </p:animEffect>
                                  </p:childTnLst>
                                </p:cTn>
                              </p:par>
                              <p:par>
                                <p:cTn fill="hold" nodeType="withEffect" presetClass="entr" presetID="10" presetSubtype="0">
                                  <p:stCondLst>
                                    <p:cond delay="0"/>
                                  </p:stCondLst>
                                  <p:childTnLst>
                                    <p:set>
                                      <p:cBhvr>
                                        <p:cTn dur="1" fill="hold">
                                          <p:stCondLst>
                                            <p:cond delay="0"/>
                                          </p:stCondLst>
                                        </p:cTn>
                                        <p:tgtEl>
                                          <p:spTgt spid="2469"/>
                                        </p:tgtEl>
                                        <p:attrNameLst>
                                          <p:attrName>style.visibility</p:attrName>
                                        </p:attrNameLst>
                                      </p:cBhvr>
                                      <p:to>
                                        <p:strVal val="visible"/>
                                      </p:to>
                                    </p:set>
                                    <p:animEffect filter="fade" transition="in">
                                      <p:cBhvr>
                                        <p:cTn dur="500"/>
                                        <p:tgtEl>
                                          <p:spTgt spid="2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58"/>
          <p:cNvSpPr txBox="1"/>
          <p:nvPr/>
        </p:nvSpPr>
        <p:spPr>
          <a:xfrm>
            <a:off x="360491" y="261258"/>
            <a:ext cx="9806082"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E01A0"/>
              </a:buClr>
              <a:buSzPts val="4400"/>
              <a:buFont typeface="Calibri"/>
              <a:buNone/>
            </a:pPr>
            <a:r>
              <a:rPr b="0" i="0" lang="en-US" sz="4400" u="none" cap="none" strike="noStrike">
                <a:solidFill>
                  <a:srgbClr val="0E01A0"/>
                </a:solidFill>
                <a:latin typeface="Calibri"/>
                <a:ea typeface="Calibri"/>
                <a:cs typeface="Calibri"/>
                <a:sym typeface="Calibri"/>
              </a:rPr>
              <a:t>Example:  displaying a NY Times web page</a:t>
            </a:r>
            <a:endParaRPr b="0" i="0" sz="3600" u="none" cap="none" strike="noStrike">
              <a:solidFill>
                <a:srgbClr val="0E01A0"/>
              </a:solidFill>
              <a:latin typeface="Calibri"/>
              <a:ea typeface="Calibri"/>
              <a:cs typeface="Calibri"/>
              <a:sym typeface="Calibri"/>
            </a:endParaRPr>
          </a:p>
        </p:txBody>
      </p:sp>
      <p:grpSp>
        <p:nvGrpSpPr>
          <p:cNvPr id="2478" name="Google Shape;2478;p58"/>
          <p:cNvGrpSpPr/>
          <p:nvPr/>
        </p:nvGrpSpPr>
        <p:grpSpPr>
          <a:xfrm>
            <a:off x="4421414" y="1364343"/>
            <a:ext cx="519313" cy="1096646"/>
            <a:chOff x="4140" y="429"/>
            <a:chExt cx="1425" cy="2396"/>
          </a:xfrm>
        </p:grpSpPr>
        <p:sp>
          <p:nvSpPr>
            <p:cNvPr id="2479" name="Google Shape;2479;p5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80" name="Google Shape;2480;p58"/>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481" name="Google Shape;2481;p5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82" name="Google Shape;2482;p5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83" name="Google Shape;2483;p58"/>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484" name="Google Shape;2484;p58"/>
            <p:cNvGrpSpPr/>
            <p:nvPr/>
          </p:nvGrpSpPr>
          <p:grpSpPr>
            <a:xfrm>
              <a:off x="4747" y="666"/>
              <a:ext cx="582" cy="146"/>
              <a:chOff x="612" y="2566"/>
              <a:chExt cx="726" cy="140"/>
            </a:xfrm>
          </p:grpSpPr>
          <p:sp>
            <p:nvSpPr>
              <p:cNvPr id="2485" name="Google Shape;2485;p58"/>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486" name="Google Shape;2486;p58"/>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487" name="Google Shape;2487;p58"/>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488" name="Google Shape;2488;p58"/>
            <p:cNvGrpSpPr/>
            <p:nvPr/>
          </p:nvGrpSpPr>
          <p:grpSpPr>
            <a:xfrm>
              <a:off x="4748" y="993"/>
              <a:ext cx="582" cy="136"/>
              <a:chOff x="615" y="2567"/>
              <a:chExt cx="726" cy="141"/>
            </a:xfrm>
          </p:grpSpPr>
          <p:sp>
            <p:nvSpPr>
              <p:cNvPr id="2489" name="Google Shape;2489;p58"/>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490" name="Google Shape;2490;p58"/>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491" name="Google Shape;2491;p58"/>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492" name="Google Shape;2492;p58"/>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493" name="Google Shape;2493;p58"/>
            <p:cNvGrpSpPr/>
            <p:nvPr/>
          </p:nvGrpSpPr>
          <p:grpSpPr>
            <a:xfrm>
              <a:off x="4737" y="1627"/>
              <a:ext cx="581" cy="151"/>
              <a:chOff x="617" y="2568"/>
              <a:chExt cx="724" cy="139"/>
            </a:xfrm>
          </p:grpSpPr>
          <p:sp>
            <p:nvSpPr>
              <p:cNvPr id="2494" name="Google Shape;2494;p58"/>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495" name="Google Shape;2495;p58"/>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496" name="Google Shape;2496;p5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497" name="Google Shape;2497;p58"/>
            <p:cNvGrpSpPr/>
            <p:nvPr/>
          </p:nvGrpSpPr>
          <p:grpSpPr>
            <a:xfrm>
              <a:off x="4737" y="1325"/>
              <a:ext cx="581" cy="141"/>
              <a:chOff x="612" y="2566"/>
              <a:chExt cx="724" cy="141"/>
            </a:xfrm>
          </p:grpSpPr>
          <p:sp>
            <p:nvSpPr>
              <p:cNvPr id="2498" name="Google Shape;2498;p58"/>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499" name="Google Shape;2499;p58"/>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500" name="Google Shape;2500;p58"/>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01" name="Google Shape;2501;p5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2" name="Google Shape;2502;p5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3" name="Google Shape;2503;p58"/>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04" name="Google Shape;2504;p5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5" name="Google Shape;2505;p58"/>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06" name="Google Shape;2506;p58"/>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07" name="Google Shape;2507;p58"/>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08" name="Google Shape;2508;p58"/>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9" name="Google Shape;2509;p58"/>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10" name="Google Shape;2510;p58"/>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pic>
        <p:nvPicPr>
          <p:cNvPr id="2511" name="Google Shape;2511;p58"/>
          <p:cNvPicPr preferRelativeResize="0"/>
          <p:nvPr/>
        </p:nvPicPr>
        <p:blipFill rotWithShape="1">
          <a:blip r:embed="rId3">
            <a:alphaModFix/>
          </a:blip>
          <a:srcRect b="0" l="0" r="0" t="0"/>
          <a:stretch/>
        </p:blipFill>
        <p:spPr>
          <a:xfrm>
            <a:off x="4987471" y="1230461"/>
            <a:ext cx="1797957" cy="1299560"/>
          </a:xfrm>
          <a:prstGeom prst="rect">
            <a:avLst/>
          </a:prstGeom>
          <a:noFill/>
          <a:ln>
            <a:noFill/>
          </a:ln>
        </p:spPr>
      </p:pic>
      <p:pic>
        <p:nvPicPr>
          <p:cNvPr id="2512" name="Google Shape;2512;p58"/>
          <p:cNvPicPr preferRelativeResize="0"/>
          <p:nvPr/>
        </p:nvPicPr>
        <p:blipFill rotWithShape="1">
          <a:blip r:embed="rId4">
            <a:alphaModFix/>
          </a:blip>
          <a:srcRect b="0" l="0" r="0" t="0"/>
          <a:stretch/>
        </p:blipFill>
        <p:spPr>
          <a:xfrm>
            <a:off x="8186057" y="4524829"/>
            <a:ext cx="1783443" cy="249682"/>
          </a:xfrm>
          <a:prstGeom prst="rect">
            <a:avLst/>
          </a:prstGeom>
          <a:noFill/>
          <a:ln>
            <a:noFill/>
          </a:ln>
        </p:spPr>
      </p:pic>
      <p:grpSp>
        <p:nvGrpSpPr>
          <p:cNvPr id="2513" name="Google Shape;2513;p58"/>
          <p:cNvGrpSpPr/>
          <p:nvPr/>
        </p:nvGrpSpPr>
        <p:grpSpPr>
          <a:xfrm>
            <a:off x="8178799" y="4820558"/>
            <a:ext cx="519313" cy="1096646"/>
            <a:chOff x="4140" y="429"/>
            <a:chExt cx="1425" cy="2396"/>
          </a:xfrm>
        </p:grpSpPr>
        <p:sp>
          <p:nvSpPr>
            <p:cNvPr id="2514" name="Google Shape;2514;p5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5" name="Google Shape;2515;p58"/>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16" name="Google Shape;2516;p5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7" name="Google Shape;2517;p5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8" name="Google Shape;2518;p58"/>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519" name="Google Shape;2519;p58"/>
            <p:cNvGrpSpPr/>
            <p:nvPr/>
          </p:nvGrpSpPr>
          <p:grpSpPr>
            <a:xfrm>
              <a:off x="4747" y="666"/>
              <a:ext cx="582" cy="146"/>
              <a:chOff x="612" y="2566"/>
              <a:chExt cx="726" cy="140"/>
            </a:xfrm>
          </p:grpSpPr>
          <p:sp>
            <p:nvSpPr>
              <p:cNvPr id="2520" name="Google Shape;2520;p58"/>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21" name="Google Shape;2521;p58"/>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522" name="Google Shape;2522;p58"/>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523" name="Google Shape;2523;p58"/>
            <p:cNvGrpSpPr/>
            <p:nvPr/>
          </p:nvGrpSpPr>
          <p:grpSpPr>
            <a:xfrm>
              <a:off x="4748" y="993"/>
              <a:ext cx="582" cy="136"/>
              <a:chOff x="615" y="2567"/>
              <a:chExt cx="726" cy="141"/>
            </a:xfrm>
          </p:grpSpPr>
          <p:sp>
            <p:nvSpPr>
              <p:cNvPr id="2524" name="Google Shape;2524;p58"/>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25" name="Google Shape;2525;p58"/>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526" name="Google Shape;2526;p58"/>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27" name="Google Shape;2527;p58"/>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528" name="Google Shape;2528;p58"/>
            <p:cNvGrpSpPr/>
            <p:nvPr/>
          </p:nvGrpSpPr>
          <p:grpSpPr>
            <a:xfrm>
              <a:off x="4737" y="1627"/>
              <a:ext cx="581" cy="151"/>
              <a:chOff x="617" y="2568"/>
              <a:chExt cx="724" cy="139"/>
            </a:xfrm>
          </p:grpSpPr>
          <p:sp>
            <p:nvSpPr>
              <p:cNvPr id="2529" name="Google Shape;2529;p58"/>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30" name="Google Shape;2530;p58"/>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531" name="Google Shape;2531;p5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532" name="Google Shape;2532;p58"/>
            <p:cNvGrpSpPr/>
            <p:nvPr/>
          </p:nvGrpSpPr>
          <p:grpSpPr>
            <a:xfrm>
              <a:off x="4737" y="1325"/>
              <a:ext cx="581" cy="141"/>
              <a:chOff x="612" y="2566"/>
              <a:chExt cx="724" cy="141"/>
            </a:xfrm>
          </p:grpSpPr>
          <p:sp>
            <p:nvSpPr>
              <p:cNvPr id="2533" name="Google Shape;2533;p58"/>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34" name="Google Shape;2534;p58"/>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535" name="Google Shape;2535;p58"/>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36" name="Google Shape;2536;p5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7" name="Google Shape;2537;p5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8" name="Google Shape;2538;p58"/>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39" name="Google Shape;2539;p5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40" name="Google Shape;2540;p58"/>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41" name="Google Shape;2541;p58"/>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42" name="Google Shape;2542;p58"/>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43" name="Google Shape;2543;p58"/>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4" name="Google Shape;2544;p58"/>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45" name="Google Shape;2545;p58"/>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546" name="Google Shape;2546;p58"/>
          <p:cNvGrpSpPr/>
          <p:nvPr/>
        </p:nvGrpSpPr>
        <p:grpSpPr>
          <a:xfrm>
            <a:off x="3586046" y="4406221"/>
            <a:ext cx="1432267" cy="1301523"/>
            <a:chOff x="2718817" y="3255963"/>
            <a:chExt cx="1432267" cy="1301523"/>
          </a:xfrm>
        </p:grpSpPr>
        <p:grpSp>
          <p:nvGrpSpPr>
            <p:cNvPr id="2547" name="Google Shape;2547;p58"/>
            <p:cNvGrpSpPr/>
            <p:nvPr/>
          </p:nvGrpSpPr>
          <p:grpSpPr>
            <a:xfrm>
              <a:off x="2718817" y="3255963"/>
              <a:ext cx="1432267" cy="1301523"/>
              <a:chOff x="-44" y="1473"/>
              <a:chExt cx="981" cy="1105"/>
            </a:xfrm>
          </p:grpSpPr>
          <p:pic>
            <p:nvPicPr>
              <p:cNvPr descr="desktop_computer_stylized_medium" id="2548" name="Google Shape;2548;p58"/>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2549" name="Google Shape;2549;p5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Icon&#10;&#10;Description automatically generated" id="2550" name="Google Shape;2550;p58"/>
            <p:cNvPicPr preferRelativeResize="0"/>
            <p:nvPr/>
          </p:nvPicPr>
          <p:blipFill rotWithShape="1">
            <a:blip r:embed="rId6">
              <a:alphaModFix/>
            </a:blip>
            <a:srcRect b="0" l="0" r="0" t="0"/>
            <a:stretch/>
          </p:blipFill>
          <p:spPr>
            <a:xfrm>
              <a:off x="3251200" y="3436256"/>
              <a:ext cx="870857" cy="489857"/>
            </a:xfrm>
            <a:prstGeom prst="rect">
              <a:avLst/>
            </a:prstGeom>
            <a:noFill/>
            <a:ln>
              <a:noFill/>
            </a:ln>
          </p:spPr>
        </p:pic>
      </p:grpSp>
      <p:sp>
        <p:nvSpPr>
          <p:cNvPr id="2551" name="Google Shape;2551;p58"/>
          <p:cNvSpPr txBox="1"/>
          <p:nvPr/>
        </p:nvSpPr>
        <p:spPr>
          <a:xfrm>
            <a:off x="4352471" y="2398486"/>
            <a:ext cx="179844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nytimes</a:t>
            </a:r>
            <a:r>
              <a:rPr b="0" i="0" lang="en-US" sz="1800" u="none" cap="none" strike="noStrike">
                <a:solidFill>
                  <a:srgbClr val="000000"/>
                </a:solidFill>
                <a:latin typeface="Calibri"/>
                <a:ea typeface="Calibri"/>
                <a:cs typeface="Calibri"/>
                <a:sym typeface="Calibri"/>
              </a:rPr>
              <a:t>.com</a:t>
            </a:r>
            <a:endParaRPr/>
          </a:p>
        </p:txBody>
      </p:sp>
      <p:sp>
        <p:nvSpPr>
          <p:cNvPr id="2552" name="Google Shape;2552;p58"/>
          <p:cNvSpPr txBox="1"/>
          <p:nvPr/>
        </p:nvSpPr>
        <p:spPr>
          <a:xfrm>
            <a:off x="8095344" y="5878285"/>
            <a:ext cx="12279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AdX</a:t>
            </a:r>
            <a:r>
              <a:rPr b="0" i="0" lang="en-US" sz="1800" u="none" cap="none" strike="noStrike">
                <a:solidFill>
                  <a:srgbClr val="000000"/>
                </a:solidFill>
                <a:latin typeface="Calibri"/>
                <a:ea typeface="Calibri"/>
                <a:cs typeface="Calibri"/>
                <a:sym typeface="Calibri"/>
              </a:rPr>
              <a:t>.com</a:t>
            </a:r>
            <a:endParaRPr/>
          </a:p>
        </p:txBody>
      </p:sp>
      <p:pic>
        <p:nvPicPr>
          <p:cNvPr id="2553" name="Google Shape;2553;p58"/>
          <p:cNvPicPr preferRelativeResize="0"/>
          <p:nvPr/>
        </p:nvPicPr>
        <p:blipFill rotWithShape="1">
          <a:blip r:embed="rId3">
            <a:alphaModFix/>
          </a:blip>
          <a:srcRect b="0" l="0" r="0" t="0"/>
          <a:stretch/>
        </p:blipFill>
        <p:spPr>
          <a:xfrm>
            <a:off x="5009242" y="1223204"/>
            <a:ext cx="1797957" cy="1299560"/>
          </a:xfrm>
          <a:prstGeom prst="rect">
            <a:avLst/>
          </a:prstGeom>
          <a:noFill/>
          <a:ln>
            <a:noFill/>
          </a:ln>
        </p:spPr>
      </p:pic>
      <p:pic>
        <p:nvPicPr>
          <p:cNvPr id="2554" name="Google Shape;2554;p58"/>
          <p:cNvPicPr preferRelativeResize="0"/>
          <p:nvPr/>
        </p:nvPicPr>
        <p:blipFill rotWithShape="1">
          <a:blip r:embed="rId4">
            <a:alphaModFix/>
          </a:blip>
          <a:srcRect b="0" l="0" r="0" t="0"/>
          <a:stretch/>
        </p:blipFill>
        <p:spPr>
          <a:xfrm>
            <a:off x="8211457" y="4524829"/>
            <a:ext cx="1788365" cy="250371"/>
          </a:xfrm>
          <a:prstGeom prst="rect">
            <a:avLst/>
          </a:prstGeom>
          <a:noFill/>
          <a:ln>
            <a:noFill/>
          </a:ln>
        </p:spPr>
      </p:pic>
      <p:grpSp>
        <p:nvGrpSpPr>
          <p:cNvPr id="2555" name="Google Shape;2555;p58"/>
          <p:cNvGrpSpPr/>
          <p:nvPr/>
        </p:nvGrpSpPr>
        <p:grpSpPr>
          <a:xfrm>
            <a:off x="4051300" y="2946400"/>
            <a:ext cx="965200" cy="1308100"/>
            <a:chOff x="4051300" y="2946400"/>
            <a:chExt cx="965200" cy="1308100"/>
          </a:xfrm>
        </p:grpSpPr>
        <p:grpSp>
          <p:nvGrpSpPr>
            <p:cNvPr id="2556" name="Google Shape;2556;p58"/>
            <p:cNvGrpSpPr/>
            <p:nvPr/>
          </p:nvGrpSpPr>
          <p:grpSpPr>
            <a:xfrm>
              <a:off x="4673600" y="2946400"/>
              <a:ext cx="342900" cy="1308100"/>
              <a:chOff x="4673600" y="2946400"/>
              <a:chExt cx="342900" cy="1308100"/>
            </a:xfrm>
          </p:grpSpPr>
          <p:cxnSp>
            <p:nvCxnSpPr>
              <p:cNvPr id="2557" name="Google Shape;2557;p58"/>
              <p:cNvCxnSpPr/>
              <p:nvPr/>
            </p:nvCxnSpPr>
            <p:spPr>
              <a:xfrm rot="10800000">
                <a:off x="4851400" y="2946400"/>
                <a:ext cx="0" cy="1308100"/>
              </a:xfrm>
              <a:prstGeom prst="straightConnector1">
                <a:avLst/>
              </a:prstGeom>
              <a:noFill/>
              <a:ln cap="flat" cmpd="sng" w="25400">
                <a:solidFill>
                  <a:srgbClr val="0E01A0"/>
                </a:solidFill>
                <a:prstDash val="solid"/>
                <a:miter lim="800000"/>
                <a:headEnd len="sm" w="sm" type="none"/>
                <a:tailEnd len="med" w="med" type="triangle"/>
              </a:ln>
            </p:spPr>
          </p:cxnSp>
          <p:sp>
            <p:nvSpPr>
              <p:cNvPr id="2558" name="Google Shape;2558;p58"/>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59" name="Google Shape;2559;p58"/>
              <p:cNvSpPr txBox="1"/>
              <p:nvPr/>
            </p:nvSpPr>
            <p:spPr>
              <a:xfrm>
                <a:off x="47117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1</a:t>
                </a:r>
                <a:endParaRPr/>
              </a:p>
            </p:txBody>
          </p:sp>
        </p:grpSp>
        <p:sp>
          <p:nvSpPr>
            <p:cNvPr id="2560" name="Google Shape;2560;p58"/>
            <p:cNvSpPr txBox="1"/>
            <p:nvPr/>
          </p:nvSpPr>
          <p:spPr>
            <a:xfrm>
              <a:off x="4051300" y="3378200"/>
              <a:ext cx="736600" cy="5410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GET</a:t>
              </a:r>
              <a:endParaRPr/>
            </a:p>
          </p:txBody>
        </p:sp>
      </p:grpSp>
      <p:grpSp>
        <p:nvGrpSpPr>
          <p:cNvPr id="2561" name="Google Shape;2561;p58"/>
          <p:cNvGrpSpPr/>
          <p:nvPr/>
        </p:nvGrpSpPr>
        <p:grpSpPr>
          <a:xfrm>
            <a:off x="5143500" y="2959100"/>
            <a:ext cx="990600" cy="1308100"/>
            <a:chOff x="5143500" y="2959100"/>
            <a:chExt cx="990600" cy="1308100"/>
          </a:xfrm>
        </p:grpSpPr>
        <p:grpSp>
          <p:nvGrpSpPr>
            <p:cNvPr id="2562" name="Google Shape;2562;p58"/>
            <p:cNvGrpSpPr/>
            <p:nvPr/>
          </p:nvGrpSpPr>
          <p:grpSpPr>
            <a:xfrm>
              <a:off x="5143500" y="2959100"/>
              <a:ext cx="342900" cy="1308100"/>
              <a:chOff x="4673600" y="2946400"/>
              <a:chExt cx="342900" cy="1308100"/>
            </a:xfrm>
          </p:grpSpPr>
          <p:cxnSp>
            <p:nvCxnSpPr>
              <p:cNvPr id="2563" name="Google Shape;2563;p58"/>
              <p:cNvCxnSpPr/>
              <p:nvPr/>
            </p:nvCxnSpPr>
            <p:spPr>
              <a:xfrm rot="10800000">
                <a:off x="4851400" y="2946400"/>
                <a:ext cx="0" cy="1308100"/>
              </a:xfrm>
              <a:prstGeom prst="straightConnector1">
                <a:avLst/>
              </a:prstGeom>
              <a:noFill/>
              <a:ln cap="flat" cmpd="sng" w="25400">
                <a:solidFill>
                  <a:srgbClr val="0E01A0"/>
                </a:solidFill>
                <a:prstDash val="solid"/>
                <a:miter lim="800000"/>
                <a:headEnd len="med" w="med" type="triangle"/>
                <a:tailEnd len="sm" w="sm" type="none"/>
              </a:ln>
            </p:spPr>
          </p:cxnSp>
          <p:sp>
            <p:nvSpPr>
              <p:cNvPr id="2564" name="Google Shape;2564;p58"/>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65" name="Google Shape;2565;p58"/>
              <p:cNvSpPr txBox="1"/>
              <p:nvPr/>
            </p:nvSpPr>
            <p:spPr>
              <a:xfrm>
                <a:off x="47117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2</a:t>
                </a:r>
                <a:endParaRPr/>
              </a:p>
            </p:txBody>
          </p:sp>
        </p:grpSp>
        <p:sp>
          <p:nvSpPr>
            <p:cNvPr id="2566" name="Google Shape;2566;p58"/>
            <p:cNvSpPr txBox="1"/>
            <p:nvPr/>
          </p:nvSpPr>
          <p:spPr>
            <a:xfrm>
              <a:off x="5397500" y="3403600"/>
              <a:ext cx="736600" cy="5410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reply</a:t>
              </a:r>
              <a:endParaRPr/>
            </a:p>
          </p:txBody>
        </p:sp>
      </p:grpSp>
      <p:grpSp>
        <p:nvGrpSpPr>
          <p:cNvPr id="2567" name="Google Shape;2567;p58"/>
          <p:cNvGrpSpPr/>
          <p:nvPr/>
        </p:nvGrpSpPr>
        <p:grpSpPr>
          <a:xfrm>
            <a:off x="6261100" y="4914900"/>
            <a:ext cx="1854200" cy="369332"/>
            <a:chOff x="3721100" y="3429000"/>
            <a:chExt cx="1854200" cy="369332"/>
          </a:xfrm>
        </p:grpSpPr>
        <p:cxnSp>
          <p:nvCxnSpPr>
            <p:cNvPr id="2568" name="Google Shape;2568;p58"/>
            <p:cNvCxnSpPr/>
            <p:nvPr/>
          </p:nvCxnSpPr>
          <p:spPr>
            <a:xfrm>
              <a:off x="3721100" y="3594100"/>
              <a:ext cx="1854200" cy="0"/>
            </a:xfrm>
            <a:prstGeom prst="straightConnector1">
              <a:avLst/>
            </a:prstGeom>
            <a:noFill/>
            <a:ln cap="flat" cmpd="sng" w="25400">
              <a:solidFill>
                <a:srgbClr val="0E01A0"/>
              </a:solidFill>
              <a:prstDash val="solid"/>
              <a:miter lim="800000"/>
              <a:headEnd len="sm" w="sm" type="none"/>
              <a:tailEnd len="med" w="med" type="triangle"/>
            </a:ln>
          </p:spPr>
        </p:cxnSp>
        <p:sp>
          <p:nvSpPr>
            <p:cNvPr id="2569" name="Google Shape;2569;p58"/>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0" name="Google Shape;2570;p58"/>
            <p:cNvSpPr txBox="1"/>
            <p:nvPr/>
          </p:nvSpPr>
          <p:spPr>
            <a:xfrm>
              <a:off x="46863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4</a:t>
              </a:r>
              <a:endParaRPr/>
            </a:p>
          </p:txBody>
        </p:sp>
      </p:grpSp>
      <p:grpSp>
        <p:nvGrpSpPr>
          <p:cNvPr id="2571" name="Google Shape;2571;p58"/>
          <p:cNvGrpSpPr/>
          <p:nvPr/>
        </p:nvGrpSpPr>
        <p:grpSpPr>
          <a:xfrm>
            <a:off x="4749800" y="4826000"/>
            <a:ext cx="342900" cy="369332"/>
            <a:chOff x="2857500" y="6540500"/>
            <a:chExt cx="342900" cy="369332"/>
          </a:xfrm>
        </p:grpSpPr>
        <p:sp>
          <p:nvSpPr>
            <p:cNvPr id="2572" name="Google Shape;2572;p58"/>
            <p:cNvSpPr/>
            <p:nvPr/>
          </p:nvSpPr>
          <p:spPr>
            <a:xfrm>
              <a:off x="2857500" y="65532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3" name="Google Shape;2573;p58"/>
            <p:cNvSpPr txBox="1"/>
            <p:nvPr/>
          </p:nvSpPr>
          <p:spPr>
            <a:xfrm>
              <a:off x="2895600" y="65405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3</a:t>
              </a:r>
              <a:endParaRPr/>
            </a:p>
          </p:txBody>
        </p:sp>
      </p:grpSp>
      <p:grpSp>
        <p:nvGrpSpPr>
          <p:cNvPr id="2574" name="Google Shape;2574;p58"/>
          <p:cNvGrpSpPr/>
          <p:nvPr/>
        </p:nvGrpSpPr>
        <p:grpSpPr>
          <a:xfrm>
            <a:off x="6273800" y="5308600"/>
            <a:ext cx="1841500" cy="369332"/>
            <a:chOff x="3721100" y="3429000"/>
            <a:chExt cx="1841500" cy="369332"/>
          </a:xfrm>
        </p:grpSpPr>
        <p:cxnSp>
          <p:nvCxnSpPr>
            <p:cNvPr id="2575" name="Google Shape;2575;p58"/>
            <p:cNvCxnSpPr/>
            <p:nvPr/>
          </p:nvCxnSpPr>
          <p:spPr>
            <a:xfrm>
              <a:off x="3721100" y="3594100"/>
              <a:ext cx="1841500" cy="0"/>
            </a:xfrm>
            <a:prstGeom prst="straightConnector1">
              <a:avLst/>
            </a:prstGeom>
            <a:noFill/>
            <a:ln cap="flat" cmpd="sng" w="25400">
              <a:solidFill>
                <a:srgbClr val="0E01A0"/>
              </a:solidFill>
              <a:prstDash val="solid"/>
              <a:miter lim="800000"/>
              <a:headEnd len="med" w="med" type="triangle"/>
              <a:tailEnd len="sm" w="sm" type="none"/>
            </a:ln>
          </p:spPr>
        </p:cxnSp>
        <p:sp>
          <p:nvSpPr>
            <p:cNvPr id="2576" name="Google Shape;2576;p58"/>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7" name="Google Shape;2577;p58"/>
            <p:cNvSpPr txBox="1"/>
            <p:nvPr/>
          </p:nvSpPr>
          <p:spPr>
            <a:xfrm>
              <a:off x="46863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5</a:t>
              </a:r>
              <a:endParaRPr/>
            </a:p>
          </p:txBody>
        </p:sp>
      </p:grpSp>
      <p:grpSp>
        <p:nvGrpSpPr>
          <p:cNvPr id="2578" name="Google Shape;2578;p58"/>
          <p:cNvGrpSpPr/>
          <p:nvPr/>
        </p:nvGrpSpPr>
        <p:grpSpPr>
          <a:xfrm>
            <a:off x="4775200" y="5207000"/>
            <a:ext cx="342900" cy="369332"/>
            <a:chOff x="2857500" y="6540500"/>
            <a:chExt cx="342900" cy="369332"/>
          </a:xfrm>
        </p:grpSpPr>
        <p:sp>
          <p:nvSpPr>
            <p:cNvPr id="2579" name="Google Shape;2579;p58"/>
            <p:cNvSpPr/>
            <p:nvPr/>
          </p:nvSpPr>
          <p:spPr>
            <a:xfrm>
              <a:off x="2857500" y="65532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80" name="Google Shape;2580;p58"/>
            <p:cNvSpPr txBox="1"/>
            <p:nvPr/>
          </p:nvSpPr>
          <p:spPr>
            <a:xfrm>
              <a:off x="2895600" y="65405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6</a:t>
              </a:r>
              <a:endParaRPr/>
            </a:p>
          </p:txBody>
        </p:sp>
      </p:grpSp>
      <p:pic>
        <p:nvPicPr>
          <p:cNvPr id="2581" name="Google Shape;2581;p58"/>
          <p:cNvPicPr preferRelativeResize="0"/>
          <p:nvPr/>
        </p:nvPicPr>
        <p:blipFill rotWithShape="1">
          <a:blip r:embed="rId7">
            <a:alphaModFix/>
          </a:blip>
          <a:srcRect b="0" l="0" r="0" t="0"/>
          <a:stretch/>
        </p:blipFill>
        <p:spPr>
          <a:xfrm>
            <a:off x="5016500" y="4394023"/>
            <a:ext cx="1790700" cy="1295576"/>
          </a:xfrm>
          <a:prstGeom prst="rect">
            <a:avLst/>
          </a:prstGeom>
          <a:noFill/>
          <a:ln>
            <a:noFill/>
          </a:ln>
        </p:spPr>
      </p:pic>
      <p:sp>
        <p:nvSpPr>
          <p:cNvPr id="2582" name="Google Shape;2582;p58"/>
          <p:cNvSpPr txBox="1"/>
          <p:nvPr/>
        </p:nvSpPr>
        <p:spPr>
          <a:xfrm>
            <a:off x="1917701" y="5803900"/>
            <a:ext cx="24257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NY times page with embedded ad displayed</a:t>
            </a:r>
            <a:endParaRPr/>
          </a:p>
        </p:txBody>
      </p:sp>
      <p:grpSp>
        <p:nvGrpSpPr>
          <p:cNvPr id="2583" name="Google Shape;2583;p58"/>
          <p:cNvGrpSpPr/>
          <p:nvPr/>
        </p:nvGrpSpPr>
        <p:grpSpPr>
          <a:xfrm>
            <a:off x="584200" y="1511300"/>
            <a:ext cx="3403600" cy="830997"/>
            <a:chOff x="584200" y="1511300"/>
            <a:chExt cx="3403600" cy="830997"/>
          </a:xfrm>
        </p:grpSpPr>
        <p:sp>
          <p:nvSpPr>
            <p:cNvPr id="2584" name="Google Shape;2584;p58"/>
            <p:cNvSpPr txBox="1"/>
            <p:nvPr/>
          </p:nvSpPr>
          <p:spPr>
            <a:xfrm>
              <a:off x="1016000" y="1511300"/>
              <a:ext cx="2971800" cy="830997"/>
            </a:xfrm>
            <a:prstGeom prst="rect">
              <a:avLst/>
            </a:prstGeom>
            <a:noFill/>
            <a:ln>
              <a:noFill/>
            </a:ln>
          </p:spPr>
          <p:txBody>
            <a:bodyPr anchorCtr="0" anchor="t" bIns="45700" lIns="91425" spcFirstLastPara="1" rIns="91425" wrap="square" tIns="45700">
              <a:spAutoFit/>
            </a:bodyPr>
            <a:lstStyle/>
            <a:p>
              <a:pPr indent="-12700" lvl="0" marL="5080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GET base html file from nytimes.com</a:t>
              </a:r>
              <a:endParaRPr/>
            </a:p>
          </p:txBody>
        </p:sp>
        <p:grpSp>
          <p:nvGrpSpPr>
            <p:cNvPr id="2585" name="Google Shape;2585;p58"/>
            <p:cNvGrpSpPr/>
            <p:nvPr/>
          </p:nvGrpSpPr>
          <p:grpSpPr>
            <a:xfrm>
              <a:off x="584200" y="1574800"/>
              <a:ext cx="304800" cy="369332"/>
              <a:chOff x="8953500" y="1841500"/>
              <a:chExt cx="304800" cy="369332"/>
            </a:xfrm>
          </p:grpSpPr>
          <p:sp>
            <p:nvSpPr>
              <p:cNvPr id="2586" name="Google Shape;2586;p58"/>
              <p:cNvSpPr/>
              <p:nvPr/>
            </p:nvSpPr>
            <p:spPr>
              <a:xfrm>
                <a:off x="8953500" y="1879600"/>
                <a:ext cx="304800" cy="292100"/>
              </a:xfrm>
              <a:prstGeom prst="ellipse">
                <a:avLst/>
              </a:prstGeom>
              <a:solidFill>
                <a:schemeClr val="lt1"/>
              </a:solidFill>
              <a:ln cap="flat" cmpd="sng" w="19050">
                <a:solidFill>
                  <a:srgbClr val="0A14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87" name="Google Shape;2587;p58"/>
              <p:cNvSpPr txBox="1"/>
              <p:nvPr/>
            </p:nvSpPr>
            <p:spPr>
              <a:xfrm>
                <a:off x="8953500" y="18415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1</a:t>
                </a:r>
                <a:endParaRPr/>
              </a:p>
            </p:txBody>
          </p:sp>
        </p:grpSp>
        <p:grpSp>
          <p:nvGrpSpPr>
            <p:cNvPr id="2588" name="Google Shape;2588;p58"/>
            <p:cNvGrpSpPr/>
            <p:nvPr/>
          </p:nvGrpSpPr>
          <p:grpSpPr>
            <a:xfrm>
              <a:off x="736600" y="1778000"/>
              <a:ext cx="314386" cy="369332"/>
              <a:chOff x="8953500" y="1841500"/>
              <a:chExt cx="314386" cy="369332"/>
            </a:xfrm>
          </p:grpSpPr>
          <p:sp>
            <p:nvSpPr>
              <p:cNvPr id="2589" name="Google Shape;2589;p58"/>
              <p:cNvSpPr/>
              <p:nvPr/>
            </p:nvSpPr>
            <p:spPr>
              <a:xfrm>
                <a:off x="8953500" y="1879600"/>
                <a:ext cx="304800" cy="292100"/>
              </a:xfrm>
              <a:prstGeom prst="ellipse">
                <a:avLst/>
              </a:prstGeom>
              <a:solidFill>
                <a:schemeClr val="lt1"/>
              </a:solidFill>
              <a:ln cap="flat" cmpd="sng" w="19050">
                <a:solidFill>
                  <a:srgbClr val="0A14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90" name="Google Shape;2590;p58"/>
              <p:cNvSpPr txBox="1"/>
              <p:nvPr/>
            </p:nvSpPr>
            <p:spPr>
              <a:xfrm>
                <a:off x="8966200" y="18415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2</a:t>
                </a:r>
                <a:endParaRPr/>
              </a:p>
            </p:txBody>
          </p:sp>
        </p:grpSp>
      </p:grpSp>
      <p:grpSp>
        <p:nvGrpSpPr>
          <p:cNvPr id="2591" name="Google Shape;2591;p58"/>
          <p:cNvGrpSpPr/>
          <p:nvPr/>
        </p:nvGrpSpPr>
        <p:grpSpPr>
          <a:xfrm>
            <a:off x="546100" y="2527300"/>
            <a:ext cx="3162300" cy="830997"/>
            <a:chOff x="546100" y="2527300"/>
            <a:chExt cx="3162300" cy="830997"/>
          </a:xfrm>
        </p:grpSpPr>
        <p:sp>
          <p:nvSpPr>
            <p:cNvPr id="2592" name="Google Shape;2592;p58"/>
            <p:cNvSpPr txBox="1"/>
            <p:nvPr/>
          </p:nvSpPr>
          <p:spPr>
            <a:xfrm>
              <a:off x="1041400" y="2527300"/>
              <a:ext cx="2667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fetch ad from AdX.com</a:t>
              </a:r>
              <a:endParaRPr/>
            </a:p>
          </p:txBody>
        </p:sp>
        <p:grpSp>
          <p:nvGrpSpPr>
            <p:cNvPr id="2593" name="Google Shape;2593;p58"/>
            <p:cNvGrpSpPr/>
            <p:nvPr/>
          </p:nvGrpSpPr>
          <p:grpSpPr>
            <a:xfrm>
              <a:off x="546100" y="2590800"/>
              <a:ext cx="304800" cy="369332"/>
              <a:chOff x="8953500" y="1841500"/>
              <a:chExt cx="304800" cy="369332"/>
            </a:xfrm>
          </p:grpSpPr>
          <p:sp>
            <p:nvSpPr>
              <p:cNvPr id="2594" name="Google Shape;2594;p58"/>
              <p:cNvSpPr/>
              <p:nvPr/>
            </p:nvSpPr>
            <p:spPr>
              <a:xfrm>
                <a:off x="8953500" y="1879600"/>
                <a:ext cx="304800" cy="292100"/>
              </a:xfrm>
              <a:prstGeom prst="ellipse">
                <a:avLst/>
              </a:prstGeom>
              <a:solidFill>
                <a:schemeClr val="lt1"/>
              </a:solidFill>
              <a:ln cap="flat" cmpd="sng" w="19050">
                <a:solidFill>
                  <a:srgbClr val="0A14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95" name="Google Shape;2595;p58"/>
              <p:cNvSpPr txBox="1"/>
              <p:nvPr/>
            </p:nvSpPr>
            <p:spPr>
              <a:xfrm>
                <a:off x="8953500" y="18415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4</a:t>
                </a:r>
                <a:endParaRPr/>
              </a:p>
            </p:txBody>
          </p:sp>
        </p:grpSp>
        <p:grpSp>
          <p:nvGrpSpPr>
            <p:cNvPr id="2596" name="Google Shape;2596;p58"/>
            <p:cNvGrpSpPr/>
            <p:nvPr/>
          </p:nvGrpSpPr>
          <p:grpSpPr>
            <a:xfrm>
              <a:off x="698500" y="2794000"/>
              <a:ext cx="314386" cy="369332"/>
              <a:chOff x="8953500" y="1841500"/>
              <a:chExt cx="314386" cy="369332"/>
            </a:xfrm>
          </p:grpSpPr>
          <p:sp>
            <p:nvSpPr>
              <p:cNvPr id="2597" name="Google Shape;2597;p58"/>
              <p:cNvSpPr/>
              <p:nvPr/>
            </p:nvSpPr>
            <p:spPr>
              <a:xfrm>
                <a:off x="8953500" y="1879600"/>
                <a:ext cx="304800" cy="292100"/>
              </a:xfrm>
              <a:prstGeom prst="ellipse">
                <a:avLst/>
              </a:prstGeom>
              <a:solidFill>
                <a:schemeClr val="lt1"/>
              </a:solidFill>
              <a:ln cap="flat" cmpd="sng" w="19050">
                <a:solidFill>
                  <a:srgbClr val="0A14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98" name="Google Shape;2598;p58"/>
              <p:cNvSpPr txBox="1"/>
              <p:nvPr/>
            </p:nvSpPr>
            <p:spPr>
              <a:xfrm>
                <a:off x="8966200" y="18415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5</a:t>
                </a:r>
                <a:endParaRPr/>
              </a:p>
            </p:txBody>
          </p:sp>
        </p:grpSp>
      </p:grpSp>
      <p:grpSp>
        <p:nvGrpSpPr>
          <p:cNvPr id="2599" name="Google Shape;2599;p58"/>
          <p:cNvGrpSpPr/>
          <p:nvPr/>
        </p:nvGrpSpPr>
        <p:grpSpPr>
          <a:xfrm>
            <a:off x="635000" y="3556000"/>
            <a:ext cx="3060700" cy="830997"/>
            <a:chOff x="635000" y="3556000"/>
            <a:chExt cx="3060700" cy="830997"/>
          </a:xfrm>
        </p:grpSpPr>
        <p:sp>
          <p:nvSpPr>
            <p:cNvPr id="2600" name="Google Shape;2600;p58"/>
            <p:cNvSpPr txBox="1"/>
            <p:nvPr/>
          </p:nvSpPr>
          <p:spPr>
            <a:xfrm>
              <a:off x="1028700" y="3556000"/>
              <a:ext cx="2667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display composed page</a:t>
              </a:r>
              <a:endParaRPr/>
            </a:p>
          </p:txBody>
        </p:sp>
        <p:grpSp>
          <p:nvGrpSpPr>
            <p:cNvPr id="2601" name="Google Shape;2601;p58"/>
            <p:cNvGrpSpPr/>
            <p:nvPr/>
          </p:nvGrpSpPr>
          <p:grpSpPr>
            <a:xfrm>
              <a:off x="635000" y="3619500"/>
              <a:ext cx="314386" cy="369332"/>
              <a:chOff x="8953500" y="1841500"/>
              <a:chExt cx="314386" cy="369332"/>
            </a:xfrm>
          </p:grpSpPr>
          <p:sp>
            <p:nvSpPr>
              <p:cNvPr id="2602" name="Google Shape;2602;p58"/>
              <p:cNvSpPr/>
              <p:nvPr/>
            </p:nvSpPr>
            <p:spPr>
              <a:xfrm>
                <a:off x="8953500" y="1879600"/>
                <a:ext cx="304800" cy="292100"/>
              </a:xfrm>
              <a:prstGeom prst="ellipse">
                <a:avLst/>
              </a:prstGeom>
              <a:solidFill>
                <a:schemeClr val="lt1"/>
              </a:solidFill>
              <a:ln cap="flat" cmpd="sng" w="19050">
                <a:solidFill>
                  <a:srgbClr val="0A14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03" name="Google Shape;2603;p58"/>
              <p:cNvSpPr txBox="1"/>
              <p:nvPr/>
            </p:nvSpPr>
            <p:spPr>
              <a:xfrm>
                <a:off x="8966200" y="18415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7</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gtEl>
                                        <p:attrNameLst>
                                          <p:attrName>style.visibility</p:attrName>
                                        </p:attrNameLst>
                                      </p:cBhvr>
                                      <p:to>
                                        <p:strVal val="visible"/>
                                      </p:to>
                                    </p:set>
                                    <p:animEffect filter="fade" transition="in">
                                      <p:cBhvr>
                                        <p:cTn dur="1000"/>
                                        <p:tgtEl>
                                          <p:spTgt spid="25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61"/>
                                        </p:tgtEl>
                                        <p:attrNameLst>
                                          <p:attrName>style.visibility</p:attrName>
                                        </p:attrNameLst>
                                      </p:cBhvr>
                                      <p:to>
                                        <p:strVal val="visible"/>
                                      </p:to>
                                    </p:set>
                                    <p:animEffect filter="fade" transition="in">
                                      <p:cBhvr>
                                        <p:cTn dur="1000"/>
                                        <p:tgtEl>
                                          <p:spTgt spid="2561"/>
                                        </p:tgtEl>
                                      </p:cBhvr>
                                    </p:animEffect>
                                  </p:childTnLst>
                                </p:cTn>
                              </p:par>
                              <p:par>
                                <p:cTn fill="hold" nodeType="withEffect" presetClass="entr" presetID="10" presetSubtype="0">
                                  <p:stCondLst>
                                    <p:cond delay="0"/>
                                  </p:stCondLst>
                                  <p:childTnLst>
                                    <p:set>
                                      <p:cBhvr>
                                        <p:cTn dur="1" fill="hold">
                                          <p:stCondLst>
                                            <p:cond delay="0"/>
                                          </p:stCondLst>
                                        </p:cTn>
                                        <p:tgtEl>
                                          <p:spTgt spid="2583"/>
                                        </p:tgtEl>
                                        <p:attrNameLst>
                                          <p:attrName>style.visibility</p:attrName>
                                        </p:attrNameLst>
                                      </p:cBhvr>
                                      <p:to>
                                        <p:strVal val="visible"/>
                                      </p:to>
                                    </p:set>
                                    <p:animEffect filter="fade" transition="in">
                                      <p:cBhvr>
                                        <p:cTn dur="500"/>
                                        <p:tgtEl>
                                          <p:spTgt spid="2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gtEl>
                                        <p:attrNameLst>
                                          <p:attrName>style.visibility</p:attrName>
                                        </p:attrNameLst>
                                      </p:cBhvr>
                                      <p:to>
                                        <p:strVal val="visible"/>
                                      </p:to>
                                    </p:set>
                                    <p:animEffect filter="fade" transition="in">
                                      <p:cBhvr>
                                        <p:cTn dur="500"/>
                                        <p:tgtEl>
                                          <p:spTgt spid="2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7"/>
                                        </p:tgtEl>
                                        <p:attrNameLst>
                                          <p:attrName>style.visibility</p:attrName>
                                        </p:attrNameLst>
                                      </p:cBhvr>
                                      <p:to>
                                        <p:strVal val="visible"/>
                                      </p:to>
                                    </p:set>
                                    <p:animEffect filter="fade" transition="in">
                                      <p:cBhvr>
                                        <p:cTn dur="500"/>
                                        <p:tgtEl>
                                          <p:spTgt spid="256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74"/>
                                        </p:tgtEl>
                                        <p:attrNameLst>
                                          <p:attrName>style.visibility</p:attrName>
                                        </p:attrNameLst>
                                      </p:cBhvr>
                                      <p:to>
                                        <p:strVal val="visible"/>
                                      </p:to>
                                    </p:set>
                                    <p:animEffect filter="fade" transition="in">
                                      <p:cBhvr>
                                        <p:cTn dur="500"/>
                                        <p:tgtEl>
                                          <p:spTgt spid="2574"/>
                                        </p:tgtEl>
                                      </p:cBhvr>
                                    </p:animEffect>
                                  </p:childTnLst>
                                </p:cTn>
                              </p:par>
                              <p:par>
                                <p:cTn fill="hold" nodeType="withEffect" presetClass="entr" presetID="10" presetSubtype="0">
                                  <p:stCondLst>
                                    <p:cond delay="0"/>
                                  </p:stCondLst>
                                  <p:childTnLst>
                                    <p:set>
                                      <p:cBhvr>
                                        <p:cTn dur="1" fill="hold">
                                          <p:stCondLst>
                                            <p:cond delay="0"/>
                                          </p:stCondLst>
                                        </p:cTn>
                                        <p:tgtEl>
                                          <p:spTgt spid="2591"/>
                                        </p:tgtEl>
                                        <p:attrNameLst>
                                          <p:attrName>style.visibility</p:attrName>
                                        </p:attrNameLst>
                                      </p:cBhvr>
                                      <p:to>
                                        <p:strVal val="visible"/>
                                      </p:to>
                                    </p:set>
                                    <p:animEffect filter="fade" transition="in">
                                      <p:cBhvr>
                                        <p:cTn dur="500"/>
                                        <p:tgtEl>
                                          <p:spTgt spid="2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8"/>
                                        </p:tgtEl>
                                        <p:attrNameLst>
                                          <p:attrName>style.visibility</p:attrName>
                                        </p:attrNameLst>
                                      </p:cBhvr>
                                      <p:to>
                                        <p:strVal val="visible"/>
                                      </p:to>
                                    </p:set>
                                    <p:animEffect filter="fade" transition="in">
                                      <p:cBhvr>
                                        <p:cTn dur="500"/>
                                        <p:tgtEl>
                                          <p:spTgt spid="2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gtEl>
                                        <p:attrNameLst>
                                          <p:attrName>style.visibility</p:attrName>
                                        </p:attrNameLst>
                                      </p:cBhvr>
                                      <p:to>
                                        <p:strVal val="visible"/>
                                      </p:to>
                                    </p:set>
                                    <p:animEffect filter="fade" transition="in">
                                      <p:cBhvr>
                                        <p:cTn dur="500"/>
                                        <p:tgtEl>
                                          <p:spTgt spid="2581"/>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553"/>
                                        </p:tgtEl>
                                      </p:cBhvr>
                                    </p:animEffect>
                                    <p:set>
                                      <p:cBhvr>
                                        <p:cTn dur="1" fill="hold">
                                          <p:stCondLst>
                                            <p:cond delay="500"/>
                                          </p:stCondLst>
                                        </p:cTn>
                                        <p:tgtEl>
                                          <p:spTgt spid="25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554"/>
                                        </p:tgtEl>
                                      </p:cBhvr>
                                    </p:animEffect>
                                    <p:set>
                                      <p:cBhvr>
                                        <p:cTn dur="1" fill="hold">
                                          <p:stCondLst>
                                            <p:cond delay="500"/>
                                          </p:stCondLst>
                                        </p:cTn>
                                        <p:tgtEl>
                                          <p:spTgt spid="255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82"/>
                                        </p:tgtEl>
                                        <p:attrNameLst>
                                          <p:attrName>style.visibility</p:attrName>
                                        </p:attrNameLst>
                                      </p:cBhvr>
                                      <p:to>
                                        <p:strVal val="visible"/>
                                      </p:to>
                                    </p:set>
                                    <p:animEffect filter="fade" transition="in">
                                      <p:cBhvr>
                                        <p:cTn dur="500"/>
                                        <p:tgtEl>
                                          <p:spTgt spid="2582"/>
                                        </p:tgtEl>
                                      </p:cBhvr>
                                    </p:animEffect>
                                  </p:childTnLst>
                                </p:cTn>
                              </p:par>
                              <p:par>
                                <p:cTn fill="hold" nodeType="with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500"/>
                                        <p:tgtEl>
                                          <p:spTgt spid="2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grpSp>
        <p:nvGrpSpPr>
          <p:cNvPr id="2609" name="Google Shape;2609;p59"/>
          <p:cNvGrpSpPr/>
          <p:nvPr/>
        </p:nvGrpSpPr>
        <p:grpSpPr>
          <a:xfrm>
            <a:off x="6946900" y="1524000"/>
            <a:ext cx="711200" cy="1016000"/>
            <a:chOff x="1282700" y="2006600"/>
            <a:chExt cx="2603500" cy="3263900"/>
          </a:xfrm>
        </p:grpSpPr>
        <p:sp>
          <p:nvSpPr>
            <p:cNvPr id="2610" name="Google Shape;2610;p59"/>
            <p:cNvSpPr/>
            <p:nvPr/>
          </p:nvSpPr>
          <p:spPr>
            <a:xfrm>
              <a:off x="1282700" y="2755900"/>
              <a:ext cx="2603500" cy="2514600"/>
            </a:xfrm>
            <a:prstGeom prst="roundRect">
              <a:avLst>
                <a:gd fmla="val 16667" name="adj"/>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1" name="Google Shape;2611;p59"/>
            <p:cNvSpPr/>
            <p:nvPr/>
          </p:nvSpPr>
          <p:spPr>
            <a:xfrm>
              <a:off x="1727200" y="2552700"/>
              <a:ext cx="1765300" cy="1778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2" name="Google Shape;2612;p59"/>
            <p:cNvSpPr/>
            <p:nvPr/>
          </p:nvSpPr>
          <p:spPr>
            <a:xfrm>
              <a:off x="1524000" y="2006600"/>
              <a:ext cx="2209800" cy="520700"/>
            </a:xfrm>
            <a:prstGeom prst="roundRect">
              <a:avLst>
                <a:gd fmla="val 16667" name="adj"/>
              </a:avLst>
            </a:prstGeom>
            <a:solidFill>
              <a:srgbClr val="ED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2613" name="Google Shape;2613;p59"/>
          <p:cNvGrpSpPr/>
          <p:nvPr/>
        </p:nvGrpSpPr>
        <p:grpSpPr>
          <a:xfrm>
            <a:off x="4622800" y="5626100"/>
            <a:ext cx="711200" cy="1016000"/>
            <a:chOff x="1282700" y="2006600"/>
            <a:chExt cx="2603500" cy="3263900"/>
          </a:xfrm>
        </p:grpSpPr>
        <p:sp>
          <p:nvSpPr>
            <p:cNvPr id="2614" name="Google Shape;2614;p59"/>
            <p:cNvSpPr/>
            <p:nvPr/>
          </p:nvSpPr>
          <p:spPr>
            <a:xfrm>
              <a:off x="1282700" y="2755900"/>
              <a:ext cx="2603500" cy="2514600"/>
            </a:xfrm>
            <a:prstGeom prst="roundRect">
              <a:avLst>
                <a:gd fmla="val 16667" name="adj"/>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5" name="Google Shape;2615;p59"/>
            <p:cNvSpPr/>
            <p:nvPr/>
          </p:nvSpPr>
          <p:spPr>
            <a:xfrm>
              <a:off x="1727200" y="2552700"/>
              <a:ext cx="1765300" cy="1778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6" name="Google Shape;2616;p59"/>
            <p:cNvSpPr/>
            <p:nvPr/>
          </p:nvSpPr>
          <p:spPr>
            <a:xfrm>
              <a:off x="1524000" y="2006600"/>
              <a:ext cx="2209800" cy="520700"/>
            </a:xfrm>
            <a:prstGeom prst="roundRect">
              <a:avLst>
                <a:gd fmla="val 16667" name="adj"/>
              </a:avLst>
            </a:prstGeom>
            <a:solidFill>
              <a:srgbClr val="ED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2617" name="Google Shape;2617;p59"/>
          <p:cNvGrpSpPr/>
          <p:nvPr/>
        </p:nvGrpSpPr>
        <p:grpSpPr>
          <a:xfrm>
            <a:off x="4421414" y="1364343"/>
            <a:ext cx="519313" cy="1096646"/>
            <a:chOff x="4140" y="429"/>
            <a:chExt cx="1425" cy="2396"/>
          </a:xfrm>
        </p:grpSpPr>
        <p:sp>
          <p:nvSpPr>
            <p:cNvPr id="2618" name="Google Shape;2618;p5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9" name="Google Shape;2619;p59"/>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20" name="Google Shape;2620;p5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1" name="Google Shape;2621;p5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2" name="Google Shape;2622;p59"/>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623" name="Google Shape;2623;p59"/>
            <p:cNvGrpSpPr/>
            <p:nvPr/>
          </p:nvGrpSpPr>
          <p:grpSpPr>
            <a:xfrm>
              <a:off x="4747" y="666"/>
              <a:ext cx="582" cy="146"/>
              <a:chOff x="612" y="2566"/>
              <a:chExt cx="726" cy="140"/>
            </a:xfrm>
          </p:grpSpPr>
          <p:sp>
            <p:nvSpPr>
              <p:cNvPr id="2624" name="Google Shape;2624;p59"/>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25" name="Google Shape;2625;p59"/>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626" name="Google Shape;2626;p59"/>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627" name="Google Shape;2627;p59"/>
            <p:cNvGrpSpPr/>
            <p:nvPr/>
          </p:nvGrpSpPr>
          <p:grpSpPr>
            <a:xfrm>
              <a:off x="4748" y="993"/>
              <a:ext cx="582" cy="136"/>
              <a:chOff x="615" y="2567"/>
              <a:chExt cx="726" cy="141"/>
            </a:xfrm>
          </p:grpSpPr>
          <p:sp>
            <p:nvSpPr>
              <p:cNvPr id="2628" name="Google Shape;2628;p59"/>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29" name="Google Shape;2629;p59"/>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630" name="Google Shape;2630;p59"/>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31" name="Google Shape;2631;p59"/>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632" name="Google Shape;2632;p59"/>
            <p:cNvGrpSpPr/>
            <p:nvPr/>
          </p:nvGrpSpPr>
          <p:grpSpPr>
            <a:xfrm>
              <a:off x="4737" y="1627"/>
              <a:ext cx="581" cy="151"/>
              <a:chOff x="617" y="2568"/>
              <a:chExt cx="724" cy="139"/>
            </a:xfrm>
          </p:grpSpPr>
          <p:sp>
            <p:nvSpPr>
              <p:cNvPr id="2633" name="Google Shape;2633;p59"/>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34" name="Google Shape;2634;p59"/>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635" name="Google Shape;2635;p5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636" name="Google Shape;2636;p59"/>
            <p:cNvGrpSpPr/>
            <p:nvPr/>
          </p:nvGrpSpPr>
          <p:grpSpPr>
            <a:xfrm>
              <a:off x="4737" y="1325"/>
              <a:ext cx="581" cy="141"/>
              <a:chOff x="612" y="2566"/>
              <a:chExt cx="724" cy="141"/>
            </a:xfrm>
          </p:grpSpPr>
          <p:sp>
            <p:nvSpPr>
              <p:cNvPr id="2637" name="Google Shape;2637;p59"/>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38" name="Google Shape;2638;p59"/>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639" name="Google Shape;2639;p59"/>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40" name="Google Shape;2640;p5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1" name="Google Shape;2641;p5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2" name="Google Shape;2642;p59"/>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43" name="Google Shape;2643;p5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4" name="Google Shape;2644;p59"/>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45" name="Google Shape;2645;p59"/>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46" name="Google Shape;2646;p59"/>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47" name="Google Shape;2647;p59"/>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8" name="Google Shape;2648;p59"/>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49" name="Google Shape;2649;p59"/>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pic>
        <p:nvPicPr>
          <p:cNvPr id="2650" name="Google Shape;2650;p59"/>
          <p:cNvPicPr preferRelativeResize="0"/>
          <p:nvPr/>
        </p:nvPicPr>
        <p:blipFill rotWithShape="1">
          <a:blip r:embed="rId3">
            <a:alphaModFix/>
          </a:blip>
          <a:srcRect b="0" l="0" r="0" t="0"/>
          <a:stretch/>
        </p:blipFill>
        <p:spPr>
          <a:xfrm>
            <a:off x="4987471" y="1230461"/>
            <a:ext cx="1797957" cy="1299560"/>
          </a:xfrm>
          <a:prstGeom prst="rect">
            <a:avLst/>
          </a:prstGeom>
          <a:noFill/>
          <a:ln>
            <a:noFill/>
          </a:ln>
        </p:spPr>
      </p:pic>
      <p:pic>
        <p:nvPicPr>
          <p:cNvPr id="2651" name="Google Shape;2651;p59"/>
          <p:cNvPicPr preferRelativeResize="0"/>
          <p:nvPr/>
        </p:nvPicPr>
        <p:blipFill rotWithShape="1">
          <a:blip r:embed="rId4">
            <a:alphaModFix/>
          </a:blip>
          <a:srcRect b="0" l="0" r="0" t="0"/>
          <a:stretch/>
        </p:blipFill>
        <p:spPr>
          <a:xfrm>
            <a:off x="8186057" y="4524829"/>
            <a:ext cx="1783443" cy="249682"/>
          </a:xfrm>
          <a:prstGeom prst="rect">
            <a:avLst/>
          </a:prstGeom>
          <a:noFill/>
          <a:ln>
            <a:noFill/>
          </a:ln>
        </p:spPr>
      </p:pic>
      <p:grpSp>
        <p:nvGrpSpPr>
          <p:cNvPr id="2652" name="Google Shape;2652;p59"/>
          <p:cNvGrpSpPr/>
          <p:nvPr/>
        </p:nvGrpSpPr>
        <p:grpSpPr>
          <a:xfrm>
            <a:off x="8178799" y="4820558"/>
            <a:ext cx="519313" cy="1096646"/>
            <a:chOff x="4140" y="429"/>
            <a:chExt cx="1425" cy="2396"/>
          </a:xfrm>
        </p:grpSpPr>
        <p:sp>
          <p:nvSpPr>
            <p:cNvPr id="2653" name="Google Shape;2653;p5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4" name="Google Shape;2654;p59"/>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55" name="Google Shape;2655;p5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6" name="Google Shape;2656;p5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7" name="Google Shape;2657;p59"/>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658" name="Google Shape;2658;p59"/>
            <p:cNvGrpSpPr/>
            <p:nvPr/>
          </p:nvGrpSpPr>
          <p:grpSpPr>
            <a:xfrm>
              <a:off x="4747" y="666"/>
              <a:ext cx="582" cy="146"/>
              <a:chOff x="612" y="2566"/>
              <a:chExt cx="726" cy="140"/>
            </a:xfrm>
          </p:grpSpPr>
          <p:sp>
            <p:nvSpPr>
              <p:cNvPr id="2659" name="Google Shape;2659;p59"/>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60" name="Google Shape;2660;p59"/>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661" name="Google Shape;2661;p59"/>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662" name="Google Shape;2662;p59"/>
            <p:cNvGrpSpPr/>
            <p:nvPr/>
          </p:nvGrpSpPr>
          <p:grpSpPr>
            <a:xfrm>
              <a:off x="4748" y="993"/>
              <a:ext cx="582" cy="136"/>
              <a:chOff x="615" y="2567"/>
              <a:chExt cx="726" cy="141"/>
            </a:xfrm>
          </p:grpSpPr>
          <p:sp>
            <p:nvSpPr>
              <p:cNvPr id="2663" name="Google Shape;2663;p59"/>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64" name="Google Shape;2664;p59"/>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665" name="Google Shape;2665;p59"/>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66" name="Google Shape;2666;p59"/>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667" name="Google Shape;2667;p59"/>
            <p:cNvGrpSpPr/>
            <p:nvPr/>
          </p:nvGrpSpPr>
          <p:grpSpPr>
            <a:xfrm>
              <a:off x="4737" y="1627"/>
              <a:ext cx="581" cy="151"/>
              <a:chOff x="617" y="2568"/>
              <a:chExt cx="724" cy="139"/>
            </a:xfrm>
          </p:grpSpPr>
          <p:sp>
            <p:nvSpPr>
              <p:cNvPr id="2668" name="Google Shape;2668;p59"/>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69" name="Google Shape;2669;p59"/>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670" name="Google Shape;2670;p5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671" name="Google Shape;2671;p59"/>
            <p:cNvGrpSpPr/>
            <p:nvPr/>
          </p:nvGrpSpPr>
          <p:grpSpPr>
            <a:xfrm>
              <a:off x="4737" y="1325"/>
              <a:ext cx="581" cy="141"/>
              <a:chOff x="612" y="2566"/>
              <a:chExt cx="724" cy="141"/>
            </a:xfrm>
          </p:grpSpPr>
          <p:sp>
            <p:nvSpPr>
              <p:cNvPr id="2672" name="Google Shape;2672;p59"/>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73" name="Google Shape;2673;p59"/>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674" name="Google Shape;2674;p59"/>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75" name="Google Shape;2675;p5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76" name="Google Shape;2676;p5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77" name="Google Shape;2677;p59"/>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78" name="Google Shape;2678;p5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79" name="Google Shape;2679;p59"/>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80" name="Google Shape;2680;p59"/>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81" name="Google Shape;2681;p59"/>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82" name="Google Shape;2682;p59"/>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3" name="Google Shape;2683;p59"/>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84" name="Google Shape;2684;p59"/>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685" name="Google Shape;2685;p59"/>
          <p:cNvGrpSpPr/>
          <p:nvPr/>
        </p:nvGrpSpPr>
        <p:grpSpPr>
          <a:xfrm>
            <a:off x="3586046" y="4406221"/>
            <a:ext cx="1432267" cy="1301523"/>
            <a:chOff x="2718817" y="3255963"/>
            <a:chExt cx="1432267" cy="1301523"/>
          </a:xfrm>
        </p:grpSpPr>
        <p:grpSp>
          <p:nvGrpSpPr>
            <p:cNvPr id="2686" name="Google Shape;2686;p59"/>
            <p:cNvGrpSpPr/>
            <p:nvPr/>
          </p:nvGrpSpPr>
          <p:grpSpPr>
            <a:xfrm>
              <a:off x="2718817" y="3255963"/>
              <a:ext cx="1432267" cy="1301523"/>
              <a:chOff x="-44" y="1473"/>
              <a:chExt cx="981" cy="1105"/>
            </a:xfrm>
          </p:grpSpPr>
          <p:pic>
            <p:nvPicPr>
              <p:cNvPr descr="desktop_computer_stylized_medium" id="2687" name="Google Shape;2687;p59"/>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2688" name="Google Shape;2688;p5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Icon&#10;&#10;Description automatically generated" id="2689" name="Google Shape;2689;p59"/>
            <p:cNvPicPr preferRelativeResize="0"/>
            <p:nvPr/>
          </p:nvPicPr>
          <p:blipFill rotWithShape="1">
            <a:blip r:embed="rId6">
              <a:alphaModFix/>
            </a:blip>
            <a:srcRect b="0" l="0" r="0" t="0"/>
            <a:stretch/>
          </p:blipFill>
          <p:spPr>
            <a:xfrm>
              <a:off x="3251200" y="3436256"/>
              <a:ext cx="870857" cy="489857"/>
            </a:xfrm>
            <a:prstGeom prst="rect">
              <a:avLst/>
            </a:prstGeom>
            <a:noFill/>
            <a:ln>
              <a:noFill/>
            </a:ln>
          </p:spPr>
        </p:pic>
      </p:grpSp>
      <p:sp>
        <p:nvSpPr>
          <p:cNvPr id="2690" name="Google Shape;2690;p59"/>
          <p:cNvSpPr txBox="1"/>
          <p:nvPr/>
        </p:nvSpPr>
        <p:spPr>
          <a:xfrm>
            <a:off x="4352471" y="2398486"/>
            <a:ext cx="25726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nytimes</a:t>
            </a:r>
            <a:r>
              <a:rPr b="0" i="0" lang="en-US" sz="1800" u="none" cap="none" strike="noStrike">
                <a:solidFill>
                  <a:srgbClr val="000000"/>
                </a:solidFill>
                <a:latin typeface="Calibri"/>
                <a:ea typeface="Calibri"/>
                <a:cs typeface="Calibri"/>
                <a:sym typeface="Calibri"/>
              </a:rPr>
              <a:t>.com (sports)</a:t>
            </a:r>
            <a:endParaRPr/>
          </a:p>
        </p:txBody>
      </p:sp>
      <p:sp>
        <p:nvSpPr>
          <p:cNvPr id="2691" name="Google Shape;2691;p59"/>
          <p:cNvSpPr txBox="1"/>
          <p:nvPr/>
        </p:nvSpPr>
        <p:spPr>
          <a:xfrm>
            <a:off x="8095344" y="5878285"/>
            <a:ext cx="12279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AdX</a:t>
            </a:r>
            <a:r>
              <a:rPr b="0" i="0" lang="en-US" sz="1800" u="none" cap="none" strike="noStrike">
                <a:solidFill>
                  <a:srgbClr val="000000"/>
                </a:solidFill>
                <a:latin typeface="Calibri"/>
                <a:ea typeface="Calibri"/>
                <a:cs typeface="Calibri"/>
                <a:sym typeface="Calibri"/>
              </a:rPr>
              <a:t>.com</a:t>
            </a:r>
            <a:endParaRPr/>
          </a:p>
        </p:txBody>
      </p:sp>
      <p:sp>
        <p:nvSpPr>
          <p:cNvPr id="2692" name="Google Shape;2692;p59"/>
          <p:cNvSpPr txBox="1"/>
          <p:nvPr/>
        </p:nvSpPr>
        <p:spPr>
          <a:xfrm>
            <a:off x="6997700" y="1778000"/>
            <a:ext cx="20473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800"/>
              <a:buFont typeface="Calibri"/>
              <a:buNone/>
            </a:pPr>
            <a:r>
              <a:rPr b="0" i="0" lang="en-US" sz="1800" u="none" cap="none" strike="noStrike">
                <a:solidFill>
                  <a:srgbClr val="C00000"/>
                </a:solidFill>
                <a:latin typeface="Calibri"/>
                <a:ea typeface="Calibri"/>
                <a:cs typeface="Calibri"/>
                <a:sym typeface="Calibri"/>
              </a:rPr>
              <a:t>1634</a:t>
            </a:r>
            <a:r>
              <a:rPr b="0" i="0" lang="en-US" sz="1600" u="none" cap="none" strike="noStrike">
                <a:solidFill>
                  <a:srgbClr val="000000"/>
                </a:solidFill>
                <a:latin typeface="Calibri"/>
                <a:ea typeface="Calibri"/>
                <a:cs typeface="Calibri"/>
                <a:sym typeface="Calibri"/>
              </a:rPr>
              <a:t>: sports, 2/15/22</a:t>
            </a:r>
            <a:endParaRPr/>
          </a:p>
        </p:txBody>
      </p:sp>
      <p:grpSp>
        <p:nvGrpSpPr>
          <p:cNvPr id="2693" name="Google Shape;2693;p59"/>
          <p:cNvGrpSpPr/>
          <p:nvPr/>
        </p:nvGrpSpPr>
        <p:grpSpPr>
          <a:xfrm>
            <a:off x="9182100" y="4902200"/>
            <a:ext cx="711200" cy="1016000"/>
            <a:chOff x="1282700" y="2006600"/>
            <a:chExt cx="2603500" cy="3263900"/>
          </a:xfrm>
        </p:grpSpPr>
        <p:sp>
          <p:nvSpPr>
            <p:cNvPr id="2694" name="Google Shape;2694;p59"/>
            <p:cNvSpPr/>
            <p:nvPr/>
          </p:nvSpPr>
          <p:spPr>
            <a:xfrm>
              <a:off x="1282700" y="2755900"/>
              <a:ext cx="2603500" cy="2514600"/>
            </a:xfrm>
            <a:prstGeom prst="roundRect">
              <a:avLst>
                <a:gd fmla="val 16667" name="adj"/>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5" name="Google Shape;2695;p59"/>
            <p:cNvSpPr/>
            <p:nvPr/>
          </p:nvSpPr>
          <p:spPr>
            <a:xfrm>
              <a:off x="1727200" y="2552700"/>
              <a:ext cx="1765300" cy="1778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6" name="Google Shape;2696;p59"/>
            <p:cNvSpPr/>
            <p:nvPr/>
          </p:nvSpPr>
          <p:spPr>
            <a:xfrm>
              <a:off x="1524000" y="2006600"/>
              <a:ext cx="2209800" cy="520700"/>
            </a:xfrm>
            <a:prstGeom prst="roundRect">
              <a:avLst>
                <a:gd fmla="val 16667" name="adj"/>
              </a:avLst>
            </a:prstGeom>
            <a:solidFill>
              <a:srgbClr val="ED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697" name="Google Shape;2697;p59"/>
          <p:cNvSpPr txBox="1"/>
          <p:nvPr/>
        </p:nvSpPr>
        <p:spPr>
          <a:xfrm>
            <a:off x="4229100" y="5867400"/>
            <a:ext cx="15247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NY Times: </a:t>
            </a:r>
            <a:r>
              <a:rPr b="0" i="0" lang="en-US" sz="1800" u="none" cap="none" strike="noStrike">
                <a:solidFill>
                  <a:srgbClr val="C00000"/>
                </a:solidFill>
                <a:latin typeface="Calibri"/>
                <a:ea typeface="Calibri"/>
                <a:cs typeface="Calibri"/>
                <a:sym typeface="Calibri"/>
              </a:rPr>
              <a:t>1634</a:t>
            </a:r>
            <a:endParaRPr b="0" i="0" sz="1600" u="none" cap="none" strike="noStrike">
              <a:solidFill>
                <a:srgbClr val="C00000"/>
              </a:solidFill>
              <a:latin typeface="Calibri"/>
              <a:ea typeface="Calibri"/>
              <a:cs typeface="Calibri"/>
              <a:sym typeface="Calibri"/>
            </a:endParaRPr>
          </a:p>
        </p:txBody>
      </p:sp>
      <p:sp>
        <p:nvSpPr>
          <p:cNvPr id="2698" name="Google Shape;2698;p59"/>
          <p:cNvSpPr txBox="1"/>
          <p:nvPr/>
        </p:nvSpPr>
        <p:spPr>
          <a:xfrm>
            <a:off x="9226009" y="5181600"/>
            <a:ext cx="28648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1800"/>
              <a:buFont typeface="Calibri"/>
              <a:buNone/>
            </a:pPr>
            <a:r>
              <a:rPr b="0" i="0" lang="en-US" sz="1800" u="none" cap="none" strike="noStrike">
                <a:solidFill>
                  <a:srgbClr val="7030A0"/>
                </a:solidFill>
                <a:latin typeface="Calibri"/>
                <a:ea typeface="Calibri"/>
                <a:cs typeface="Calibri"/>
                <a:sym typeface="Calibri"/>
              </a:rPr>
              <a:t>7493</a:t>
            </a:r>
            <a:r>
              <a:rPr b="0" i="0" lang="en-US" sz="1600" u="none" cap="none" strike="noStrike">
                <a:solidFill>
                  <a:srgbClr val="000000"/>
                </a:solidFill>
                <a:latin typeface="Calibri"/>
                <a:ea typeface="Calibri"/>
                <a:cs typeface="Calibri"/>
                <a:sym typeface="Calibri"/>
              </a:rPr>
              <a:t>: NY Times sports, 2/15/22</a:t>
            </a:r>
            <a:endParaRPr/>
          </a:p>
        </p:txBody>
      </p:sp>
      <p:grpSp>
        <p:nvGrpSpPr>
          <p:cNvPr id="2699" name="Google Shape;2699;p59"/>
          <p:cNvGrpSpPr/>
          <p:nvPr/>
        </p:nvGrpSpPr>
        <p:grpSpPr>
          <a:xfrm>
            <a:off x="5029200" y="2971800"/>
            <a:ext cx="1866900" cy="1308100"/>
            <a:chOff x="5232400" y="2959100"/>
            <a:chExt cx="1866900" cy="1308100"/>
          </a:xfrm>
        </p:grpSpPr>
        <p:cxnSp>
          <p:nvCxnSpPr>
            <p:cNvPr id="2700" name="Google Shape;2700;p59"/>
            <p:cNvCxnSpPr/>
            <p:nvPr/>
          </p:nvCxnSpPr>
          <p:spPr>
            <a:xfrm rot="10800000">
              <a:off x="5321300" y="2959100"/>
              <a:ext cx="0" cy="1308100"/>
            </a:xfrm>
            <a:prstGeom prst="straightConnector1">
              <a:avLst/>
            </a:prstGeom>
            <a:noFill/>
            <a:ln cap="flat" cmpd="sng" w="25400">
              <a:solidFill>
                <a:srgbClr val="0E01A0"/>
              </a:solidFill>
              <a:prstDash val="solid"/>
              <a:miter lim="800000"/>
              <a:headEnd len="med" w="med" type="triangle"/>
              <a:tailEnd len="sm" w="sm" type="none"/>
            </a:ln>
          </p:spPr>
        </p:cxnSp>
        <p:grpSp>
          <p:nvGrpSpPr>
            <p:cNvPr id="2701" name="Google Shape;2701;p59"/>
            <p:cNvGrpSpPr/>
            <p:nvPr/>
          </p:nvGrpSpPr>
          <p:grpSpPr>
            <a:xfrm>
              <a:off x="5232400" y="3289300"/>
              <a:ext cx="1866900" cy="763946"/>
              <a:chOff x="6464300" y="3225800"/>
              <a:chExt cx="1866900" cy="763946"/>
            </a:xfrm>
          </p:grpSpPr>
          <p:sp>
            <p:nvSpPr>
              <p:cNvPr id="2702" name="Google Shape;2702;p59"/>
              <p:cNvSpPr txBox="1"/>
              <p:nvPr/>
            </p:nvSpPr>
            <p:spPr>
              <a:xfrm>
                <a:off x="6540500" y="3225800"/>
                <a:ext cx="736600" cy="5410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reply</a:t>
                </a:r>
                <a:endParaRPr/>
              </a:p>
            </p:txBody>
          </p:sp>
          <p:sp>
            <p:nvSpPr>
              <p:cNvPr id="2703" name="Google Shape;2703;p59"/>
              <p:cNvSpPr txBox="1"/>
              <p:nvPr/>
            </p:nvSpPr>
            <p:spPr>
              <a:xfrm>
                <a:off x="6464300" y="3670300"/>
                <a:ext cx="1866900" cy="3194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Set cookie: </a:t>
                </a:r>
                <a:r>
                  <a:rPr b="0" i="0" lang="en-US" sz="1800" u="none" cap="none" strike="noStrike">
                    <a:solidFill>
                      <a:srgbClr val="C00000"/>
                    </a:solidFill>
                    <a:latin typeface="Calibri"/>
                    <a:ea typeface="Calibri"/>
                    <a:cs typeface="Calibri"/>
                    <a:sym typeface="Calibri"/>
                  </a:rPr>
                  <a:t>1634</a:t>
                </a:r>
                <a:endParaRPr/>
              </a:p>
            </p:txBody>
          </p:sp>
        </p:grpSp>
      </p:grpSp>
      <p:grpSp>
        <p:nvGrpSpPr>
          <p:cNvPr id="2704" name="Google Shape;2704;p59"/>
          <p:cNvGrpSpPr/>
          <p:nvPr/>
        </p:nvGrpSpPr>
        <p:grpSpPr>
          <a:xfrm>
            <a:off x="5829300" y="4457700"/>
            <a:ext cx="2565400" cy="826532"/>
            <a:chOff x="5829300" y="4457700"/>
            <a:chExt cx="2565400" cy="826532"/>
          </a:xfrm>
        </p:grpSpPr>
        <p:grpSp>
          <p:nvGrpSpPr>
            <p:cNvPr id="2705" name="Google Shape;2705;p59"/>
            <p:cNvGrpSpPr/>
            <p:nvPr/>
          </p:nvGrpSpPr>
          <p:grpSpPr>
            <a:xfrm>
              <a:off x="6261100" y="4914900"/>
              <a:ext cx="1854200" cy="369332"/>
              <a:chOff x="3721100" y="3429000"/>
              <a:chExt cx="1854200" cy="369332"/>
            </a:xfrm>
          </p:grpSpPr>
          <p:cxnSp>
            <p:nvCxnSpPr>
              <p:cNvPr id="2706" name="Google Shape;2706;p59"/>
              <p:cNvCxnSpPr/>
              <p:nvPr/>
            </p:nvCxnSpPr>
            <p:spPr>
              <a:xfrm>
                <a:off x="3721100" y="3594100"/>
                <a:ext cx="1854200" cy="0"/>
              </a:xfrm>
              <a:prstGeom prst="straightConnector1">
                <a:avLst/>
              </a:prstGeom>
              <a:noFill/>
              <a:ln cap="flat" cmpd="sng" w="25400">
                <a:solidFill>
                  <a:srgbClr val="0E01A0"/>
                </a:solidFill>
                <a:prstDash val="solid"/>
                <a:miter lim="800000"/>
                <a:headEnd len="sm" w="sm" type="none"/>
                <a:tailEnd len="med" w="med" type="triangle"/>
              </a:ln>
            </p:spPr>
          </p:cxnSp>
          <p:sp>
            <p:nvSpPr>
              <p:cNvPr id="2707" name="Google Shape;2707;p59"/>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08" name="Google Shape;2708;p59"/>
              <p:cNvSpPr txBox="1"/>
              <p:nvPr/>
            </p:nvSpPr>
            <p:spPr>
              <a:xfrm>
                <a:off x="46863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4</a:t>
                </a:r>
                <a:endParaRPr/>
              </a:p>
            </p:txBody>
          </p:sp>
        </p:grpSp>
        <p:grpSp>
          <p:nvGrpSpPr>
            <p:cNvPr id="2709" name="Google Shape;2709;p59"/>
            <p:cNvGrpSpPr/>
            <p:nvPr/>
          </p:nvGrpSpPr>
          <p:grpSpPr>
            <a:xfrm>
              <a:off x="5829300" y="4457700"/>
              <a:ext cx="2565400" cy="522848"/>
              <a:chOff x="6667500" y="3098800"/>
              <a:chExt cx="2565400" cy="522848"/>
            </a:xfrm>
          </p:grpSpPr>
          <p:sp>
            <p:nvSpPr>
              <p:cNvPr id="2710" name="Google Shape;2710;p59"/>
              <p:cNvSpPr txBox="1"/>
              <p:nvPr/>
            </p:nvSpPr>
            <p:spPr>
              <a:xfrm>
                <a:off x="6667500" y="3098800"/>
                <a:ext cx="1473200" cy="3194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GET</a:t>
                </a:r>
                <a:endParaRPr/>
              </a:p>
            </p:txBody>
          </p:sp>
          <p:sp>
            <p:nvSpPr>
              <p:cNvPr id="2711" name="Google Shape;2711;p59"/>
              <p:cNvSpPr txBox="1"/>
              <p:nvPr/>
            </p:nvSpPr>
            <p:spPr>
              <a:xfrm>
                <a:off x="6718300" y="3327400"/>
                <a:ext cx="2514600" cy="294248"/>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Referrer: NY Times Sports</a:t>
                </a:r>
                <a:endParaRPr b="0" i="0" sz="1800" u="none" cap="none" strike="noStrike">
                  <a:solidFill>
                    <a:srgbClr val="000000"/>
                  </a:solidFill>
                  <a:latin typeface="Calibri"/>
                  <a:ea typeface="Calibri"/>
                  <a:cs typeface="Calibri"/>
                  <a:sym typeface="Calibri"/>
                </a:endParaRPr>
              </a:p>
            </p:txBody>
          </p:sp>
        </p:grpSp>
      </p:grpSp>
      <p:grpSp>
        <p:nvGrpSpPr>
          <p:cNvPr id="2712" name="Google Shape;2712;p59"/>
          <p:cNvGrpSpPr/>
          <p:nvPr/>
        </p:nvGrpSpPr>
        <p:grpSpPr>
          <a:xfrm>
            <a:off x="6032500" y="5308600"/>
            <a:ext cx="2641600" cy="840348"/>
            <a:chOff x="6032500" y="5308600"/>
            <a:chExt cx="2641600" cy="840348"/>
          </a:xfrm>
        </p:grpSpPr>
        <p:grpSp>
          <p:nvGrpSpPr>
            <p:cNvPr id="2713" name="Google Shape;2713;p59"/>
            <p:cNvGrpSpPr/>
            <p:nvPr/>
          </p:nvGrpSpPr>
          <p:grpSpPr>
            <a:xfrm>
              <a:off x="6273800" y="5308600"/>
              <a:ext cx="1841500" cy="369332"/>
              <a:chOff x="3721100" y="3429000"/>
              <a:chExt cx="1841500" cy="369332"/>
            </a:xfrm>
          </p:grpSpPr>
          <p:cxnSp>
            <p:nvCxnSpPr>
              <p:cNvPr id="2714" name="Google Shape;2714;p59"/>
              <p:cNvCxnSpPr/>
              <p:nvPr/>
            </p:nvCxnSpPr>
            <p:spPr>
              <a:xfrm>
                <a:off x="3721100" y="3594100"/>
                <a:ext cx="1841500" cy="0"/>
              </a:xfrm>
              <a:prstGeom prst="straightConnector1">
                <a:avLst/>
              </a:prstGeom>
              <a:noFill/>
              <a:ln cap="flat" cmpd="sng" w="25400">
                <a:solidFill>
                  <a:srgbClr val="0E01A0"/>
                </a:solidFill>
                <a:prstDash val="solid"/>
                <a:miter lim="800000"/>
                <a:headEnd len="med" w="med" type="triangle"/>
                <a:tailEnd len="sm" w="sm" type="none"/>
              </a:ln>
            </p:spPr>
          </p:cxnSp>
          <p:sp>
            <p:nvSpPr>
              <p:cNvPr id="2715" name="Google Shape;2715;p59"/>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16" name="Google Shape;2716;p59"/>
              <p:cNvSpPr txBox="1"/>
              <p:nvPr/>
            </p:nvSpPr>
            <p:spPr>
              <a:xfrm>
                <a:off x="46863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5</a:t>
                </a:r>
                <a:endParaRPr/>
              </a:p>
            </p:txBody>
          </p:sp>
        </p:grpSp>
        <p:grpSp>
          <p:nvGrpSpPr>
            <p:cNvPr id="2717" name="Google Shape;2717;p59"/>
            <p:cNvGrpSpPr/>
            <p:nvPr/>
          </p:nvGrpSpPr>
          <p:grpSpPr>
            <a:xfrm>
              <a:off x="6032500" y="5600700"/>
              <a:ext cx="2641600" cy="548248"/>
              <a:chOff x="6680200" y="3187700"/>
              <a:chExt cx="2641600" cy="548248"/>
            </a:xfrm>
          </p:grpSpPr>
          <p:sp>
            <p:nvSpPr>
              <p:cNvPr id="2718" name="Google Shape;2718;p59"/>
              <p:cNvSpPr txBox="1"/>
              <p:nvPr/>
            </p:nvSpPr>
            <p:spPr>
              <a:xfrm>
                <a:off x="6680200" y="3187700"/>
                <a:ext cx="1473200" cy="3194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reply</a:t>
                </a:r>
                <a:endParaRPr/>
              </a:p>
            </p:txBody>
          </p:sp>
          <p:sp>
            <p:nvSpPr>
              <p:cNvPr id="2719" name="Google Shape;2719;p59"/>
              <p:cNvSpPr txBox="1"/>
              <p:nvPr/>
            </p:nvSpPr>
            <p:spPr>
              <a:xfrm>
                <a:off x="6807200" y="3441700"/>
                <a:ext cx="2514600" cy="294248"/>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Set cookie: </a:t>
                </a:r>
                <a:r>
                  <a:rPr b="0" i="0" lang="en-US" sz="1600" u="none" cap="none" strike="noStrike">
                    <a:solidFill>
                      <a:srgbClr val="7030A0"/>
                    </a:solidFill>
                    <a:latin typeface="Calibri"/>
                    <a:ea typeface="Calibri"/>
                    <a:cs typeface="Calibri"/>
                    <a:sym typeface="Calibri"/>
                  </a:rPr>
                  <a:t>7493</a:t>
                </a:r>
                <a:endParaRPr b="0" i="0" sz="1800" u="none" cap="none" strike="noStrike">
                  <a:solidFill>
                    <a:srgbClr val="7030A0"/>
                  </a:solidFill>
                  <a:latin typeface="Calibri"/>
                  <a:ea typeface="Calibri"/>
                  <a:cs typeface="Calibri"/>
                  <a:sym typeface="Calibri"/>
                </a:endParaRPr>
              </a:p>
            </p:txBody>
          </p:sp>
        </p:grpSp>
      </p:grpSp>
      <p:grpSp>
        <p:nvGrpSpPr>
          <p:cNvPr id="2720" name="Google Shape;2720;p59"/>
          <p:cNvGrpSpPr/>
          <p:nvPr/>
        </p:nvGrpSpPr>
        <p:grpSpPr>
          <a:xfrm>
            <a:off x="3771900" y="2946400"/>
            <a:ext cx="1473200" cy="1308100"/>
            <a:chOff x="3771900" y="2946400"/>
            <a:chExt cx="1473200" cy="1308100"/>
          </a:xfrm>
        </p:grpSpPr>
        <p:cxnSp>
          <p:nvCxnSpPr>
            <p:cNvPr id="2721" name="Google Shape;2721;p59"/>
            <p:cNvCxnSpPr/>
            <p:nvPr/>
          </p:nvCxnSpPr>
          <p:spPr>
            <a:xfrm rot="10800000">
              <a:off x="4851400" y="2946400"/>
              <a:ext cx="0" cy="1308100"/>
            </a:xfrm>
            <a:prstGeom prst="straightConnector1">
              <a:avLst/>
            </a:prstGeom>
            <a:noFill/>
            <a:ln cap="flat" cmpd="sng" w="25400">
              <a:solidFill>
                <a:srgbClr val="0E01A0"/>
              </a:solidFill>
              <a:prstDash val="solid"/>
              <a:miter lim="800000"/>
              <a:headEnd len="sm" w="sm" type="none"/>
              <a:tailEnd len="med" w="med" type="triangle"/>
            </a:ln>
          </p:spPr>
        </p:cxnSp>
        <p:sp>
          <p:nvSpPr>
            <p:cNvPr id="2722" name="Google Shape;2722;p59"/>
            <p:cNvSpPr txBox="1"/>
            <p:nvPr/>
          </p:nvSpPr>
          <p:spPr>
            <a:xfrm>
              <a:off x="3771900" y="3276600"/>
              <a:ext cx="1473200" cy="5410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a:t>
              </a:r>
              <a:endParaRPr/>
            </a:p>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GET</a:t>
              </a:r>
              <a:endParaRPr/>
            </a:p>
          </p:txBody>
        </p:sp>
      </p:grpSp>
      <p:sp>
        <p:nvSpPr>
          <p:cNvPr id="2723" name="Google Shape;2723;p59"/>
          <p:cNvSpPr txBox="1"/>
          <p:nvPr/>
        </p:nvSpPr>
        <p:spPr>
          <a:xfrm>
            <a:off x="4660900" y="6121400"/>
            <a:ext cx="1085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AdX: </a:t>
            </a:r>
            <a:r>
              <a:rPr b="0" i="0" lang="en-US" sz="1800" u="none" cap="none" strike="noStrike">
                <a:solidFill>
                  <a:srgbClr val="7030A0"/>
                </a:solidFill>
                <a:latin typeface="Calibri"/>
                <a:ea typeface="Calibri"/>
                <a:cs typeface="Calibri"/>
                <a:sym typeface="Calibri"/>
              </a:rPr>
              <a:t>7493</a:t>
            </a:r>
            <a:endParaRPr b="0" i="0" sz="1600" u="none" cap="none" strike="noStrike">
              <a:solidFill>
                <a:srgbClr val="7030A0"/>
              </a:solidFill>
              <a:latin typeface="Calibri"/>
              <a:ea typeface="Calibri"/>
              <a:cs typeface="Calibri"/>
              <a:sym typeface="Calibri"/>
            </a:endParaRPr>
          </a:p>
        </p:txBody>
      </p:sp>
      <p:sp>
        <p:nvSpPr>
          <p:cNvPr id="2724" name="Google Shape;2724;p59"/>
          <p:cNvSpPr txBox="1"/>
          <p:nvPr/>
        </p:nvSpPr>
        <p:spPr>
          <a:xfrm>
            <a:off x="360491" y="261258"/>
            <a:ext cx="8853001"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E01A0"/>
              </a:buClr>
              <a:buSzPts val="4400"/>
              <a:buFont typeface="Calibri"/>
              <a:buNone/>
            </a:pPr>
            <a:r>
              <a:rPr b="0" i="0" lang="en-US" sz="4400" u="none" cap="none" strike="noStrike">
                <a:solidFill>
                  <a:srgbClr val="0E01A0"/>
                </a:solidFill>
                <a:latin typeface="Calibri"/>
                <a:ea typeface="Calibri"/>
                <a:cs typeface="Calibri"/>
                <a:sym typeface="Calibri"/>
              </a:rPr>
              <a:t>Cookies: </a:t>
            </a:r>
            <a:r>
              <a:rPr b="0" i="0" lang="en-US" sz="3600" u="none" cap="none" strike="noStrike">
                <a:solidFill>
                  <a:srgbClr val="0E01A0"/>
                </a:solidFill>
                <a:latin typeface="Calibri"/>
                <a:ea typeface="Calibri"/>
                <a:cs typeface="Calibri"/>
                <a:sym typeface="Calibri"/>
              </a:rPr>
              <a:t>tracking a user’s browsing behavior</a:t>
            </a:r>
            <a:endParaRPr/>
          </a:p>
        </p:txBody>
      </p:sp>
      <p:grpSp>
        <p:nvGrpSpPr>
          <p:cNvPr id="2725" name="Google Shape;2725;p59"/>
          <p:cNvGrpSpPr/>
          <p:nvPr/>
        </p:nvGrpSpPr>
        <p:grpSpPr>
          <a:xfrm>
            <a:off x="5670332" y="2112579"/>
            <a:ext cx="5759667" cy="3920359"/>
            <a:chOff x="5670332" y="2112579"/>
            <a:chExt cx="5759667" cy="3920359"/>
          </a:xfrm>
        </p:grpSpPr>
        <p:sp>
          <p:nvSpPr>
            <p:cNvPr id="2726" name="Google Shape;2726;p59"/>
            <p:cNvSpPr txBox="1"/>
            <p:nvPr/>
          </p:nvSpPr>
          <p:spPr>
            <a:xfrm>
              <a:off x="8623738" y="2427890"/>
              <a:ext cx="2806261"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000"/>
                <a:buFont typeface="Calibri"/>
                <a:buNone/>
              </a:pPr>
              <a:r>
                <a:rPr b="0" i="1" lang="en-US" sz="2000" u="none" cap="none" strike="noStrike">
                  <a:solidFill>
                    <a:srgbClr val="C00000"/>
                  </a:solidFill>
                  <a:latin typeface="Calibri"/>
                  <a:ea typeface="Calibri"/>
                  <a:cs typeface="Calibri"/>
                  <a:sym typeface="Calibri"/>
                </a:rPr>
                <a:t>“first party” cookie </a:t>
              </a:r>
              <a:r>
                <a:rPr b="0" i="1" lang="en-US" sz="2000" u="none" cap="none" strike="noStrike">
                  <a:solidFill>
                    <a:srgbClr val="000000"/>
                  </a:solidFill>
                  <a:latin typeface="Calibri"/>
                  <a:ea typeface="Calibri"/>
                  <a:cs typeface="Calibri"/>
                  <a:sym typeface="Calibri"/>
                </a:rPr>
                <a:t>– from website you chose to visit (provides base html file)</a:t>
              </a:r>
              <a:endParaRPr/>
            </a:p>
          </p:txBody>
        </p:sp>
        <p:cxnSp>
          <p:nvCxnSpPr>
            <p:cNvPr id="2727" name="Google Shape;2727;p59"/>
            <p:cNvCxnSpPr/>
            <p:nvPr/>
          </p:nvCxnSpPr>
          <p:spPr>
            <a:xfrm rot="10800000">
              <a:off x="7425559" y="2112579"/>
              <a:ext cx="1213944" cy="457200"/>
            </a:xfrm>
            <a:prstGeom prst="straightConnector1">
              <a:avLst/>
            </a:prstGeom>
            <a:noFill/>
            <a:ln cap="flat" cmpd="sng" w="15875">
              <a:solidFill>
                <a:srgbClr val="FF0000"/>
              </a:solidFill>
              <a:prstDash val="solid"/>
              <a:miter lim="800000"/>
              <a:headEnd len="sm" w="sm" type="none"/>
              <a:tailEnd len="sm" w="sm" type="none"/>
            </a:ln>
          </p:spPr>
        </p:cxnSp>
        <p:cxnSp>
          <p:nvCxnSpPr>
            <p:cNvPr id="2728" name="Google Shape;2728;p59"/>
            <p:cNvCxnSpPr/>
            <p:nvPr/>
          </p:nvCxnSpPr>
          <p:spPr>
            <a:xfrm flipH="1">
              <a:off x="5670332" y="2585545"/>
              <a:ext cx="2969171" cy="3447393"/>
            </a:xfrm>
            <a:prstGeom prst="straightConnector1">
              <a:avLst/>
            </a:prstGeom>
            <a:noFill/>
            <a:ln cap="flat" cmpd="sng" w="15875">
              <a:solidFill>
                <a:srgbClr val="FF0000"/>
              </a:solidFill>
              <a:prstDash val="solid"/>
              <a:miter lim="800000"/>
              <a:headEnd len="sm" w="sm" type="none"/>
              <a:tailEnd len="sm" w="sm" type="none"/>
            </a:ln>
          </p:spPr>
        </p:cxnSp>
      </p:grpSp>
      <p:grpSp>
        <p:nvGrpSpPr>
          <p:cNvPr id="2729" name="Google Shape;2729;p59"/>
          <p:cNvGrpSpPr/>
          <p:nvPr/>
        </p:nvGrpSpPr>
        <p:grpSpPr>
          <a:xfrm>
            <a:off x="814558" y="5481147"/>
            <a:ext cx="3877874" cy="1015663"/>
            <a:chOff x="9112474" y="3373822"/>
            <a:chExt cx="3877874" cy="1015663"/>
          </a:xfrm>
        </p:grpSpPr>
        <p:sp>
          <p:nvSpPr>
            <p:cNvPr id="2730" name="Google Shape;2730;p59"/>
            <p:cNvSpPr txBox="1"/>
            <p:nvPr/>
          </p:nvSpPr>
          <p:spPr>
            <a:xfrm>
              <a:off x="9112474" y="3373822"/>
              <a:ext cx="280626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000"/>
                <a:buFont typeface="Calibri"/>
                <a:buNone/>
              </a:pPr>
              <a:r>
                <a:rPr b="0" i="1" lang="en-US" sz="2000" u="none" cap="none" strike="noStrike">
                  <a:solidFill>
                    <a:srgbClr val="C00000"/>
                  </a:solidFill>
                  <a:latin typeface="Calibri"/>
                  <a:ea typeface="Calibri"/>
                  <a:cs typeface="Calibri"/>
                  <a:sym typeface="Calibri"/>
                </a:rPr>
                <a:t>“third party” cookie </a:t>
              </a:r>
              <a:r>
                <a:rPr b="0" i="1" lang="en-US" sz="2000" u="none" cap="none" strike="noStrike">
                  <a:solidFill>
                    <a:srgbClr val="000000"/>
                  </a:solidFill>
                  <a:latin typeface="Calibri"/>
                  <a:ea typeface="Calibri"/>
                  <a:cs typeface="Calibri"/>
                  <a:sym typeface="Calibri"/>
                </a:rPr>
                <a:t>– from website you did </a:t>
              </a:r>
              <a:r>
                <a:rPr b="0" i="1" lang="en-US" sz="2000" u="sng" cap="none" strike="noStrike">
                  <a:solidFill>
                    <a:srgbClr val="000000"/>
                  </a:solidFill>
                  <a:latin typeface="Calibri"/>
                  <a:ea typeface="Calibri"/>
                  <a:cs typeface="Calibri"/>
                  <a:sym typeface="Calibri"/>
                </a:rPr>
                <a:t>not</a:t>
              </a:r>
              <a:r>
                <a:rPr b="0" i="1" lang="en-US" sz="2000" u="none" cap="none" strike="noStrike">
                  <a:solidFill>
                    <a:srgbClr val="000000"/>
                  </a:solidFill>
                  <a:latin typeface="Calibri"/>
                  <a:ea typeface="Calibri"/>
                  <a:cs typeface="Calibri"/>
                  <a:sym typeface="Calibri"/>
                </a:rPr>
                <a:t> choose to visit</a:t>
              </a:r>
              <a:endParaRPr/>
            </a:p>
          </p:txBody>
        </p:sp>
        <p:cxnSp>
          <p:nvCxnSpPr>
            <p:cNvPr id="2731" name="Google Shape;2731;p59"/>
            <p:cNvCxnSpPr/>
            <p:nvPr/>
          </p:nvCxnSpPr>
          <p:spPr>
            <a:xfrm flipH="1">
              <a:off x="10804635" y="4198741"/>
              <a:ext cx="2185713" cy="10651"/>
            </a:xfrm>
            <a:prstGeom prst="straightConnector1">
              <a:avLst/>
            </a:prstGeom>
            <a:noFill/>
            <a:ln cap="flat" cmpd="sng" w="15875">
              <a:solidFill>
                <a:srgbClr val="FF0000"/>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0"/>
                                        </p:tgtEl>
                                        <p:attrNameLst>
                                          <p:attrName>style.visibility</p:attrName>
                                        </p:attrNameLst>
                                      </p:cBhvr>
                                      <p:to>
                                        <p:strVal val="visible"/>
                                      </p:to>
                                    </p:set>
                                    <p:animEffect filter="fade" transition="in">
                                      <p:cBhvr>
                                        <p:cTn dur="500"/>
                                        <p:tgtEl>
                                          <p:spTgt spid="2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500"/>
                                        <p:tgtEl>
                                          <p:spTgt spid="2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9"/>
                                        </p:tgtEl>
                                        <p:attrNameLst>
                                          <p:attrName>style.visibility</p:attrName>
                                        </p:attrNameLst>
                                      </p:cBhvr>
                                      <p:to>
                                        <p:strVal val="visible"/>
                                      </p:to>
                                    </p:set>
                                    <p:animEffect filter="fade" transition="in">
                                      <p:cBhvr>
                                        <p:cTn dur="500"/>
                                        <p:tgtEl>
                                          <p:spTgt spid="2699"/>
                                        </p:tgtEl>
                                      </p:cBhvr>
                                    </p:animEffect>
                                  </p:childTnLst>
                                </p:cTn>
                              </p:par>
                              <p:par>
                                <p:cTn fill="hold" nodeType="withEffect" presetClass="exit" presetID="10" presetSubtype="0">
                                  <p:stCondLst>
                                    <p:cond delay="0"/>
                                  </p:stCondLst>
                                  <p:childTnLst>
                                    <p:animEffect filter="fade" transition="out">
                                      <p:cBhvr>
                                        <p:cTn dur="500"/>
                                        <p:tgtEl>
                                          <p:spTgt spid="2720"/>
                                        </p:tgtEl>
                                      </p:cBhvr>
                                    </p:animEffect>
                                    <p:set>
                                      <p:cBhvr>
                                        <p:cTn dur="1" fill="hold">
                                          <p:stCondLst>
                                            <p:cond delay="500"/>
                                          </p:stCondLst>
                                        </p:cTn>
                                        <p:tgtEl>
                                          <p:spTgt spid="272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97"/>
                                        </p:tgtEl>
                                        <p:attrNameLst>
                                          <p:attrName>style.visibility</p:attrName>
                                        </p:attrNameLst>
                                      </p:cBhvr>
                                      <p:to>
                                        <p:strVal val="visible"/>
                                      </p:to>
                                    </p:set>
                                    <p:animEffect filter="fade" transition="in">
                                      <p:cBhvr>
                                        <p:cTn dur="500"/>
                                        <p:tgtEl>
                                          <p:spTgt spid="2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5"/>
                                        </p:tgtEl>
                                        <p:attrNameLst>
                                          <p:attrName>style.visibility</p:attrName>
                                        </p:attrNameLst>
                                      </p:cBhvr>
                                      <p:to>
                                        <p:strVal val="visible"/>
                                      </p:to>
                                    </p:set>
                                    <p:animEffect filter="fade" transition="in">
                                      <p:cBhvr>
                                        <p:cTn dur="500"/>
                                        <p:tgtEl>
                                          <p:spTgt spid="2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25"/>
                                        </p:tgtEl>
                                      </p:cBhvr>
                                    </p:animEffect>
                                    <p:set>
                                      <p:cBhvr>
                                        <p:cTn dur="1" fill="hold">
                                          <p:stCondLst>
                                            <p:cond delay="500"/>
                                          </p:stCondLst>
                                        </p:cTn>
                                        <p:tgtEl>
                                          <p:spTgt spid="27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500"/>
                                        <p:tgtEl>
                                          <p:spTgt spid="2704"/>
                                        </p:tgtEl>
                                      </p:cBhvr>
                                    </p:animEffect>
                                  </p:childTnLst>
                                </p:cTn>
                              </p:par>
                              <p:par>
                                <p:cTn fill="hold" nodeType="withEffect" presetClass="exit" presetID="10" presetSubtype="0">
                                  <p:stCondLst>
                                    <p:cond delay="0"/>
                                  </p:stCondLst>
                                  <p:childTnLst>
                                    <p:animEffect filter="fade" transition="out">
                                      <p:cBhvr>
                                        <p:cTn dur="500"/>
                                        <p:tgtEl>
                                          <p:spTgt spid="2699"/>
                                        </p:tgtEl>
                                      </p:cBhvr>
                                    </p:animEffect>
                                    <p:set>
                                      <p:cBhvr>
                                        <p:cTn dur="1" fill="hold">
                                          <p:stCondLst>
                                            <p:cond delay="500"/>
                                          </p:stCondLst>
                                        </p:cTn>
                                        <p:tgtEl>
                                          <p:spTgt spid="269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98"/>
                                        </p:tgtEl>
                                        <p:attrNameLst>
                                          <p:attrName>style.visibility</p:attrName>
                                        </p:attrNameLst>
                                      </p:cBhvr>
                                      <p:to>
                                        <p:strVal val="visible"/>
                                      </p:to>
                                    </p:set>
                                    <p:animEffect filter="fade" transition="in">
                                      <p:cBhvr>
                                        <p:cTn dur="500"/>
                                        <p:tgtEl>
                                          <p:spTgt spid="2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2"/>
                                        </p:tgtEl>
                                        <p:attrNameLst>
                                          <p:attrName>style.visibility</p:attrName>
                                        </p:attrNameLst>
                                      </p:cBhvr>
                                      <p:to>
                                        <p:strVal val="visible"/>
                                      </p:to>
                                    </p:set>
                                    <p:animEffect filter="fade" transition="in">
                                      <p:cBhvr>
                                        <p:cTn dur="500"/>
                                        <p:tgtEl>
                                          <p:spTgt spid="2712"/>
                                        </p:tgtEl>
                                      </p:cBhvr>
                                    </p:animEffect>
                                  </p:childTnLst>
                                </p:cTn>
                              </p:par>
                              <p:par>
                                <p:cTn fill="hold" nodeType="withEffect" presetClass="exit" presetID="10" presetSubtype="0">
                                  <p:stCondLst>
                                    <p:cond delay="0"/>
                                  </p:stCondLst>
                                  <p:childTnLst>
                                    <p:animEffect filter="fade" transition="out">
                                      <p:cBhvr>
                                        <p:cTn dur="500"/>
                                        <p:tgtEl>
                                          <p:spTgt spid="2704"/>
                                        </p:tgtEl>
                                      </p:cBhvr>
                                    </p:animEffect>
                                    <p:set>
                                      <p:cBhvr>
                                        <p:cTn dur="1" fill="hold">
                                          <p:stCondLst>
                                            <p:cond delay="500"/>
                                          </p:stCondLst>
                                        </p:cTn>
                                        <p:tgtEl>
                                          <p:spTgt spid="270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23"/>
                                        </p:tgtEl>
                                        <p:attrNameLst>
                                          <p:attrName>style.visibility</p:attrName>
                                        </p:attrNameLst>
                                      </p:cBhvr>
                                      <p:to>
                                        <p:strVal val="visible"/>
                                      </p:to>
                                    </p:set>
                                    <p:animEffect filter="fade" transition="in">
                                      <p:cBhvr>
                                        <p:cTn dur="500"/>
                                        <p:tgtEl>
                                          <p:spTgt spid="2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9"/>
                                        </p:tgtEl>
                                        <p:attrNameLst>
                                          <p:attrName>style.visibility</p:attrName>
                                        </p:attrNameLst>
                                      </p:cBhvr>
                                      <p:to>
                                        <p:strVal val="visible"/>
                                      </p:to>
                                    </p:set>
                                    <p:animEffect filter="fade" transition="in">
                                      <p:cBhvr>
                                        <p:cTn dur="500"/>
                                        <p:tgtEl>
                                          <p:spTgt spid="2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grpSp>
        <p:nvGrpSpPr>
          <p:cNvPr id="2737" name="Google Shape;2737;p60"/>
          <p:cNvGrpSpPr/>
          <p:nvPr/>
        </p:nvGrpSpPr>
        <p:grpSpPr>
          <a:xfrm>
            <a:off x="6946900" y="1524000"/>
            <a:ext cx="711200" cy="1016000"/>
            <a:chOff x="1282700" y="2006600"/>
            <a:chExt cx="2603500" cy="3263900"/>
          </a:xfrm>
        </p:grpSpPr>
        <p:sp>
          <p:nvSpPr>
            <p:cNvPr id="2738" name="Google Shape;2738;p60"/>
            <p:cNvSpPr/>
            <p:nvPr/>
          </p:nvSpPr>
          <p:spPr>
            <a:xfrm>
              <a:off x="1282700" y="2755900"/>
              <a:ext cx="2603500" cy="2514600"/>
            </a:xfrm>
            <a:prstGeom prst="roundRect">
              <a:avLst>
                <a:gd fmla="val 16667" name="adj"/>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9" name="Google Shape;2739;p60"/>
            <p:cNvSpPr/>
            <p:nvPr/>
          </p:nvSpPr>
          <p:spPr>
            <a:xfrm>
              <a:off x="1727200" y="2552700"/>
              <a:ext cx="1765300" cy="1778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0" name="Google Shape;2740;p60"/>
            <p:cNvSpPr/>
            <p:nvPr/>
          </p:nvSpPr>
          <p:spPr>
            <a:xfrm>
              <a:off x="1524000" y="2006600"/>
              <a:ext cx="2209800" cy="520700"/>
            </a:xfrm>
            <a:prstGeom prst="roundRect">
              <a:avLst>
                <a:gd fmla="val 16667" name="adj"/>
              </a:avLst>
            </a:prstGeom>
            <a:solidFill>
              <a:srgbClr val="ED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2741" name="Google Shape;2741;p60"/>
          <p:cNvGrpSpPr/>
          <p:nvPr/>
        </p:nvGrpSpPr>
        <p:grpSpPr>
          <a:xfrm>
            <a:off x="4622800" y="5626100"/>
            <a:ext cx="711200" cy="1016000"/>
            <a:chOff x="1282700" y="2006600"/>
            <a:chExt cx="2603500" cy="3263900"/>
          </a:xfrm>
        </p:grpSpPr>
        <p:sp>
          <p:nvSpPr>
            <p:cNvPr id="2742" name="Google Shape;2742;p60"/>
            <p:cNvSpPr/>
            <p:nvPr/>
          </p:nvSpPr>
          <p:spPr>
            <a:xfrm>
              <a:off x="1282700" y="2755900"/>
              <a:ext cx="2603500" cy="2514600"/>
            </a:xfrm>
            <a:prstGeom prst="roundRect">
              <a:avLst>
                <a:gd fmla="val 16667" name="adj"/>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3" name="Google Shape;2743;p60"/>
            <p:cNvSpPr/>
            <p:nvPr/>
          </p:nvSpPr>
          <p:spPr>
            <a:xfrm>
              <a:off x="1727200" y="2552700"/>
              <a:ext cx="1765300" cy="1778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4" name="Google Shape;2744;p60"/>
            <p:cNvSpPr/>
            <p:nvPr/>
          </p:nvSpPr>
          <p:spPr>
            <a:xfrm>
              <a:off x="1524000" y="2006600"/>
              <a:ext cx="2209800" cy="520700"/>
            </a:xfrm>
            <a:prstGeom prst="roundRect">
              <a:avLst>
                <a:gd fmla="val 16667" name="adj"/>
              </a:avLst>
            </a:prstGeom>
            <a:solidFill>
              <a:srgbClr val="ED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745" name="Google Shape;2745;p60"/>
          <p:cNvSpPr txBox="1"/>
          <p:nvPr/>
        </p:nvSpPr>
        <p:spPr>
          <a:xfrm>
            <a:off x="360491" y="261258"/>
            <a:ext cx="8853001"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E01A0"/>
              </a:buClr>
              <a:buSzPts val="4400"/>
              <a:buFont typeface="Calibri"/>
              <a:buNone/>
            </a:pPr>
            <a:r>
              <a:rPr b="0" i="0" lang="en-US" sz="4400" u="none" cap="none" strike="noStrike">
                <a:solidFill>
                  <a:srgbClr val="0E01A0"/>
                </a:solidFill>
                <a:latin typeface="Calibri"/>
                <a:ea typeface="Calibri"/>
                <a:cs typeface="Calibri"/>
                <a:sym typeface="Calibri"/>
              </a:rPr>
              <a:t>Cookies: </a:t>
            </a:r>
            <a:r>
              <a:rPr b="0" i="0" lang="en-US" sz="3600" u="none" cap="none" strike="noStrike">
                <a:solidFill>
                  <a:srgbClr val="0E01A0"/>
                </a:solidFill>
                <a:latin typeface="Calibri"/>
                <a:ea typeface="Calibri"/>
                <a:cs typeface="Calibri"/>
                <a:sym typeface="Calibri"/>
              </a:rPr>
              <a:t>tracking a user’s browsing behavior</a:t>
            </a:r>
            <a:endParaRPr/>
          </a:p>
        </p:txBody>
      </p:sp>
      <p:grpSp>
        <p:nvGrpSpPr>
          <p:cNvPr id="2746" name="Google Shape;2746;p60"/>
          <p:cNvGrpSpPr/>
          <p:nvPr/>
        </p:nvGrpSpPr>
        <p:grpSpPr>
          <a:xfrm>
            <a:off x="4421414" y="1364343"/>
            <a:ext cx="519313" cy="1096646"/>
            <a:chOff x="4140" y="429"/>
            <a:chExt cx="1425" cy="2396"/>
          </a:xfrm>
        </p:grpSpPr>
        <p:sp>
          <p:nvSpPr>
            <p:cNvPr id="2747" name="Google Shape;2747;p6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8" name="Google Shape;2748;p60"/>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49" name="Google Shape;2749;p6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0" name="Google Shape;2750;p6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1" name="Google Shape;2751;p60"/>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752" name="Google Shape;2752;p60"/>
            <p:cNvGrpSpPr/>
            <p:nvPr/>
          </p:nvGrpSpPr>
          <p:grpSpPr>
            <a:xfrm>
              <a:off x="4747" y="666"/>
              <a:ext cx="582" cy="146"/>
              <a:chOff x="612" y="2566"/>
              <a:chExt cx="726" cy="140"/>
            </a:xfrm>
          </p:grpSpPr>
          <p:sp>
            <p:nvSpPr>
              <p:cNvPr id="2753" name="Google Shape;2753;p60"/>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54" name="Google Shape;2754;p60"/>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755" name="Google Shape;2755;p60"/>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756" name="Google Shape;2756;p60"/>
            <p:cNvGrpSpPr/>
            <p:nvPr/>
          </p:nvGrpSpPr>
          <p:grpSpPr>
            <a:xfrm>
              <a:off x="4748" y="993"/>
              <a:ext cx="582" cy="136"/>
              <a:chOff x="615" y="2567"/>
              <a:chExt cx="726" cy="141"/>
            </a:xfrm>
          </p:grpSpPr>
          <p:sp>
            <p:nvSpPr>
              <p:cNvPr id="2757" name="Google Shape;2757;p60"/>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58" name="Google Shape;2758;p60"/>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759" name="Google Shape;2759;p60"/>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60" name="Google Shape;2760;p60"/>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761" name="Google Shape;2761;p60"/>
            <p:cNvGrpSpPr/>
            <p:nvPr/>
          </p:nvGrpSpPr>
          <p:grpSpPr>
            <a:xfrm>
              <a:off x="4737" y="1627"/>
              <a:ext cx="581" cy="151"/>
              <a:chOff x="617" y="2568"/>
              <a:chExt cx="724" cy="139"/>
            </a:xfrm>
          </p:grpSpPr>
          <p:sp>
            <p:nvSpPr>
              <p:cNvPr id="2762" name="Google Shape;2762;p60"/>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63" name="Google Shape;2763;p60"/>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764" name="Google Shape;2764;p6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765" name="Google Shape;2765;p60"/>
            <p:cNvGrpSpPr/>
            <p:nvPr/>
          </p:nvGrpSpPr>
          <p:grpSpPr>
            <a:xfrm>
              <a:off x="4737" y="1325"/>
              <a:ext cx="581" cy="141"/>
              <a:chOff x="612" y="2566"/>
              <a:chExt cx="724" cy="141"/>
            </a:xfrm>
          </p:grpSpPr>
          <p:sp>
            <p:nvSpPr>
              <p:cNvPr id="2766" name="Google Shape;2766;p60"/>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67" name="Google Shape;2767;p60"/>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768" name="Google Shape;2768;p60"/>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69" name="Google Shape;2769;p6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0" name="Google Shape;2770;p6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1" name="Google Shape;2771;p60"/>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72" name="Google Shape;2772;p6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3" name="Google Shape;2773;p60"/>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74" name="Google Shape;2774;p60"/>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75" name="Google Shape;2775;p60"/>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76" name="Google Shape;2776;p60"/>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7" name="Google Shape;2777;p60"/>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78" name="Google Shape;2778;p60"/>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pic>
        <p:nvPicPr>
          <p:cNvPr id="2779" name="Google Shape;2779;p60"/>
          <p:cNvPicPr preferRelativeResize="0"/>
          <p:nvPr/>
        </p:nvPicPr>
        <p:blipFill rotWithShape="1">
          <a:blip r:embed="rId3">
            <a:alphaModFix/>
          </a:blip>
          <a:srcRect b="0" l="0" r="0" t="0"/>
          <a:stretch/>
        </p:blipFill>
        <p:spPr>
          <a:xfrm>
            <a:off x="4987471" y="1230461"/>
            <a:ext cx="1797957" cy="1299560"/>
          </a:xfrm>
          <a:prstGeom prst="rect">
            <a:avLst/>
          </a:prstGeom>
          <a:noFill/>
          <a:ln>
            <a:noFill/>
          </a:ln>
        </p:spPr>
      </p:pic>
      <p:grpSp>
        <p:nvGrpSpPr>
          <p:cNvPr id="2780" name="Google Shape;2780;p60"/>
          <p:cNvGrpSpPr/>
          <p:nvPr/>
        </p:nvGrpSpPr>
        <p:grpSpPr>
          <a:xfrm>
            <a:off x="8178799" y="4820558"/>
            <a:ext cx="519313" cy="1096646"/>
            <a:chOff x="4140" y="429"/>
            <a:chExt cx="1425" cy="2396"/>
          </a:xfrm>
        </p:grpSpPr>
        <p:sp>
          <p:nvSpPr>
            <p:cNvPr id="2781" name="Google Shape;2781;p6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82" name="Google Shape;2782;p60"/>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83" name="Google Shape;2783;p6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84" name="Google Shape;2784;p6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85" name="Google Shape;2785;p60"/>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786" name="Google Shape;2786;p60"/>
            <p:cNvGrpSpPr/>
            <p:nvPr/>
          </p:nvGrpSpPr>
          <p:grpSpPr>
            <a:xfrm>
              <a:off x="4747" y="666"/>
              <a:ext cx="582" cy="146"/>
              <a:chOff x="612" y="2566"/>
              <a:chExt cx="726" cy="140"/>
            </a:xfrm>
          </p:grpSpPr>
          <p:sp>
            <p:nvSpPr>
              <p:cNvPr id="2787" name="Google Shape;2787;p60"/>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88" name="Google Shape;2788;p60"/>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789" name="Google Shape;2789;p60"/>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790" name="Google Shape;2790;p60"/>
            <p:cNvGrpSpPr/>
            <p:nvPr/>
          </p:nvGrpSpPr>
          <p:grpSpPr>
            <a:xfrm>
              <a:off x="4748" y="993"/>
              <a:ext cx="582" cy="136"/>
              <a:chOff x="615" y="2567"/>
              <a:chExt cx="726" cy="141"/>
            </a:xfrm>
          </p:grpSpPr>
          <p:sp>
            <p:nvSpPr>
              <p:cNvPr id="2791" name="Google Shape;2791;p60"/>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92" name="Google Shape;2792;p60"/>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793" name="Google Shape;2793;p60"/>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94" name="Google Shape;2794;p60"/>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795" name="Google Shape;2795;p60"/>
            <p:cNvGrpSpPr/>
            <p:nvPr/>
          </p:nvGrpSpPr>
          <p:grpSpPr>
            <a:xfrm>
              <a:off x="4737" y="1627"/>
              <a:ext cx="581" cy="151"/>
              <a:chOff x="617" y="2568"/>
              <a:chExt cx="724" cy="139"/>
            </a:xfrm>
          </p:grpSpPr>
          <p:sp>
            <p:nvSpPr>
              <p:cNvPr id="2796" name="Google Shape;2796;p60"/>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97" name="Google Shape;2797;p60"/>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798" name="Google Shape;2798;p6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799" name="Google Shape;2799;p60"/>
            <p:cNvGrpSpPr/>
            <p:nvPr/>
          </p:nvGrpSpPr>
          <p:grpSpPr>
            <a:xfrm>
              <a:off x="4737" y="1325"/>
              <a:ext cx="581" cy="141"/>
              <a:chOff x="612" y="2566"/>
              <a:chExt cx="724" cy="141"/>
            </a:xfrm>
          </p:grpSpPr>
          <p:sp>
            <p:nvSpPr>
              <p:cNvPr id="2800" name="Google Shape;2800;p60"/>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01" name="Google Shape;2801;p60"/>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802" name="Google Shape;2802;p60"/>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03" name="Google Shape;2803;p6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04" name="Google Shape;2804;p6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05" name="Google Shape;2805;p60"/>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06" name="Google Shape;2806;p6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07" name="Google Shape;2807;p60"/>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08" name="Google Shape;2808;p60"/>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09" name="Google Shape;2809;p60"/>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10" name="Google Shape;2810;p60"/>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1" name="Google Shape;2811;p60"/>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12" name="Google Shape;2812;p60"/>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813" name="Google Shape;2813;p60"/>
          <p:cNvGrpSpPr/>
          <p:nvPr/>
        </p:nvGrpSpPr>
        <p:grpSpPr>
          <a:xfrm>
            <a:off x="3586046" y="4406221"/>
            <a:ext cx="1432267" cy="1301523"/>
            <a:chOff x="2718817" y="3255963"/>
            <a:chExt cx="1432267" cy="1301523"/>
          </a:xfrm>
        </p:grpSpPr>
        <p:grpSp>
          <p:nvGrpSpPr>
            <p:cNvPr id="2814" name="Google Shape;2814;p60"/>
            <p:cNvGrpSpPr/>
            <p:nvPr/>
          </p:nvGrpSpPr>
          <p:grpSpPr>
            <a:xfrm>
              <a:off x="2718817" y="3255963"/>
              <a:ext cx="1432267" cy="1301523"/>
              <a:chOff x="-44" y="1473"/>
              <a:chExt cx="981" cy="1105"/>
            </a:xfrm>
          </p:grpSpPr>
          <p:pic>
            <p:nvPicPr>
              <p:cNvPr descr="desktop_computer_stylized_medium" id="2815" name="Google Shape;2815;p60"/>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816" name="Google Shape;2816;p6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Icon&#10;&#10;Description automatically generated" id="2817" name="Google Shape;2817;p60"/>
            <p:cNvPicPr preferRelativeResize="0"/>
            <p:nvPr/>
          </p:nvPicPr>
          <p:blipFill rotWithShape="1">
            <a:blip r:embed="rId5">
              <a:alphaModFix/>
            </a:blip>
            <a:srcRect b="0" l="0" r="0" t="0"/>
            <a:stretch/>
          </p:blipFill>
          <p:spPr>
            <a:xfrm>
              <a:off x="3251200" y="3436256"/>
              <a:ext cx="870857" cy="489857"/>
            </a:xfrm>
            <a:prstGeom prst="rect">
              <a:avLst/>
            </a:prstGeom>
            <a:noFill/>
            <a:ln>
              <a:noFill/>
            </a:ln>
          </p:spPr>
        </p:pic>
      </p:grpSp>
      <p:sp>
        <p:nvSpPr>
          <p:cNvPr id="2818" name="Google Shape;2818;p60"/>
          <p:cNvSpPr txBox="1"/>
          <p:nvPr/>
        </p:nvSpPr>
        <p:spPr>
          <a:xfrm>
            <a:off x="4352471" y="2398486"/>
            <a:ext cx="179844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nytimes</a:t>
            </a:r>
            <a:r>
              <a:rPr b="0" i="0" lang="en-US" sz="1800" u="none" cap="none" strike="noStrike">
                <a:solidFill>
                  <a:srgbClr val="000000"/>
                </a:solidFill>
                <a:latin typeface="Calibri"/>
                <a:ea typeface="Calibri"/>
                <a:cs typeface="Calibri"/>
                <a:sym typeface="Calibri"/>
              </a:rPr>
              <a:t>.com</a:t>
            </a:r>
            <a:endParaRPr/>
          </a:p>
        </p:txBody>
      </p:sp>
      <p:sp>
        <p:nvSpPr>
          <p:cNvPr id="2819" name="Google Shape;2819;p60"/>
          <p:cNvSpPr txBox="1"/>
          <p:nvPr/>
        </p:nvSpPr>
        <p:spPr>
          <a:xfrm>
            <a:off x="8095344" y="5878285"/>
            <a:ext cx="12279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AdX</a:t>
            </a:r>
            <a:r>
              <a:rPr b="0" i="0" lang="en-US" sz="1800" u="none" cap="none" strike="noStrike">
                <a:solidFill>
                  <a:srgbClr val="000000"/>
                </a:solidFill>
                <a:latin typeface="Calibri"/>
                <a:ea typeface="Calibri"/>
                <a:cs typeface="Calibri"/>
                <a:sym typeface="Calibri"/>
              </a:rPr>
              <a:t>.com</a:t>
            </a:r>
            <a:endParaRPr/>
          </a:p>
        </p:txBody>
      </p:sp>
      <p:sp>
        <p:nvSpPr>
          <p:cNvPr id="2820" name="Google Shape;2820;p60"/>
          <p:cNvSpPr txBox="1"/>
          <p:nvPr/>
        </p:nvSpPr>
        <p:spPr>
          <a:xfrm>
            <a:off x="6997700" y="1778000"/>
            <a:ext cx="20473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800"/>
              <a:buFont typeface="Calibri"/>
              <a:buNone/>
            </a:pPr>
            <a:r>
              <a:rPr b="0" i="0" lang="en-US" sz="1800" u="none" cap="none" strike="noStrike">
                <a:solidFill>
                  <a:srgbClr val="C00000"/>
                </a:solidFill>
                <a:latin typeface="Calibri"/>
                <a:ea typeface="Calibri"/>
                <a:cs typeface="Calibri"/>
                <a:sym typeface="Calibri"/>
              </a:rPr>
              <a:t>1634</a:t>
            </a:r>
            <a:r>
              <a:rPr b="0" i="0" lang="en-US" sz="1600" u="none" cap="none" strike="noStrike">
                <a:solidFill>
                  <a:srgbClr val="000000"/>
                </a:solidFill>
                <a:latin typeface="Calibri"/>
                <a:ea typeface="Calibri"/>
                <a:cs typeface="Calibri"/>
                <a:sym typeface="Calibri"/>
              </a:rPr>
              <a:t>: sports, 2/15/22</a:t>
            </a:r>
            <a:endParaRPr/>
          </a:p>
        </p:txBody>
      </p:sp>
      <p:grpSp>
        <p:nvGrpSpPr>
          <p:cNvPr id="2821" name="Google Shape;2821;p60"/>
          <p:cNvGrpSpPr/>
          <p:nvPr/>
        </p:nvGrpSpPr>
        <p:grpSpPr>
          <a:xfrm>
            <a:off x="9182100" y="4902200"/>
            <a:ext cx="711200" cy="1016000"/>
            <a:chOff x="1282700" y="2006600"/>
            <a:chExt cx="2603500" cy="3263900"/>
          </a:xfrm>
        </p:grpSpPr>
        <p:sp>
          <p:nvSpPr>
            <p:cNvPr id="2822" name="Google Shape;2822;p60"/>
            <p:cNvSpPr/>
            <p:nvPr/>
          </p:nvSpPr>
          <p:spPr>
            <a:xfrm>
              <a:off x="1282700" y="2755900"/>
              <a:ext cx="2603500" cy="2514600"/>
            </a:xfrm>
            <a:prstGeom prst="roundRect">
              <a:avLst>
                <a:gd fmla="val 16667" name="adj"/>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23" name="Google Shape;2823;p60"/>
            <p:cNvSpPr/>
            <p:nvPr/>
          </p:nvSpPr>
          <p:spPr>
            <a:xfrm>
              <a:off x="1727200" y="2552700"/>
              <a:ext cx="1765300" cy="1778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24" name="Google Shape;2824;p60"/>
            <p:cNvSpPr/>
            <p:nvPr/>
          </p:nvSpPr>
          <p:spPr>
            <a:xfrm>
              <a:off x="1524000" y="2006600"/>
              <a:ext cx="2209800" cy="520700"/>
            </a:xfrm>
            <a:prstGeom prst="roundRect">
              <a:avLst>
                <a:gd fmla="val 16667" name="adj"/>
              </a:avLst>
            </a:prstGeom>
            <a:solidFill>
              <a:srgbClr val="ED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825" name="Google Shape;2825;p60"/>
          <p:cNvSpPr txBox="1"/>
          <p:nvPr/>
        </p:nvSpPr>
        <p:spPr>
          <a:xfrm>
            <a:off x="4229100" y="5867400"/>
            <a:ext cx="15247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NY Times: </a:t>
            </a:r>
            <a:r>
              <a:rPr b="0" i="0" lang="en-US" sz="1800" u="none" cap="none" strike="noStrike">
                <a:solidFill>
                  <a:srgbClr val="C00000"/>
                </a:solidFill>
                <a:latin typeface="Calibri"/>
                <a:ea typeface="Calibri"/>
                <a:cs typeface="Calibri"/>
                <a:sym typeface="Calibri"/>
              </a:rPr>
              <a:t>1634</a:t>
            </a:r>
            <a:endParaRPr b="0" i="0" sz="1600" u="none" cap="none" strike="noStrike">
              <a:solidFill>
                <a:srgbClr val="C00000"/>
              </a:solidFill>
              <a:latin typeface="Calibri"/>
              <a:ea typeface="Calibri"/>
              <a:cs typeface="Calibri"/>
              <a:sym typeface="Calibri"/>
            </a:endParaRPr>
          </a:p>
        </p:txBody>
      </p:sp>
      <p:sp>
        <p:nvSpPr>
          <p:cNvPr id="2826" name="Google Shape;2826;p60"/>
          <p:cNvSpPr txBox="1"/>
          <p:nvPr/>
        </p:nvSpPr>
        <p:spPr>
          <a:xfrm>
            <a:off x="9226009" y="5181600"/>
            <a:ext cx="28648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1800"/>
              <a:buFont typeface="Calibri"/>
              <a:buNone/>
            </a:pPr>
            <a:r>
              <a:rPr b="0" i="0" lang="en-US" sz="1800" u="none" cap="none" strike="noStrike">
                <a:solidFill>
                  <a:srgbClr val="7030A0"/>
                </a:solidFill>
                <a:latin typeface="Calibri"/>
                <a:ea typeface="Calibri"/>
                <a:cs typeface="Calibri"/>
                <a:sym typeface="Calibri"/>
              </a:rPr>
              <a:t>7493</a:t>
            </a:r>
            <a:r>
              <a:rPr b="0" i="0" lang="en-US" sz="1600" u="none" cap="none" strike="noStrike">
                <a:solidFill>
                  <a:srgbClr val="000000"/>
                </a:solidFill>
                <a:latin typeface="Calibri"/>
                <a:ea typeface="Calibri"/>
                <a:cs typeface="Calibri"/>
                <a:sym typeface="Calibri"/>
              </a:rPr>
              <a:t>: NY Times sports, 2/15/22</a:t>
            </a:r>
            <a:endParaRPr/>
          </a:p>
        </p:txBody>
      </p:sp>
      <p:sp>
        <p:nvSpPr>
          <p:cNvPr id="2827" name="Google Shape;2827;p60"/>
          <p:cNvSpPr txBox="1"/>
          <p:nvPr/>
        </p:nvSpPr>
        <p:spPr>
          <a:xfrm>
            <a:off x="4660900" y="6121400"/>
            <a:ext cx="1085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AdX: </a:t>
            </a:r>
            <a:r>
              <a:rPr b="0" i="0" lang="en-US" sz="1800" u="none" cap="none" strike="noStrike">
                <a:solidFill>
                  <a:srgbClr val="7030A0"/>
                </a:solidFill>
                <a:latin typeface="Calibri"/>
                <a:ea typeface="Calibri"/>
                <a:cs typeface="Calibri"/>
                <a:sym typeface="Calibri"/>
              </a:rPr>
              <a:t>7493</a:t>
            </a:r>
            <a:endParaRPr b="0" i="0" sz="1600" u="none" cap="none" strike="noStrike">
              <a:solidFill>
                <a:srgbClr val="7030A0"/>
              </a:solidFill>
              <a:latin typeface="Calibri"/>
              <a:ea typeface="Calibri"/>
              <a:cs typeface="Calibri"/>
              <a:sym typeface="Calibri"/>
            </a:endParaRPr>
          </a:p>
        </p:txBody>
      </p:sp>
      <p:grpSp>
        <p:nvGrpSpPr>
          <p:cNvPr id="2828" name="Google Shape;2828;p60"/>
          <p:cNvGrpSpPr/>
          <p:nvPr/>
        </p:nvGrpSpPr>
        <p:grpSpPr>
          <a:xfrm>
            <a:off x="2478314" y="1935843"/>
            <a:ext cx="519313" cy="1096646"/>
            <a:chOff x="4140" y="429"/>
            <a:chExt cx="1425" cy="2396"/>
          </a:xfrm>
        </p:grpSpPr>
        <p:sp>
          <p:nvSpPr>
            <p:cNvPr id="2829" name="Google Shape;2829;p6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30" name="Google Shape;2830;p60"/>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31" name="Google Shape;2831;p6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32" name="Google Shape;2832;p6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33" name="Google Shape;2833;p60"/>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834" name="Google Shape;2834;p60"/>
            <p:cNvGrpSpPr/>
            <p:nvPr/>
          </p:nvGrpSpPr>
          <p:grpSpPr>
            <a:xfrm>
              <a:off x="4747" y="666"/>
              <a:ext cx="582" cy="146"/>
              <a:chOff x="612" y="2566"/>
              <a:chExt cx="726" cy="140"/>
            </a:xfrm>
          </p:grpSpPr>
          <p:sp>
            <p:nvSpPr>
              <p:cNvPr id="2835" name="Google Shape;2835;p60"/>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36" name="Google Shape;2836;p60"/>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837" name="Google Shape;2837;p60"/>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838" name="Google Shape;2838;p60"/>
            <p:cNvGrpSpPr/>
            <p:nvPr/>
          </p:nvGrpSpPr>
          <p:grpSpPr>
            <a:xfrm>
              <a:off x="4748" y="993"/>
              <a:ext cx="582" cy="136"/>
              <a:chOff x="615" y="2567"/>
              <a:chExt cx="726" cy="141"/>
            </a:xfrm>
          </p:grpSpPr>
          <p:sp>
            <p:nvSpPr>
              <p:cNvPr id="2839" name="Google Shape;2839;p60"/>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40" name="Google Shape;2840;p60"/>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841" name="Google Shape;2841;p60"/>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42" name="Google Shape;2842;p60"/>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843" name="Google Shape;2843;p60"/>
            <p:cNvGrpSpPr/>
            <p:nvPr/>
          </p:nvGrpSpPr>
          <p:grpSpPr>
            <a:xfrm>
              <a:off x="4737" y="1627"/>
              <a:ext cx="581" cy="151"/>
              <a:chOff x="617" y="2568"/>
              <a:chExt cx="724" cy="139"/>
            </a:xfrm>
          </p:grpSpPr>
          <p:sp>
            <p:nvSpPr>
              <p:cNvPr id="2844" name="Google Shape;2844;p60"/>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45" name="Google Shape;2845;p60"/>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846" name="Google Shape;2846;p6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847" name="Google Shape;2847;p60"/>
            <p:cNvGrpSpPr/>
            <p:nvPr/>
          </p:nvGrpSpPr>
          <p:grpSpPr>
            <a:xfrm>
              <a:off x="4737" y="1325"/>
              <a:ext cx="581" cy="141"/>
              <a:chOff x="612" y="2566"/>
              <a:chExt cx="724" cy="141"/>
            </a:xfrm>
          </p:grpSpPr>
          <p:sp>
            <p:nvSpPr>
              <p:cNvPr id="2848" name="Google Shape;2848;p60"/>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49" name="Google Shape;2849;p60"/>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850" name="Google Shape;2850;p60"/>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51" name="Google Shape;2851;p6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52" name="Google Shape;2852;p6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53" name="Google Shape;2853;p60"/>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54" name="Google Shape;2854;p6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55" name="Google Shape;2855;p60"/>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56" name="Google Shape;2856;p60"/>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57" name="Google Shape;2857;p60"/>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58" name="Google Shape;2858;p60"/>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9" name="Google Shape;2859;p60"/>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60" name="Google Shape;2860;p60"/>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861" name="Google Shape;2861;p60"/>
          <p:cNvSpPr txBox="1"/>
          <p:nvPr/>
        </p:nvSpPr>
        <p:spPr>
          <a:xfrm>
            <a:off x="1482271" y="2995386"/>
            <a:ext cx="14281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socks</a:t>
            </a:r>
            <a:r>
              <a:rPr b="0" i="0" lang="en-US" sz="1800" u="none" cap="none" strike="noStrike">
                <a:solidFill>
                  <a:srgbClr val="000000"/>
                </a:solidFill>
                <a:latin typeface="Calibri"/>
                <a:ea typeface="Calibri"/>
                <a:cs typeface="Calibri"/>
                <a:sym typeface="Calibri"/>
              </a:rPr>
              <a:t>.com</a:t>
            </a:r>
            <a:endParaRPr/>
          </a:p>
        </p:txBody>
      </p:sp>
      <p:pic>
        <p:nvPicPr>
          <p:cNvPr id="2862" name="Google Shape;2862;p60"/>
          <p:cNvPicPr preferRelativeResize="0"/>
          <p:nvPr/>
        </p:nvPicPr>
        <p:blipFill rotWithShape="1">
          <a:blip r:embed="rId6">
            <a:alphaModFix/>
          </a:blip>
          <a:srcRect b="0" l="0" r="0" t="0"/>
          <a:stretch/>
        </p:blipFill>
        <p:spPr>
          <a:xfrm>
            <a:off x="241300" y="1492250"/>
            <a:ext cx="2197100" cy="1572924"/>
          </a:xfrm>
          <a:prstGeom prst="rect">
            <a:avLst/>
          </a:prstGeom>
          <a:noFill/>
          <a:ln>
            <a:noFill/>
          </a:ln>
        </p:spPr>
      </p:pic>
      <p:grpSp>
        <p:nvGrpSpPr>
          <p:cNvPr id="2863" name="Google Shape;2863;p60"/>
          <p:cNvGrpSpPr/>
          <p:nvPr/>
        </p:nvGrpSpPr>
        <p:grpSpPr>
          <a:xfrm>
            <a:off x="2369457" y="2590528"/>
            <a:ext cx="2337974" cy="2389850"/>
            <a:chOff x="2369457" y="2590528"/>
            <a:chExt cx="2337974" cy="2389850"/>
          </a:xfrm>
        </p:grpSpPr>
        <p:grpSp>
          <p:nvGrpSpPr>
            <p:cNvPr id="2864" name="Google Shape;2864;p60"/>
            <p:cNvGrpSpPr/>
            <p:nvPr/>
          </p:nvGrpSpPr>
          <p:grpSpPr>
            <a:xfrm rot="-3246747">
              <a:off x="2719236" y="3449531"/>
              <a:ext cx="1044264" cy="1396841"/>
              <a:chOff x="4056314" y="2857659"/>
              <a:chExt cx="1044264" cy="1396841"/>
            </a:xfrm>
          </p:grpSpPr>
          <p:grpSp>
            <p:nvGrpSpPr>
              <p:cNvPr id="2865" name="Google Shape;2865;p60"/>
              <p:cNvGrpSpPr/>
              <p:nvPr/>
            </p:nvGrpSpPr>
            <p:grpSpPr>
              <a:xfrm>
                <a:off x="4624509" y="2946400"/>
                <a:ext cx="476069" cy="1308100"/>
                <a:chOff x="4624509" y="2946400"/>
                <a:chExt cx="476069" cy="1308100"/>
              </a:xfrm>
            </p:grpSpPr>
            <p:cxnSp>
              <p:nvCxnSpPr>
                <p:cNvPr id="2866" name="Google Shape;2866;p60"/>
                <p:cNvCxnSpPr/>
                <p:nvPr/>
              </p:nvCxnSpPr>
              <p:spPr>
                <a:xfrm rot="10800000">
                  <a:off x="4851400" y="2946400"/>
                  <a:ext cx="0" cy="1308100"/>
                </a:xfrm>
                <a:prstGeom prst="straightConnector1">
                  <a:avLst/>
                </a:prstGeom>
                <a:noFill/>
                <a:ln cap="flat" cmpd="sng" w="25400">
                  <a:solidFill>
                    <a:srgbClr val="0E01A0"/>
                  </a:solidFill>
                  <a:prstDash val="solid"/>
                  <a:miter lim="800000"/>
                  <a:headEnd len="sm" w="sm" type="none"/>
                  <a:tailEnd len="med" w="med" type="triangle"/>
                </a:ln>
              </p:spPr>
            </p:cxnSp>
            <p:sp>
              <p:nvSpPr>
                <p:cNvPr id="2867" name="Google Shape;2867;p60"/>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8" name="Google Shape;2868;p60"/>
                <p:cNvSpPr txBox="1"/>
                <p:nvPr/>
              </p:nvSpPr>
              <p:spPr>
                <a:xfrm rot="3246747">
                  <a:off x="47117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1</a:t>
                  </a:r>
                  <a:endParaRPr/>
                </a:p>
              </p:txBody>
            </p:sp>
          </p:grpSp>
          <p:sp>
            <p:nvSpPr>
              <p:cNvPr id="2869" name="Google Shape;2869;p60"/>
              <p:cNvSpPr txBox="1"/>
              <p:nvPr/>
            </p:nvSpPr>
            <p:spPr>
              <a:xfrm rot="3246747">
                <a:off x="4123079" y="3044101"/>
                <a:ext cx="736600" cy="5410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GET</a:t>
                </a:r>
                <a:endParaRPr/>
              </a:p>
            </p:txBody>
          </p:sp>
        </p:grpSp>
        <p:grpSp>
          <p:nvGrpSpPr>
            <p:cNvPr id="2870" name="Google Shape;2870;p60"/>
            <p:cNvGrpSpPr/>
            <p:nvPr/>
          </p:nvGrpSpPr>
          <p:grpSpPr>
            <a:xfrm rot="-3246747">
              <a:off x="3370046" y="2698487"/>
              <a:ext cx="976395" cy="1389855"/>
              <a:chOff x="5094409" y="2877345"/>
              <a:chExt cx="976395" cy="1389855"/>
            </a:xfrm>
          </p:grpSpPr>
          <p:grpSp>
            <p:nvGrpSpPr>
              <p:cNvPr id="2871" name="Google Shape;2871;p60"/>
              <p:cNvGrpSpPr/>
              <p:nvPr/>
            </p:nvGrpSpPr>
            <p:grpSpPr>
              <a:xfrm>
                <a:off x="5094409" y="2959100"/>
                <a:ext cx="476069" cy="1308100"/>
                <a:chOff x="4624509" y="2946400"/>
                <a:chExt cx="476069" cy="1308100"/>
              </a:xfrm>
            </p:grpSpPr>
            <p:cxnSp>
              <p:nvCxnSpPr>
                <p:cNvPr id="2872" name="Google Shape;2872;p60"/>
                <p:cNvCxnSpPr/>
                <p:nvPr/>
              </p:nvCxnSpPr>
              <p:spPr>
                <a:xfrm rot="10800000">
                  <a:off x="4851400" y="2946400"/>
                  <a:ext cx="0" cy="1308100"/>
                </a:xfrm>
                <a:prstGeom prst="straightConnector1">
                  <a:avLst/>
                </a:prstGeom>
                <a:noFill/>
                <a:ln cap="flat" cmpd="sng" w="25400">
                  <a:solidFill>
                    <a:srgbClr val="0E01A0"/>
                  </a:solidFill>
                  <a:prstDash val="solid"/>
                  <a:miter lim="800000"/>
                  <a:headEnd len="med" w="med" type="triangle"/>
                  <a:tailEnd len="sm" w="sm" type="none"/>
                </a:ln>
              </p:spPr>
            </p:cxnSp>
            <p:sp>
              <p:nvSpPr>
                <p:cNvPr id="2873" name="Google Shape;2873;p60"/>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74" name="Google Shape;2874;p60"/>
                <p:cNvSpPr txBox="1"/>
                <p:nvPr/>
              </p:nvSpPr>
              <p:spPr>
                <a:xfrm rot="3246747">
                  <a:off x="47117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2</a:t>
                  </a:r>
                  <a:endParaRPr/>
                </a:p>
              </p:txBody>
            </p:sp>
          </p:grpSp>
          <p:sp>
            <p:nvSpPr>
              <p:cNvPr id="2875" name="Google Shape;2875;p60"/>
              <p:cNvSpPr txBox="1"/>
              <p:nvPr/>
            </p:nvSpPr>
            <p:spPr>
              <a:xfrm rot="3077103">
                <a:off x="5261072" y="3063392"/>
                <a:ext cx="736600" cy="5410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reply</a:t>
                </a:r>
                <a:endParaRPr/>
              </a:p>
            </p:txBody>
          </p:sp>
        </p:grpSp>
      </p:grpSp>
      <p:grpSp>
        <p:nvGrpSpPr>
          <p:cNvPr id="2876" name="Google Shape;2876;p60"/>
          <p:cNvGrpSpPr/>
          <p:nvPr/>
        </p:nvGrpSpPr>
        <p:grpSpPr>
          <a:xfrm>
            <a:off x="5130800" y="4368800"/>
            <a:ext cx="3136900" cy="890032"/>
            <a:chOff x="5461000" y="4394200"/>
            <a:chExt cx="3136900" cy="890032"/>
          </a:xfrm>
        </p:grpSpPr>
        <p:grpSp>
          <p:nvGrpSpPr>
            <p:cNvPr id="2877" name="Google Shape;2877;p60"/>
            <p:cNvGrpSpPr/>
            <p:nvPr/>
          </p:nvGrpSpPr>
          <p:grpSpPr>
            <a:xfrm>
              <a:off x="6261100" y="4914900"/>
              <a:ext cx="1854200" cy="369332"/>
              <a:chOff x="3721100" y="3429000"/>
              <a:chExt cx="1854200" cy="369332"/>
            </a:xfrm>
          </p:grpSpPr>
          <p:cxnSp>
            <p:nvCxnSpPr>
              <p:cNvPr id="2878" name="Google Shape;2878;p60"/>
              <p:cNvCxnSpPr/>
              <p:nvPr/>
            </p:nvCxnSpPr>
            <p:spPr>
              <a:xfrm>
                <a:off x="3721100" y="3594100"/>
                <a:ext cx="1854200" cy="0"/>
              </a:xfrm>
              <a:prstGeom prst="straightConnector1">
                <a:avLst/>
              </a:prstGeom>
              <a:noFill/>
              <a:ln cap="flat" cmpd="sng" w="25400">
                <a:solidFill>
                  <a:srgbClr val="0E01A0"/>
                </a:solidFill>
                <a:prstDash val="solid"/>
                <a:miter lim="800000"/>
                <a:headEnd len="sm" w="sm" type="none"/>
                <a:tailEnd len="med" w="med" type="triangle"/>
              </a:ln>
            </p:spPr>
          </p:cxnSp>
          <p:sp>
            <p:nvSpPr>
              <p:cNvPr id="2879" name="Google Shape;2879;p60"/>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80" name="Google Shape;2880;p60"/>
              <p:cNvSpPr txBox="1"/>
              <p:nvPr/>
            </p:nvSpPr>
            <p:spPr>
              <a:xfrm>
                <a:off x="46863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4</a:t>
                </a:r>
                <a:endParaRPr/>
              </a:p>
            </p:txBody>
          </p:sp>
        </p:grpSp>
        <p:grpSp>
          <p:nvGrpSpPr>
            <p:cNvPr id="2881" name="Google Shape;2881;p60"/>
            <p:cNvGrpSpPr/>
            <p:nvPr/>
          </p:nvGrpSpPr>
          <p:grpSpPr>
            <a:xfrm>
              <a:off x="5461000" y="4394200"/>
              <a:ext cx="3136900" cy="535548"/>
              <a:chOff x="6299200" y="3035300"/>
              <a:chExt cx="3136900" cy="535548"/>
            </a:xfrm>
          </p:grpSpPr>
          <p:sp>
            <p:nvSpPr>
              <p:cNvPr id="2882" name="Google Shape;2882;p60"/>
              <p:cNvSpPr txBox="1"/>
              <p:nvPr/>
            </p:nvSpPr>
            <p:spPr>
              <a:xfrm>
                <a:off x="6299200" y="3035300"/>
                <a:ext cx="1473200" cy="3194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GET</a:t>
                </a:r>
                <a:endParaRPr/>
              </a:p>
            </p:txBody>
          </p:sp>
          <p:sp>
            <p:nvSpPr>
              <p:cNvPr id="2883" name="Google Shape;2883;p60"/>
              <p:cNvSpPr txBox="1"/>
              <p:nvPr/>
            </p:nvSpPr>
            <p:spPr>
              <a:xfrm>
                <a:off x="6413500" y="3276600"/>
                <a:ext cx="3022600" cy="294248"/>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Referrer: socks.com, cookie: 7493</a:t>
                </a:r>
                <a:endParaRPr b="0" i="0" sz="1800" u="none" cap="none" strike="noStrike">
                  <a:solidFill>
                    <a:srgbClr val="000000"/>
                  </a:solidFill>
                  <a:latin typeface="Calibri"/>
                  <a:ea typeface="Calibri"/>
                  <a:cs typeface="Calibri"/>
                  <a:sym typeface="Calibri"/>
                </a:endParaRPr>
              </a:p>
            </p:txBody>
          </p:sp>
        </p:grpSp>
      </p:grpSp>
      <p:grpSp>
        <p:nvGrpSpPr>
          <p:cNvPr id="2884" name="Google Shape;2884;p60"/>
          <p:cNvGrpSpPr/>
          <p:nvPr/>
        </p:nvGrpSpPr>
        <p:grpSpPr>
          <a:xfrm>
            <a:off x="5651500" y="5346700"/>
            <a:ext cx="2641600" cy="840348"/>
            <a:chOff x="6032500" y="5308600"/>
            <a:chExt cx="2641600" cy="840348"/>
          </a:xfrm>
        </p:grpSpPr>
        <p:grpSp>
          <p:nvGrpSpPr>
            <p:cNvPr id="2885" name="Google Shape;2885;p60"/>
            <p:cNvGrpSpPr/>
            <p:nvPr/>
          </p:nvGrpSpPr>
          <p:grpSpPr>
            <a:xfrm>
              <a:off x="6273800" y="5308600"/>
              <a:ext cx="1841500" cy="369332"/>
              <a:chOff x="3721100" y="3429000"/>
              <a:chExt cx="1841500" cy="369332"/>
            </a:xfrm>
          </p:grpSpPr>
          <p:cxnSp>
            <p:nvCxnSpPr>
              <p:cNvPr id="2886" name="Google Shape;2886;p60"/>
              <p:cNvCxnSpPr/>
              <p:nvPr/>
            </p:nvCxnSpPr>
            <p:spPr>
              <a:xfrm>
                <a:off x="3721100" y="3594100"/>
                <a:ext cx="1841500" cy="0"/>
              </a:xfrm>
              <a:prstGeom prst="straightConnector1">
                <a:avLst/>
              </a:prstGeom>
              <a:noFill/>
              <a:ln cap="flat" cmpd="sng" w="25400">
                <a:solidFill>
                  <a:srgbClr val="0E01A0"/>
                </a:solidFill>
                <a:prstDash val="solid"/>
                <a:miter lim="800000"/>
                <a:headEnd len="med" w="med" type="triangle"/>
                <a:tailEnd len="sm" w="sm" type="none"/>
              </a:ln>
            </p:spPr>
          </p:cxnSp>
          <p:sp>
            <p:nvSpPr>
              <p:cNvPr id="2887" name="Google Shape;2887;p60"/>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88" name="Google Shape;2888;p60"/>
              <p:cNvSpPr txBox="1"/>
              <p:nvPr/>
            </p:nvSpPr>
            <p:spPr>
              <a:xfrm>
                <a:off x="46863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5</a:t>
                </a:r>
                <a:endParaRPr/>
              </a:p>
            </p:txBody>
          </p:sp>
        </p:grpSp>
        <p:grpSp>
          <p:nvGrpSpPr>
            <p:cNvPr id="2889" name="Google Shape;2889;p60"/>
            <p:cNvGrpSpPr/>
            <p:nvPr/>
          </p:nvGrpSpPr>
          <p:grpSpPr>
            <a:xfrm>
              <a:off x="6032500" y="5600700"/>
              <a:ext cx="2641600" cy="548248"/>
              <a:chOff x="6680200" y="3187700"/>
              <a:chExt cx="2641600" cy="548248"/>
            </a:xfrm>
          </p:grpSpPr>
          <p:sp>
            <p:nvSpPr>
              <p:cNvPr id="2890" name="Google Shape;2890;p60"/>
              <p:cNvSpPr txBox="1"/>
              <p:nvPr/>
            </p:nvSpPr>
            <p:spPr>
              <a:xfrm>
                <a:off x="6680200" y="3187700"/>
                <a:ext cx="1473200" cy="3194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reply</a:t>
                </a:r>
                <a:endParaRPr/>
              </a:p>
            </p:txBody>
          </p:sp>
          <p:sp>
            <p:nvSpPr>
              <p:cNvPr id="2891" name="Google Shape;2891;p60"/>
              <p:cNvSpPr txBox="1"/>
              <p:nvPr/>
            </p:nvSpPr>
            <p:spPr>
              <a:xfrm>
                <a:off x="6807200" y="3441700"/>
                <a:ext cx="2514600" cy="294248"/>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Set cookie: </a:t>
                </a:r>
                <a:r>
                  <a:rPr b="0" i="0" lang="en-US" sz="1600" u="none" cap="none" strike="noStrike">
                    <a:solidFill>
                      <a:srgbClr val="7030A0"/>
                    </a:solidFill>
                    <a:latin typeface="Calibri"/>
                    <a:ea typeface="Calibri"/>
                    <a:cs typeface="Calibri"/>
                    <a:sym typeface="Calibri"/>
                  </a:rPr>
                  <a:t>7493</a:t>
                </a:r>
                <a:endParaRPr b="0" i="0" sz="1800" u="none" cap="none" strike="noStrike">
                  <a:solidFill>
                    <a:srgbClr val="7030A0"/>
                  </a:solidFill>
                  <a:latin typeface="Calibri"/>
                  <a:ea typeface="Calibri"/>
                  <a:cs typeface="Calibri"/>
                  <a:sym typeface="Calibri"/>
                </a:endParaRPr>
              </a:p>
            </p:txBody>
          </p:sp>
        </p:grpSp>
      </p:grpSp>
      <p:sp>
        <p:nvSpPr>
          <p:cNvPr id="2892" name="Google Shape;2892;p60"/>
          <p:cNvSpPr txBox="1"/>
          <p:nvPr/>
        </p:nvSpPr>
        <p:spPr>
          <a:xfrm>
            <a:off x="9238709" y="5397500"/>
            <a:ext cx="23851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1800"/>
              <a:buFont typeface="Calibri"/>
              <a:buNone/>
            </a:pPr>
            <a:r>
              <a:rPr b="0" i="0" lang="en-US" sz="1800" u="none" cap="none" strike="noStrike">
                <a:solidFill>
                  <a:srgbClr val="7030A0"/>
                </a:solidFill>
                <a:latin typeface="Calibri"/>
                <a:ea typeface="Calibri"/>
                <a:cs typeface="Calibri"/>
                <a:sym typeface="Calibri"/>
              </a:rPr>
              <a:t>7493</a:t>
            </a:r>
            <a:r>
              <a:rPr b="0" i="0" lang="en-US" sz="1600" u="none" cap="none" strike="noStrike">
                <a:solidFill>
                  <a:srgbClr val="000000"/>
                </a:solidFill>
                <a:latin typeface="Calibri"/>
                <a:ea typeface="Calibri"/>
                <a:cs typeface="Calibri"/>
                <a:sym typeface="Calibri"/>
              </a:rPr>
              <a:t>: socks.com, 2/16/22</a:t>
            </a:r>
            <a:endParaRPr/>
          </a:p>
        </p:txBody>
      </p:sp>
      <p:sp>
        <p:nvSpPr>
          <p:cNvPr id="2893" name="Google Shape;2893;p60"/>
          <p:cNvSpPr/>
          <p:nvPr/>
        </p:nvSpPr>
        <p:spPr>
          <a:xfrm>
            <a:off x="4216838" y="1104901"/>
            <a:ext cx="4737100" cy="1828800"/>
          </a:xfrm>
          <a:prstGeom prst="rect">
            <a:avLst/>
          </a:prstGeom>
          <a:solidFill>
            <a:schemeClr val="lt1">
              <a:alpha val="6705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94" name="Google Shape;2894;p60"/>
          <p:cNvSpPr txBox="1"/>
          <p:nvPr/>
        </p:nvSpPr>
        <p:spPr>
          <a:xfrm>
            <a:off x="7973060" y="2425700"/>
            <a:ext cx="3886201" cy="20005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AdX:</a:t>
            </a:r>
            <a:endParaRPr/>
          </a:p>
          <a:p>
            <a:pPr indent="-234950" lvl="0" marL="285750" marR="0" rtl="0" algn="l">
              <a:lnSpc>
                <a:spcPct val="100000"/>
              </a:lnSpc>
              <a:spcBef>
                <a:spcPts val="0"/>
              </a:spcBef>
              <a:spcAft>
                <a:spcPts val="0"/>
              </a:spcAft>
              <a:buClr>
                <a:srgbClr val="0E01A0"/>
              </a:buClr>
              <a:buSzPts val="2400"/>
              <a:buFont typeface="Noto Sans Symbols"/>
              <a:buChar char="▪"/>
            </a:pPr>
            <a:r>
              <a:rPr b="0" i="1" lang="en-US" sz="2400" u="none" cap="none" strike="noStrike">
                <a:solidFill>
                  <a:srgbClr val="C00000"/>
                </a:solidFill>
                <a:latin typeface="Calibri"/>
                <a:ea typeface="Calibri"/>
                <a:cs typeface="Calibri"/>
                <a:sym typeface="Calibri"/>
              </a:rPr>
              <a:t>tracks my web browsing </a:t>
            </a:r>
            <a:r>
              <a:rPr b="0" i="0" lang="en-US" sz="2400" u="none" cap="none" strike="noStrike">
                <a:solidFill>
                  <a:srgbClr val="000000"/>
                </a:solidFill>
                <a:latin typeface="Calibri"/>
                <a:ea typeface="Calibri"/>
                <a:cs typeface="Calibri"/>
                <a:sym typeface="Calibri"/>
              </a:rPr>
              <a:t>over sites with AdX ads</a:t>
            </a:r>
            <a:endParaRPr/>
          </a:p>
          <a:p>
            <a:pPr indent="-234950" lvl="0" marL="285750" marR="0" rtl="0" algn="l">
              <a:lnSpc>
                <a:spcPct val="100000"/>
              </a:lnSpc>
              <a:spcBef>
                <a:spcPts val="0"/>
              </a:spcBef>
              <a:spcAft>
                <a:spcPts val="0"/>
              </a:spcAft>
              <a:buClr>
                <a:srgbClr val="0E01A0"/>
              </a:buClr>
              <a:buSzPts val="2400"/>
              <a:buFont typeface="Noto Sans Symbols"/>
              <a:buChar char="▪"/>
            </a:pPr>
            <a:r>
              <a:rPr b="0" i="0" lang="en-US" sz="2400" u="none" cap="none" strike="noStrike">
                <a:solidFill>
                  <a:srgbClr val="000000"/>
                </a:solidFill>
                <a:latin typeface="Calibri"/>
                <a:ea typeface="Calibri"/>
                <a:cs typeface="Calibri"/>
                <a:sym typeface="Calibri"/>
              </a:rPr>
              <a:t>can return targeted ads based on browsing history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gtEl>
                                        <p:attrNameLst>
                                          <p:attrName>style.visibility</p:attrName>
                                        </p:attrNameLst>
                                      </p:cBhvr>
                                      <p:to>
                                        <p:strVal val="visible"/>
                                      </p:to>
                                    </p:set>
                                    <p:animEffect filter="fade" transition="in">
                                      <p:cBhvr>
                                        <p:cTn dur="500"/>
                                        <p:tgtEl>
                                          <p:spTgt spid="2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6"/>
                                        </p:tgtEl>
                                        <p:attrNameLst>
                                          <p:attrName>style.visibility</p:attrName>
                                        </p:attrNameLst>
                                      </p:cBhvr>
                                      <p:to>
                                        <p:strVal val="visible"/>
                                      </p:to>
                                    </p:set>
                                    <p:animEffect filter="fade" transition="in">
                                      <p:cBhvr>
                                        <p:cTn dur="500"/>
                                        <p:tgtEl>
                                          <p:spTgt spid="2876"/>
                                        </p:tgtEl>
                                      </p:cBhvr>
                                    </p:animEffect>
                                  </p:childTnLst>
                                </p:cTn>
                              </p:par>
                              <p:par>
                                <p:cTn fill="hold" nodeType="withEffect" presetClass="exit" presetID="10" presetSubtype="0">
                                  <p:stCondLst>
                                    <p:cond delay="0"/>
                                  </p:stCondLst>
                                  <p:childTnLst>
                                    <p:animEffect filter="fade" transition="out">
                                      <p:cBhvr>
                                        <p:cTn dur="500"/>
                                        <p:tgtEl>
                                          <p:spTgt spid="2863"/>
                                        </p:tgtEl>
                                      </p:cBhvr>
                                    </p:animEffect>
                                    <p:set>
                                      <p:cBhvr>
                                        <p:cTn dur="1" fill="hold">
                                          <p:stCondLst>
                                            <p:cond delay="500"/>
                                          </p:stCondLst>
                                        </p:cTn>
                                        <p:tgtEl>
                                          <p:spTgt spid="286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500"/>
                                        <p:tgtEl>
                                          <p:spTgt spid="2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4"/>
                                        </p:tgtEl>
                                        <p:attrNameLst>
                                          <p:attrName>style.visibility</p:attrName>
                                        </p:attrNameLst>
                                      </p:cBhvr>
                                      <p:to>
                                        <p:strVal val="visible"/>
                                      </p:to>
                                    </p:set>
                                    <p:animEffect filter="fade" transition="in">
                                      <p:cBhvr>
                                        <p:cTn dur="500"/>
                                        <p:tgtEl>
                                          <p:spTgt spid="2884"/>
                                        </p:tgtEl>
                                      </p:cBhvr>
                                    </p:animEffect>
                                  </p:childTnLst>
                                </p:cTn>
                              </p:par>
                              <p:par>
                                <p:cTn fill="hold" nodeType="withEffect" presetClass="exit" presetID="10" presetSubtype="0">
                                  <p:stCondLst>
                                    <p:cond delay="0"/>
                                  </p:stCondLst>
                                  <p:childTnLst>
                                    <p:animEffect filter="fade" transition="out">
                                      <p:cBhvr>
                                        <p:cTn dur="500"/>
                                        <p:tgtEl>
                                          <p:spTgt spid="2876"/>
                                        </p:tgtEl>
                                      </p:cBhvr>
                                    </p:animEffect>
                                    <p:set>
                                      <p:cBhvr>
                                        <p:cTn dur="1" fill="hold">
                                          <p:stCondLst>
                                            <p:cond delay="500"/>
                                          </p:stCondLst>
                                        </p:cTn>
                                        <p:tgtEl>
                                          <p:spTgt spid="28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4"/>
                                        </p:tgtEl>
                                        <p:attrNameLst>
                                          <p:attrName>style.visibility</p:attrName>
                                        </p:attrNameLst>
                                      </p:cBhvr>
                                      <p:to>
                                        <p:strVal val="visible"/>
                                      </p:to>
                                    </p:set>
                                    <p:animEffect filter="fade" transition="in">
                                      <p:cBhvr>
                                        <p:cTn dur="500"/>
                                        <p:tgtEl>
                                          <p:spTgt spid="2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84"/>
                                        </p:tgtEl>
                                      </p:cBhvr>
                                    </p:animEffect>
                                    <p:set>
                                      <p:cBhvr>
                                        <p:cTn dur="1" fill="hold">
                                          <p:stCondLst>
                                            <p:cond delay="500"/>
                                          </p:stCondLst>
                                        </p:cTn>
                                        <p:tgtEl>
                                          <p:spTgt spid="28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grpSp>
        <p:nvGrpSpPr>
          <p:cNvPr id="2900" name="Google Shape;2900;p61"/>
          <p:cNvGrpSpPr/>
          <p:nvPr/>
        </p:nvGrpSpPr>
        <p:grpSpPr>
          <a:xfrm>
            <a:off x="6946900" y="1524000"/>
            <a:ext cx="711200" cy="1016000"/>
            <a:chOff x="1282700" y="2006600"/>
            <a:chExt cx="2603500" cy="3263900"/>
          </a:xfrm>
        </p:grpSpPr>
        <p:sp>
          <p:nvSpPr>
            <p:cNvPr id="2901" name="Google Shape;2901;p61"/>
            <p:cNvSpPr/>
            <p:nvPr/>
          </p:nvSpPr>
          <p:spPr>
            <a:xfrm>
              <a:off x="1282700" y="2755900"/>
              <a:ext cx="2603500" cy="2514600"/>
            </a:xfrm>
            <a:prstGeom prst="roundRect">
              <a:avLst>
                <a:gd fmla="val 16667" name="adj"/>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02" name="Google Shape;2902;p61"/>
            <p:cNvSpPr/>
            <p:nvPr/>
          </p:nvSpPr>
          <p:spPr>
            <a:xfrm>
              <a:off x="1727200" y="2552700"/>
              <a:ext cx="1765300" cy="1778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03" name="Google Shape;2903;p61"/>
            <p:cNvSpPr/>
            <p:nvPr/>
          </p:nvSpPr>
          <p:spPr>
            <a:xfrm>
              <a:off x="1524000" y="2006600"/>
              <a:ext cx="2209800" cy="520700"/>
            </a:xfrm>
            <a:prstGeom prst="roundRect">
              <a:avLst>
                <a:gd fmla="val 16667" name="adj"/>
              </a:avLst>
            </a:prstGeom>
            <a:solidFill>
              <a:srgbClr val="ED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2904" name="Google Shape;2904;p61"/>
          <p:cNvGrpSpPr/>
          <p:nvPr/>
        </p:nvGrpSpPr>
        <p:grpSpPr>
          <a:xfrm>
            <a:off x="4622800" y="5626100"/>
            <a:ext cx="711200" cy="1016000"/>
            <a:chOff x="1282700" y="2006600"/>
            <a:chExt cx="2603500" cy="3263900"/>
          </a:xfrm>
        </p:grpSpPr>
        <p:sp>
          <p:nvSpPr>
            <p:cNvPr id="2905" name="Google Shape;2905;p61"/>
            <p:cNvSpPr/>
            <p:nvPr/>
          </p:nvSpPr>
          <p:spPr>
            <a:xfrm>
              <a:off x="1282700" y="2755900"/>
              <a:ext cx="2603500" cy="2514600"/>
            </a:xfrm>
            <a:prstGeom prst="roundRect">
              <a:avLst>
                <a:gd fmla="val 16667" name="adj"/>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06" name="Google Shape;2906;p61"/>
            <p:cNvSpPr/>
            <p:nvPr/>
          </p:nvSpPr>
          <p:spPr>
            <a:xfrm>
              <a:off x="1727200" y="2552700"/>
              <a:ext cx="1765300" cy="1778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07" name="Google Shape;2907;p61"/>
            <p:cNvSpPr/>
            <p:nvPr/>
          </p:nvSpPr>
          <p:spPr>
            <a:xfrm>
              <a:off x="1524000" y="2006600"/>
              <a:ext cx="2209800" cy="520700"/>
            </a:xfrm>
            <a:prstGeom prst="roundRect">
              <a:avLst>
                <a:gd fmla="val 16667" name="adj"/>
              </a:avLst>
            </a:prstGeom>
            <a:solidFill>
              <a:srgbClr val="ED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908" name="Google Shape;2908;p61"/>
          <p:cNvSpPr txBox="1"/>
          <p:nvPr/>
        </p:nvSpPr>
        <p:spPr>
          <a:xfrm>
            <a:off x="360491" y="261258"/>
            <a:ext cx="11068415"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E01A0"/>
              </a:buClr>
              <a:buSzPts val="4400"/>
              <a:buFont typeface="Calibri"/>
              <a:buNone/>
            </a:pPr>
            <a:r>
              <a:rPr b="0" i="0" lang="en-US" sz="4400" u="none" cap="none" strike="noStrike">
                <a:solidFill>
                  <a:srgbClr val="0E01A0"/>
                </a:solidFill>
                <a:latin typeface="Calibri"/>
                <a:ea typeface="Calibri"/>
                <a:cs typeface="Calibri"/>
                <a:sym typeface="Calibri"/>
              </a:rPr>
              <a:t>Cookies: </a:t>
            </a:r>
            <a:r>
              <a:rPr b="0" i="0" lang="en-US" sz="3600" u="none" cap="none" strike="noStrike">
                <a:solidFill>
                  <a:srgbClr val="0E01A0"/>
                </a:solidFill>
                <a:latin typeface="Calibri"/>
                <a:ea typeface="Calibri"/>
                <a:cs typeface="Calibri"/>
                <a:sym typeface="Calibri"/>
              </a:rPr>
              <a:t>tracking a user’s browsing behavior </a:t>
            </a:r>
            <a:r>
              <a:rPr b="0" i="0" lang="en-US" sz="2400" u="none" cap="none" strike="noStrike">
                <a:solidFill>
                  <a:srgbClr val="0E01A0"/>
                </a:solidFill>
                <a:latin typeface="Calibri"/>
                <a:ea typeface="Calibri"/>
                <a:cs typeface="Calibri"/>
                <a:sym typeface="Calibri"/>
              </a:rPr>
              <a:t>(one day later)</a:t>
            </a:r>
            <a:endParaRPr b="0" i="0" sz="3600" u="none" cap="none" strike="noStrike">
              <a:solidFill>
                <a:srgbClr val="0E01A0"/>
              </a:solidFill>
              <a:latin typeface="Calibri"/>
              <a:ea typeface="Calibri"/>
              <a:cs typeface="Calibri"/>
              <a:sym typeface="Calibri"/>
            </a:endParaRPr>
          </a:p>
        </p:txBody>
      </p:sp>
      <p:grpSp>
        <p:nvGrpSpPr>
          <p:cNvPr id="2909" name="Google Shape;2909;p61"/>
          <p:cNvGrpSpPr/>
          <p:nvPr/>
        </p:nvGrpSpPr>
        <p:grpSpPr>
          <a:xfrm>
            <a:off x="4421414" y="1364343"/>
            <a:ext cx="519313" cy="1096646"/>
            <a:chOff x="4140" y="429"/>
            <a:chExt cx="1425" cy="2396"/>
          </a:xfrm>
        </p:grpSpPr>
        <p:sp>
          <p:nvSpPr>
            <p:cNvPr id="2910" name="Google Shape;2910;p6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11" name="Google Shape;2911;p61"/>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12" name="Google Shape;2912;p6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13" name="Google Shape;2913;p6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14" name="Google Shape;2914;p61"/>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915" name="Google Shape;2915;p61"/>
            <p:cNvGrpSpPr/>
            <p:nvPr/>
          </p:nvGrpSpPr>
          <p:grpSpPr>
            <a:xfrm>
              <a:off x="4747" y="666"/>
              <a:ext cx="582" cy="146"/>
              <a:chOff x="612" y="2566"/>
              <a:chExt cx="726" cy="140"/>
            </a:xfrm>
          </p:grpSpPr>
          <p:sp>
            <p:nvSpPr>
              <p:cNvPr id="2916" name="Google Shape;2916;p61"/>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17" name="Google Shape;2917;p61"/>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918" name="Google Shape;2918;p61"/>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919" name="Google Shape;2919;p61"/>
            <p:cNvGrpSpPr/>
            <p:nvPr/>
          </p:nvGrpSpPr>
          <p:grpSpPr>
            <a:xfrm>
              <a:off x="4748" y="993"/>
              <a:ext cx="582" cy="136"/>
              <a:chOff x="615" y="2567"/>
              <a:chExt cx="726" cy="141"/>
            </a:xfrm>
          </p:grpSpPr>
          <p:sp>
            <p:nvSpPr>
              <p:cNvPr id="2920" name="Google Shape;2920;p61"/>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21" name="Google Shape;2921;p61"/>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922" name="Google Shape;2922;p61"/>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23" name="Google Shape;2923;p61"/>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924" name="Google Shape;2924;p61"/>
            <p:cNvGrpSpPr/>
            <p:nvPr/>
          </p:nvGrpSpPr>
          <p:grpSpPr>
            <a:xfrm>
              <a:off x="4737" y="1627"/>
              <a:ext cx="581" cy="151"/>
              <a:chOff x="617" y="2568"/>
              <a:chExt cx="724" cy="139"/>
            </a:xfrm>
          </p:grpSpPr>
          <p:sp>
            <p:nvSpPr>
              <p:cNvPr id="2925" name="Google Shape;2925;p61"/>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26" name="Google Shape;2926;p61"/>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927" name="Google Shape;2927;p6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928" name="Google Shape;2928;p61"/>
            <p:cNvGrpSpPr/>
            <p:nvPr/>
          </p:nvGrpSpPr>
          <p:grpSpPr>
            <a:xfrm>
              <a:off x="4737" y="1325"/>
              <a:ext cx="581" cy="141"/>
              <a:chOff x="612" y="2566"/>
              <a:chExt cx="724" cy="141"/>
            </a:xfrm>
          </p:grpSpPr>
          <p:sp>
            <p:nvSpPr>
              <p:cNvPr id="2929" name="Google Shape;2929;p61"/>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30" name="Google Shape;2930;p61"/>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931" name="Google Shape;2931;p61"/>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32" name="Google Shape;2932;p6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33" name="Google Shape;2933;p6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34" name="Google Shape;2934;p61"/>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35" name="Google Shape;2935;p6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36" name="Google Shape;2936;p61"/>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37" name="Google Shape;2937;p61"/>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38" name="Google Shape;2938;p61"/>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39" name="Google Shape;2939;p61"/>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0" name="Google Shape;2940;p61"/>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41" name="Google Shape;2941;p61"/>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pic>
        <p:nvPicPr>
          <p:cNvPr id="2942" name="Google Shape;2942;p61"/>
          <p:cNvPicPr preferRelativeResize="0"/>
          <p:nvPr/>
        </p:nvPicPr>
        <p:blipFill rotWithShape="1">
          <a:blip r:embed="rId3">
            <a:alphaModFix/>
          </a:blip>
          <a:srcRect b="0" l="0" r="0" t="0"/>
          <a:stretch/>
        </p:blipFill>
        <p:spPr>
          <a:xfrm>
            <a:off x="4987471" y="1230461"/>
            <a:ext cx="1797957" cy="1299560"/>
          </a:xfrm>
          <a:prstGeom prst="rect">
            <a:avLst/>
          </a:prstGeom>
          <a:noFill/>
          <a:ln>
            <a:noFill/>
          </a:ln>
        </p:spPr>
      </p:pic>
      <p:grpSp>
        <p:nvGrpSpPr>
          <p:cNvPr id="2943" name="Google Shape;2943;p61"/>
          <p:cNvGrpSpPr/>
          <p:nvPr/>
        </p:nvGrpSpPr>
        <p:grpSpPr>
          <a:xfrm>
            <a:off x="8178799" y="4820558"/>
            <a:ext cx="519313" cy="1096646"/>
            <a:chOff x="4140" y="429"/>
            <a:chExt cx="1425" cy="2396"/>
          </a:xfrm>
        </p:grpSpPr>
        <p:sp>
          <p:nvSpPr>
            <p:cNvPr id="2944" name="Google Shape;2944;p6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45" name="Google Shape;2945;p61"/>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46" name="Google Shape;2946;p6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47" name="Google Shape;2947;p6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48" name="Google Shape;2948;p61"/>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949" name="Google Shape;2949;p61"/>
            <p:cNvGrpSpPr/>
            <p:nvPr/>
          </p:nvGrpSpPr>
          <p:grpSpPr>
            <a:xfrm>
              <a:off x="4747" y="666"/>
              <a:ext cx="582" cy="146"/>
              <a:chOff x="612" y="2566"/>
              <a:chExt cx="726" cy="140"/>
            </a:xfrm>
          </p:grpSpPr>
          <p:sp>
            <p:nvSpPr>
              <p:cNvPr id="2950" name="Google Shape;2950;p61"/>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51" name="Google Shape;2951;p61"/>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952" name="Google Shape;2952;p61"/>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953" name="Google Shape;2953;p61"/>
            <p:cNvGrpSpPr/>
            <p:nvPr/>
          </p:nvGrpSpPr>
          <p:grpSpPr>
            <a:xfrm>
              <a:off x="4748" y="993"/>
              <a:ext cx="582" cy="136"/>
              <a:chOff x="615" y="2567"/>
              <a:chExt cx="726" cy="141"/>
            </a:xfrm>
          </p:grpSpPr>
          <p:sp>
            <p:nvSpPr>
              <p:cNvPr id="2954" name="Google Shape;2954;p61"/>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55" name="Google Shape;2955;p61"/>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956" name="Google Shape;2956;p61"/>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57" name="Google Shape;2957;p61"/>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958" name="Google Shape;2958;p61"/>
            <p:cNvGrpSpPr/>
            <p:nvPr/>
          </p:nvGrpSpPr>
          <p:grpSpPr>
            <a:xfrm>
              <a:off x="4737" y="1627"/>
              <a:ext cx="581" cy="151"/>
              <a:chOff x="617" y="2568"/>
              <a:chExt cx="724" cy="139"/>
            </a:xfrm>
          </p:grpSpPr>
          <p:sp>
            <p:nvSpPr>
              <p:cNvPr id="2959" name="Google Shape;2959;p61"/>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60" name="Google Shape;2960;p61"/>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961" name="Google Shape;2961;p6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962" name="Google Shape;2962;p61"/>
            <p:cNvGrpSpPr/>
            <p:nvPr/>
          </p:nvGrpSpPr>
          <p:grpSpPr>
            <a:xfrm>
              <a:off x="4737" y="1325"/>
              <a:ext cx="581" cy="141"/>
              <a:chOff x="612" y="2566"/>
              <a:chExt cx="724" cy="141"/>
            </a:xfrm>
          </p:grpSpPr>
          <p:sp>
            <p:nvSpPr>
              <p:cNvPr id="2963" name="Google Shape;2963;p61"/>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64" name="Google Shape;2964;p61"/>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965" name="Google Shape;2965;p61"/>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66" name="Google Shape;2966;p6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67" name="Google Shape;2967;p6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68" name="Google Shape;2968;p61"/>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69" name="Google Shape;2969;p6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70" name="Google Shape;2970;p61"/>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71" name="Google Shape;2971;p61"/>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72" name="Google Shape;2972;p61"/>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73" name="Google Shape;2973;p61"/>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4" name="Google Shape;2974;p61"/>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75" name="Google Shape;2975;p61"/>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976" name="Google Shape;2976;p61"/>
          <p:cNvGrpSpPr/>
          <p:nvPr/>
        </p:nvGrpSpPr>
        <p:grpSpPr>
          <a:xfrm>
            <a:off x="3586046" y="4406221"/>
            <a:ext cx="1432267" cy="1301523"/>
            <a:chOff x="2718817" y="3255963"/>
            <a:chExt cx="1432267" cy="1301523"/>
          </a:xfrm>
        </p:grpSpPr>
        <p:grpSp>
          <p:nvGrpSpPr>
            <p:cNvPr id="2977" name="Google Shape;2977;p61"/>
            <p:cNvGrpSpPr/>
            <p:nvPr/>
          </p:nvGrpSpPr>
          <p:grpSpPr>
            <a:xfrm>
              <a:off x="2718817" y="3255963"/>
              <a:ext cx="1432267" cy="1301523"/>
              <a:chOff x="-44" y="1473"/>
              <a:chExt cx="981" cy="1105"/>
            </a:xfrm>
          </p:grpSpPr>
          <p:pic>
            <p:nvPicPr>
              <p:cNvPr descr="desktop_computer_stylized_medium" id="2978" name="Google Shape;2978;p6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979" name="Google Shape;2979;p6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Icon&#10;&#10;Description automatically generated" id="2980" name="Google Shape;2980;p61"/>
            <p:cNvPicPr preferRelativeResize="0"/>
            <p:nvPr/>
          </p:nvPicPr>
          <p:blipFill rotWithShape="1">
            <a:blip r:embed="rId5">
              <a:alphaModFix/>
            </a:blip>
            <a:srcRect b="0" l="0" r="0" t="0"/>
            <a:stretch/>
          </p:blipFill>
          <p:spPr>
            <a:xfrm>
              <a:off x="3251200" y="3436256"/>
              <a:ext cx="870857" cy="489857"/>
            </a:xfrm>
            <a:prstGeom prst="rect">
              <a:avLst/>
            </a:prstGeom>
            <a:noFill/>
            <a:ln>
              <a:noFill/>
            </a:ln>
          </p:spPr>
        </p:pic>
      </p:grpSp>
      <p:sp>
        <p:nvSpPr>
          <p:cNvPr id="2981" name="Google Shape;2981;p61"/>
          <p:cNvSpPr txBox="1"/>
          <p:nvPr/>
        </p:nvSpPr>
        <p:spPr>
          <a:xfrm>
            <a:off x="4352471" y="2398486"/>
            <a:ext cx="23498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nytimes</a:t>
            </a:r>
            <a:r>
              <a:rPr b="0" i="0" lang="en-US" sz="1800" u="none" cap="none" strike="noStrike">
                <a:solidFill>
                  <a:srgbClr val="000000"/>
                </a:solidFill>
                <a:latin typeface="Calibri"/>
                <a:ea typeface="Calibri"/>
                <a:cs typeface="Calibri"/>
                <a:sym typeface="Calibri"/>
              </a:rPr>
              <a:t>.com (arts)</a:t>
            </a:r>
            <a:endParaRPr/>
          </a:p>
        </p:txBody>
      </p:sp>
      <p:sp>
        <p:nvSpPr>
          <p:cNvPr id="2982" name="Google Shape;2982;p61"/>
          <p:cNvSpPr txBox="1"/>
          <p:nvPr/>
        </p:nvSpPr>
        <p:spPr>
          <a:xfrm>
            <a:off x="8095344" y="5878285"/>
            <a:ext cx="12279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AdX</a:t>
            </a:r>
            <a:r>
              <a:rPr b="0" i="0" lang="en-US" sz="1800" u="none" cap="none" strike="noStrike">
                <a:solidFill>
                  <a:srgbClr val="000000"/>
                </a:solidFill>
                <a:latin typeface="Calibri"/>
                <a:ea typeface="Calibri"/>
                <a:cs typeface="Calibri"/>
                <a:sym typeface="Calibri"/>
              </a:rPr>
              <a:t>.com</a:t>
            </a:r>
            <a:endParaRPr/>
          </a:p>
        </p:txBody>
      </p:sp>
      <p:sp>
        <p:nvSpPr>
          <p:cNvPr id="2983" name="Google Shape;2983;p61"/>
          <p:cNvSpPr txBox="1"/>
          <p:nvPr/>
        </p:nvSpPr>
        <p:spPr>
          <a:xfrm>
            <a:off x="6997700" y="1778000"/>
            <a:ext cx="20473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800"/>
              <a:buFont typeface="Calibri"/>
              <a:buNone/>
            </a:pPr>
            <a:r>
              <a:rPr b="0" i="0" lang="en-US" sz="1800" u="none" cap="none" strike="noStrike">
                <a:solidFill>
                  <a:srgbClr val="C00000"/>
                </a:solidFill>
                <a:latin typeface="Calibri"/>
                <a:ea typeface="Calibri"/>
                <a:cs typeface="Calibri"/>
                <a:sym typeface="Calibri"/>
              </a:rPr>
              <a:t>1634</a:t>
            </a:r>
            <a:r>
              <a:rPr b="0" i="0" lang="en-US" sz="1600" u="none" cap="none" strike="noStrike">
                <a:solidFill>
                  <a:srgbClr val="000000"/>
                </a:solidFill>
                <a:latin typeface="Calibri"/>
                <a:ea typeface="Calibri"/>
                <a:cs typeface="Calibri"/>
                <a:sym typeface="Calibri"/>
              </a:rPr>
              <a:t>: sports, 2/15/22</a:t>
            </a:r>
            <a:endParaRPr/>
          </a:p>
        </p:txBody>
      </p:sp>
      <p:grpSp>
        <p:nvGrpSpPr>
          <p:cNvPr id="2984" name="Google Shape;2984;p61"/>
          <p:cNvGrpSpPr/>
          <p:nvPr/>
        </p:nvGrpSpPr>
        <p:grpSpPr>
          <a:xfrm>
            <a:off x="9182100" y="4902200"/>
            <a:ext cx="711200" cy="1016000"/>
            <a:chOff x="1282700" y="2006600"/>
            <a:chExt cx="2603500" cy="3263900"/>
          </a:xfrm>
        </p:grpSpPr>
        <p:sp>
          <p:nvSpPr>
            <p:cNvPr id="2985" name="Google Shape;2985;p61"/>
            <p:cNvSpPr/>
            <p:nvPr/>
          </p:nvSpPr>
          <p:spPr>
            <a:xfrm>
              <a:off x="1282700" y="2755900"/>
              <a:ext cx="2603500" cy="2514600"/>
            </a:xfrm>
            <a:prstGeom prst="roundRect">
              <a:avLst>
                <a:gd fmla="val 16667" name="adj"/>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86" name="Google Shape;2986;p61"/>
            <p:cNvSpPr/>
            <p:nvPr/>
          </p:nvSpPr>
          <p:spPr>
            <a:xfrm>
              <a:off x="1727200" y="2552700"/>
              <a:ext cx="1765300" cy="1778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87" name="Google Shape;2987;p61"/>
            <p:cNvSpPr/>
            <p:nvPr/>
          </p:nvSpPr>
          <p:spPr>
            <a:xfrm>
              <a:off x="1524000" y="2006600"/>
              <a:ext cx="2209800" cy="520700"/>
            </a:xfrm>
            <a:prstGeom prst="roundRect">
              <a:avLst>
                <a:gd fmla="val 16667" name="adj"/>
              </a:avLst>
            </a:prstGeom>
            <a:solidFill>
              <a:srgbClr val="ED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988" name="Google Shape;2988;p61"/>
          <p:cNvSpPr txBox="1"/>
          <p:nvPr/>
        </p:nvSpPr>
        <p:spPr>
          <a:xfrm>
            <a:off x="4229100" y="5867400"/>
            <a:ext cx="16369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NY Times: </a:t>
            </a:r>
            <a:r>
              <a:rPr b="0" i="0" lang="en-US" sz="1800" u="none" cap="none" strike="noStrike">
                <a:solidFill>
                  <a:srgbClr val="C00000"/>
                </a:solidFill>
                <a:latin typeface="Calibri"/>
                <a:ea typeface="Calibri"/>
                <a:cs typeface="Calibri"/>
                <a:sym typeface="Calibri"/>
              </a:rPr>
              <a:t>1634</a:t>
            </a:r>
            <a:endParaRPr/>
          </a:p>
        </p:txBody>
      </p:sp>
      <p:sp>
        <p:nvSpPr>
          <p:cNvPr id="2989" name="Google Shape;2989;p61"/>
          <p:cNvSpPr txBox="1"/>
          <p:nvPr/>
        </p:nvSpPr>
        <p:spPr>
          <a:xfrm>
            <a:off x="9226009" y="5181600"/>
            <a:ext cx="28648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1800"/>
              <a:buFont typeface="Calibri"/>
              <a:buNone/>
            </a:pPr>
            <a:r>
              <a:rPr b="0" i="0" lang="en-US" sz="1800" u="none" cap="none" strike="noStrike">
                <a:solidFill>
                  <a:srgbClr val="7030A0"/>
                </a:solidFill>
                <a:latin typeface="Calibri"/>
                <a:ea typeface="Calibri"/>
                <a:cs typeface="Calibri"/>
                <a:sym typeface="Calibri"/>
              </a:rPr>
              <a:t>7493</a:t>
            </a:r>
            <a:r>
              <a:rPr b="0" i="0" lang="en-US" sz="1600" u="none" cap="none" strike="noStrike">
                <a:solidFill>
                  <a:srgbClr val="000000"/>
                </a:solidFill>
                <a:latin typeface="Calibri"/>
                <a:ea typeface="Calibri"/>
                <a:cs typeface="Calibri"/>
                <a:sym typeface="Calibri"/>
              </a:rPr>
              <a:t>: NY Times sports, 2/15/22</a:t>
            </a:r>
            <a:endParaRPr/>
          </a:p>
        </p:txBody>
      </p:sp>
      <p:sp>
        <p:nvSpPr>
          <p:cNvPr id="2990" name="Google Shape;2990;p61"/>
          <p:cNvSpPr txBox="1"/>
          <p:nvPr/>
        </p:nvSpPr>
        <p:spPr>
          <a:xfrm>
            <a:off x="4660900" y="6121400"/>
            <a:ext cx="1085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AdX: </a:t>
            </a:r>
            <a:r>
              <a:rPr b="0" i="0" lang="en-US" sz="1800" u="none" cap="none" strike="noStrike">
                <a:solidFill>
                  <a:srgbClr val="7030A0"/>
                </a:solidFill>
                <a:latin typeface="Calibri"/>
                <a:ea typeface="Calibri"/>
                <a:cs typeface="Calibri"/>
                <a:sym typeface="Calibri"/>
              </a:rPr>
              <a:t>7493</a:t>
            </a:r>
            <a:endParaRPr b="0" i="0" sz="1600" u="none" cap="none" strike="noStrike">
              <a:solidFill>
                <a:srgbClr val="7030A0"/>
              </a:solidFill>
              <a:latin typeface="Calibri"/>
              <a:ea typeface="Calibri"/>
              <a:cs typeface="Calibri"/>
              <a:sym typeface="Calibri"/>
            </a:endParaRPr>
          </a:p>
        </p:txBody>
      </p:sp>
      <p:grpSp>
        <p:nvGrpSpPr>
          <p:cNvPr id="2991" name="Google Shape;2991;p61"/>
          <p:cNvGrpSpPr/>
          <p:nvPr/>
        </p:nvGrpSpPr>
        <p:grpSpPr>
          <a:xfrm>
            <a:off x="2478314" y="1935843"/>
            <a:ext cx="519313" cy="1096646"/>
            <a:chOff x="4140" y="429"/>
            <a:chExt cx="1425" cy="2396"/>
          </a:xfrm>
        </p:grpSpPr>
        <p:sp>
          <p:nvSpPr>
            <p:cNvPr id="2992" name="Google Shape;2992;p6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93" name="Google Shape;2993;p61"/>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94" name="Google Shape;2994;p6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95" name="Google Shape;2995;p6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96" name="Google Shape;2996;p61"/>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2997" name="Google Shape;2997;p61"/>
            <p:cNvGrpSpPr/>
            <p:nvPr/>
          </p:nvGrpSpPr>
          <p:grpSpPr>
            <a:xfrm>
              <a:off x="4747" y="666"/>
              <a:ext cx="582" cy="146"/>
              <a:chOff x="612" y="2566"/>
              <a:chExt cx="726" cy="140"/>
            </a:xfrm>
          </p:grpSpPr>
          <p:sp>
            <p:nvSpPr>
              <p:cNvPr id="2998" name="Google Shape;2998;p61"/>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99" name="Google Shape;2999;p61"/>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3000" name="Google Shape;3000;p61"/>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3001" name="Google Shape;3001;p61"/>
            <p:cNvGrpSpPr/>
            <p:nvPr/>
          </p:nvGrpSpPr>
          <p:grpSpPr>
            <a:xfrm>
              <a:off x="4748" y="993"/>
              <a:ext cx="582" cy="136"/>
              <a:chOff x="615" y="2567"/>
              <a:chExt cx="726" cy="141"/>
            </a:xfrm>
          </p:grpSpPr>
          <p:sp>
            <p:nvSpPr>
              <p:cNvPr id="3002" name="Google Shape;3002;p61"/>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03" name="Google Shape;3003;p61"/>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3004" name="Google Shape;3004;p61"/>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05" name="Google Shape;3005;p61"/>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3006" name="Google Shape;3006;p61"/>
            <p:cNvGrpSpPr/>
            <p:nvPr/>
          </p:nvGrpSpPr>
          <p:grpSpPr>
            <a:xfrm>
              <a:off x="4737" y="1627"/>
              <a:ext cx="581" cy="151"/>
              <a:chOff x="617" y="2568"/>
              <a:chExt cx="724" cy="139"/>
            </a:xfrm>
          </p:grpSpPr>
          <p:sp>
            <p:nvSpPr>
              <p:cNvPr id="3007" name="Google Shape;3007;p61"/>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08" name="Google Shape;3008;p61"/>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3009" name="Google Shape;3009;p6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010" name="Google Shape;3010;p61"/>
            <p:cNvGrpSpPr/>
            <p:nvPr/>
          </p:nvGrpSpPr>
          <p:grpSpPr>
            <a:xfrm>
              <a:off x="4737" y="1325"/>
              <a:ext cx="581" cy="141"/>
              <a:chOff x="612" y="2566"/>
              <a:chExt cx="724" cy="141"/>
            </a:xfrm>
          </p:grpSpPr>
          <p:sp>
            <p:nvSpPr>
              <p:cNvPr id="3011" name="Google Shape;3011;p61"/>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12" name="Google Shape;3012;p61"/>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3013" name="Google Shape;3013;p61"/>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14" name="Google Shape;3014;p6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15" name="Google Shape;3015;p6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16" name="Google Shape;3016;p61"/>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17" name="Google Shape;3017;p6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18" name="Google Shape;3018;p61"/>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19" name="Google Shape;3019;p61"/>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20" name="Google Shape;3020;p61"/>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21" name="Google Shape;3021;p61"/>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2" name="Google Shape;3022;p61"/>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23" name="Google Shape;3023;p61"/>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3024" name="Google Shape;3024;p61"/>
          <p:cNvSpPr txBox="1"/>
          <p:nvPr/>
        </p:nvSpPr>
        <p:spPr>
          <a:xfrm>
            <a:off x="1482271" y="2995386"/>
            <a:ext cx="14281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socks</a:t>
            </a:r>
            <a:r>
              <a:rPr b="0" i="0" lang="en-US" sz="1800" u="none" cap="none" strike="noStrike">
                <a:solidFill>
                  <a:srgbClr val="000000"/>
                </a:solidFill>
                <a:latin typeface="Calibri"/>
                <a:ea typeface="Calibri"/>
                <a:cs typeface="Calibri"/>
                <a:sym typeface="Calibri"/>
              </a:rPr>
              <a:t>.com</a:t>
            </a:r>
            <a:endParaRPr/>
          </a:p>
        </p:txBody>
      </p:sp>
      <p:pic>
        <p:nvPicPr>
          <p:cNvPr id="3025" name="Google Shape;3025;p61"/>
          <p:cNvPicPr preferRelativeResize="0"/>
          <p:nvPr/>
        </p:nvPicPr>
        <p:blipFill rotWithShape="1">
          <a:blip r:embed="rId6">
            <a:alphaModFix/>
          </a:blip>
          <a:srcRect b="0" l="0" r="0" t="0"/>
          <a:stretch/>
        </p:blipFill>
        <p:spPr>
          <a:xfrm>
            <a:off x="241300" y="1492250"/>
            <a:ext cx="2197100" cy="1572924"/>
          </a:xfrm>
          <a:prstGeom prst="rect">
            <a:avLst/>
          </a:prstGeom>
          <a:noFill/>
          <a:ln>
            <a:noFill/>
          </a:ln>
        </p:spPr>
      </p:pic>
      <p:grpSp>
        <p:nvGrpSpPr>
          <p:cNvPr id="3026" name="Google Shape;3026;p61"/>
          <p:cNvGrpSpPr/>
          <p:nvPr/>
        </p:nvGrpSpPr>
        <p:grpSpPr>
          <a:xfrm>
            <a:off x="4978400" y="4381500"/>
            <a:ext cx="3536404" cy="877332"/>
            <a:chOff x="5308600" y="4406900"/>
            <a:chExt cx="3536404" cy="877332"/>
          </a:xfrm>
        </p:grpSpPr>
        <p:grpSp>
          <p:nvGrpSpPr>
            <p:cNvPr id="3027" name="Google Shape;3027;p61"/>
            <p:cNvGrpSpPr/>
            <p:nvPr/>
          </p:nvGrpSpPr>
          <p:grpSpPr>
            <a:xfrm>
              <a:off x="6261100" y="4914900"/>
              <a:ext cx="1854200" cy="369332"/>
              <a:chOff x="3721100" y="3429000"/>
              <a:chExt cx="1854200" cy="369332"/>
            </a:xfrm>
          </p:grpSpPr>
          <p:cxnSp>
            <p:nvCxnSpPr>
              <p:cNvPr id="3028" name="Google Shape;3028;p61"/>
              <p:cNvCxnSpPr/>
              <p:nvPr/>
            </p:nvCxnSpPr>
            <p:spPr>
              <a:xfrm>
                <a:off x="3721100" y="3594100"/>
                <a:ext cx="1854200" cy="0"/>
              </a:xfrm>
              <a:prstGeom prst="straightConnector1">
                <a:avLst/>
              </a:prstGeom>
              <a:noFill/>
              <a:ln cap="flat" cmpd="sng" w="25400">
                <a:solidFill>
                  <a:srgbClr val="0E01A0"/>
                </a:solidFill>
                <a:prstDash val="solid"/>
                <a:miter lim="800000"/>
                <a:headEnd len="sm" w="sm" type="none"/>
                <a:tailEnd len="med" w="med" type="triangle"/>
              </a:ln>
            </p:spPr>
          </p:cxnSp>
          <p:sp>
            <p:nvSpPr>
              <p:cNvPr id="3029" name="Google Shape;3029;p61"/>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30" name="Google Shape;3030;p61"/>
              <p:cNvSpPr txBox="1"/>
              <p:nvPr/>
            </p:nvSpPr>
            <p:spPr>
              <a:xfrm>
                <a:off x="46863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4</a:t>
                </a:r>
                <a:endParaRPr/>
              </a:p>
            </p:txBody>
          </p:sp>
        </p:grpSp>
        <p:grpSp>
          <p:nvGrpSpPr>
            <p:cNvPr id="3031" name="Google Shape;3031;p61"/>
            <p:cNvGrpSpPr/>
            <p:nvPr/>
          </p:nvGrpSpPr>
          <p:grpSpPr>
            <a:xfrm>
              <a:off x="5308600" y="4406900"/>
              <a:ext cx="3536404" cy="548045"/>
              <a:chOff x="6146800" y="3048000"/>
              <a:chExt cx="3536404" cy="548045"/>
            </a:xfrm>
          </p:grpSpPr>
          <p:sp>
            <p:nvSpPr>
              <p:cNvPr id="3032" name="Google Shape;3032;p61"/>
              <p:cNvSpPr txBox="1"/>
              <p:nvPr/>
            </p:nvSpPr>
            <p:spPr>
              <a:xfrm>
                <a:off x="6146800" y="3048000"/>
                <a:ext cx="1473200" cy="3194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GET</a:t>
                </a:r>
                <a:endParaRPr/>
              </a:p>
            </p:txBody>
          </p:sp>
          <p:sp>
            <p:nvSpPr>
              <p:cNvPr id="3033" name="Google Shape;3033;p61"/>
              <p:cNvSpPr txBox="1"/>
              <p:nvPr/>
            </p:nvSpPr>
            <p:spPr>
              <a:xfrm>
                <a:off x="6273800" y="3276599"/>
                <a:ext cx="3409404" cy="3194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Referrer: nytimes.com, cookie: </a:t>
                </a:r>
                <a:r>
                  <a:rPr b="0" i="0" lang="en-US" sz="1800" u="none" cap="none" strike="noStrike">
                    <a:solidFill>
                      <a:srgbClr val="7030A0"/>
                    </a:solidFill>
                    <a:latin typeface="Calibri"/>
                    <a:ea typeface="Calibri"/>
                    <a:cs typeface="Calibri"/>
                    <a:sym typeface="Calibri"/>
                  </a:rPr>
                  <a:t>7493</a:t>
                </a:r>
                <a:endParaRPr/>
              </a:p>
            </p:txBody>
          </p:sp>
        </p:grpSp>
      </p:grpSp>
      <p:grpSp>
        <p:nvGrpSpPr>
          <p:cNvPr id="3034" name="Google Shape;3034;p61"/>
          <p:cNvGrpSpPr/>
          <p:nvPr/>
        </p:nvGrpSpPr>
        <p:grpSpPr>
          <a:xfrm>
            <a:off x="5626100" y="5346700"/>
            <a:ext cx="2641600" cy="865546"/>
            <a:chOff x="6007100" y="5308600"/>
            <a:chExt cx="2641600" cy="865546"/>
          </a:xfrm>
        </p:grpSpPr>
        <p:grpSp>
          <p:nvGrpSpPr>
            <p:cNvPr id="3035" name="Google Shape;3035;p61"/>
            <p:cNvGrpSpPr/>
            <p:nvPr/>
          </p:nvGrpSpPr>
          <p:grpSpPr>
            <a:xfrm>
              <a:off x="6273800" y="5308600"/>
              <a:ext cx="1841500" cy="369332"/>
              <a:chOff x="3721100" y="3429000"/>
              <a:chExt cx="1841500" cy="369332"/>
            </a:xfrm>
          </p:grpSpPr>
          <p:cxnSp>
            <p:nvCxnSpPr>
              <p:cNvPr id="3036" name="Google Shape;3036;p61"/>
              <p:cNvCxnSpPr/>
              <p:nvPr/>
            </p:nvCxnSpPr>
            <p:spPr>
              <a:xfrm>
                <a:off x="3721100" y="3594100"/>
                <a:ext cx="1841500" cy="0"/>
              </a:xfrm>
              <a:prstGeom prst="straightConnector1">
                <a:avLst/>
              </a:prstGeom>
              <a:noFill/>
              <a:ln cap="flat" cmpd="sng" w="25400">
                <a:solidFill>
                  <a:srgbClr val="0E01A0"/>
                </a:solidFill>
                <a:prstDash val="solid"/>
                <a:miter lim="800000"/>
                <a:headEnd len="med" w="med" type="triangle"/>
                <a:tailEnd len="sm" w="sm" type="none"/>
              </a:ln>
            </p:spPr>
          </p:cxnSp>
          <p:sp>
            <p:nvSpPr>
              <p:cNvPr id="3037" name="Google Shape;3037;p61"/>
              <p:cNvSpPr/>
              <p:nvPr/>
            </p:nvSpPr>
            <p:spPr>
              <a:xfrm>
                <a:off x="4673600" y="3441700"/>
                <a:ext cx="342900" cy="342900"/>
              </a:xfrm>
              <a:prstGeom prst="ellipse">
                <a:avLst/>
              </a:prstGeom>
              <a:solidFill>
                <a:schemeClr val="lt1"/>
              </a:solidFill>
              <a:ln cap="flat" cmpd="sng" w="19050">
                <a:solidFill>
                  <a:srgbClr val="0E01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38" name="Google Shape;3038;p61"/>
              <p:cNvSpPr txBox="1"/>
              <p:nvPr/>
            </p:nvSpPr>
            <p:spPr>
              <a:xfrm>
                <a:off x="4686300" y="3429000"/>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5</a:t>
                </a:r>
                <a:endParaRPr/>
              </a:p>
            </p:txBody>
          </p:sp>
        </p:grpSp>
        <p:grpSp>
          <p:nvGrpSpPr>
            <p:cNvPr id="3039" name="Google Shape;3039;p61"/>
            <p:cNvGrpSpPr/>
            <p:nvPr/>
          </p:nvGrpSpPr>
          <p:grpSpPr>
            <a:xfrm>
              <a:off x="6007100" y="5600700"/>
              <a:ext cx="2641600" cy="573446"/>
              <a:chOff x="6654800" y="3187700"/>
              <a:chExt cx="2641600" cy="573446"/>
            </a:xfrm>
          </p:grpSpPr>
          <p:sp>
            <p:nvSpPr>
              <p:cNvPr id="3040" name="Google Shape;3040;p61"/>
              <p:cNvSpPr txBox="1"/>
              <p:nvPr/>
            </p:nvSpPr>
            <p:spPr>
              <a:xfrm>
                <a:off x="6654800" y="3187700"/>
                <a:ext cx="1473200" cy="3194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reply</a:t>
                </a:r>
                <a:endParaRPr/>
              </a:p>
            </p:txBody>
          </p:sp>
          <p:sp>
            <p:nvSpPr>
              <p:cNvPr id="3041" name="Google Shape;3041;p61"/>
              <p:cNvSpPr txBox="1"/>
              <p:nvPr/>
            </p:nvSpPr>
            <p:spPr>
              <a:xfrm>
                <a:off x="6781800" y="3441700"/>
                <a:ext cx="2514600" cy="319446"/>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Set cookie: </a:t>
                </a:r>
                <a:r>
                  <a:rPr b="0" i="0" lang="en-US" sz="1800" u="none" cap="none" strike="noStrike">
                    <a:solidFill>
                      <a:srgbClr val="7030A0"/>
                    </a:solidFill>
                    <a:latin typeface="Calibri"/>
                    <a:ea typeface="Calibri"/>
                    <a:cs typeface="Calibri"/>
                    <a:sym typeface="Calibri"/>
                  </a:rPr>
                  <a:t>7493</a:t>
                </a:r>
                <a:endParaRPr/>
              </a:p>
            </p:txBody>
          </p:sp>
        </p:grpSp>
      </p:grpSp>
      <p:sp>
        <p:nvSpPr>
          <p:cNvPr id="3042" name="Google Shape;3042;p61"/>
          <p:cNvSpPr txBox="1"/>
          <p:nvPr/>
        </p:nvSpPr>
        <p:spPr>
          <a:xfrm>
            <a:off x="9238709" y="5397500"/>
            <a:ext cx="23851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1800"/>
              <a:buFont typeface="Calibri"/>
              <a:buNone/>
            </a:pPr>
            <a:r>
              <a:rPr b="0" i="0" lang="en-US" sz="1800" u="none" cap="none" strike="noStrike">
                <a:solidFill>
                  <a:srgbClr val="7030A0"/>
                </a:solidFill>
                <a:latin typeface="Calibri"/>
                <a:ea typeface="Calibri"/>
                <a:cs typeface="Calibri"/>
                <a:sym typeface="Calibri"/>
              </a:rPr>
              <a:t>7493</a:t>
            </a:r>
            <a:r>
              <a:rPr b="0" i="0" lang="en-US" sz="1600" u="none" cap="none" strike="noStrike">
                <a:solidFill>
                  <a:srgbClr val="000000"/>
                </a:solidFill>
                <a:latin typeface="Calibri"/>
                <a:ea typeface="Calibri"/>
                <a:cs typeface="Calibri"/>
                <a:sym typeface="Calibri"/>
              </a:rPr>
              <a:t>: socks.com, 2/16/22</a:t>
            </a:r>
            <a:endParaRPr/>
          </a:p>
        </p:txBody>
      </p:sp>
      <p:sp>
        <p:nvSpPr>
          <p:cNvPr id="3043" name="Google Shape;3043;p61"/>
          <p:cNvSpPr/>
          <p:nvPr/>
        </p:nvSpPr>
        <p:spPr>
          <a:xfrm>
            <a:off x="152400" y="1257300"/>
            <a:ext cx="3035300" cy="2273300"/>
          </a:xfrm>
          <a:prstGeom prst="rect">
            <a:avLst/>
          </a:prstGeom>
          <a:solidFill>
            <a:schemeClr val="lt1">
              <a:alpha val="6705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44" name="Google Shape;3044;p61"/>
          <p:cNvSpPr/>
          <p:nvPr/>
        </p:nvSpPr>
        <p:spPr>
          <a:xfrm>
            <a:off x="5041900" y="1663700"/>
            <a:ext cx="1676400" cy="825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045" name="Google Shape;3045;p61"/>
          <p:cNvPicPr preferRelativeResize="0"/>
          <p:nvPr/>
        </p:nvPicPr>
        <p:blipFill rotWithShape="1">
          <a:blip r:embed="rId7">
            <a:alphaModFix/>
          </a:blip>
          <a:srcRect b="0" l="0" r="0" t="0"/>
          <a:stretch/>
        </p:blipFill>
        <p:spPr>
          <a:xfrm>
            <a:off x="5168900" y="1705046"/>
            <a:ext cx="1447800" cy="777076"/>
          </a:xfrm>
          <a:prstGeom prst="rect">
            <a:avLst/>
          </a:prstGeom>
          <a:noFill/>
          <a:ln>
            <a:noFill/>
          </a:ln>
        </p:spPr>
      </p:pic>
      <p:grpSp>
        <p:nvGrpSpPr>
          <p:cNvPr id="3046" name="Google Shape;3046;p61"/>
          <p:cNvGrpSpPr/>
          <p:nvPr/>
        </p:nvGrpSpPr>
        <p:grpSpPr>
          <a:xfrm>
            <a:off x="2946400" y="2946400"/>
            <a:ext cx="3797300" cy="1333500"/>
            <a:chOff x="2946400" y="2946400"/>
            <a:chExt cx="3797300" cy="1333500"/>
          </a:xfrm>
        </p:grpSpPr>
        <p:sp>
          <p:nvSpPr>
            <p:cNvPr id="3047" name="Google Shape;3047;p61"/>
            <p:cNvSpPr txBox="1"/>
            <p:nvPr/>
          </p:nvSpPr>
          <p:spPr>
            <a:xfrm>
              <a:off x="2946400" y="3733800"/>
              <a:ext cx="1866900" cy="319446"/>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cookie: </a:t>
              </a:r>
              <a:r>
                <a:rPr b="0" i="0" lang="en-US" sz="1800" u="none" cap="none" strike="noStrike">
                  <a:solidFill>
                    <a:srgbClr val="C00000"/>
                  </a:solidFill>
                  <a:latin typeface="Calibri"/>
                  <a:ea typeface="Calibri"/>
                  <a:cs typeface="Calibri"/>
                  <a:sym typeface="Calibri"/>
                </a:rPr>
                <a:t>1634</a:t>
              </a:r>
              <a:endParaRPr/>
            </a:p>
          </p:txBody>
        </p:sp>
        <p:grpSp>
          <p:nvGrpSpPr>
            <p:cNvPr id="3048" name="Google Shape;3048;p61"/>
            <p:cNvGrpSpPr/>
            <p:nvPr/>
          </p:nvGrpSpPr>
          <p:grpSpPr>
            <a:xfrm>
              <a:off x="3771900" y="2946400"/>
              <a:ext cx="2971800" cy="1333500"/>
              <a:chOff x="3771900" y="2946400"/>
              <a:chExt cx="2971800" cy="1333500"/>
            </a:xfrm>
          </p:grpSpPr>
          <p:cxnSp>
            <p:nvCxnSpPr>
              <p:cNvPr id="3049" name="Google Shape;3049;p61"/>
              <p:cNvCxnSpPr/>
              <p:nvPr/>
            </p:nvCxnSpPr>
            <p:spPr>
              <a:xfrm rot="10800000">
                <a:off x="5118100" y="2971800"/>
                <a:ext cx="0" cy="1308100"/>
              </a:xfrm>
              <a:prstGeom prst="straightConnector1">
                <a:avLst/>
              </a:prstGeom>
              <a:noFill/>
              <a:ln cap="flat" cmpd="sng" w="25400">
                <a:solidFill>
                  <a:srgbClr val="0E01A0"/>
                </a:solidFill>
                <a:prstDash val="solid"/>
                <a:miter lim="800000"/>
                <a:headEnd len="med" w="med" type="triangle"/>
                <a:tailEnd len="sm" w="sm" type="none"/>
              </a:ln>
            </p:spPr>
          </p:cxnSp>
          <p:sp>
            <p:nvSpPr>
              <p:cNvPr id="3050" name="Google Shape;3050;p61"/>
              <p:cNvSpPr txBox="1"/>
              <p:nvPr/>
            </p:nvSpPr>
            <p:spPr>
              <a:xfrm>
                <a:off x="5105400" y="3302000"/>
                <a:ext cx="736600" cy="5410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reply</a:t>
                </a:r>
                <a:endParaRPr/>
              </a:p>
            </p:txBody>
          </p:sp>
          <p:grpSp>
            <p:nvGrpSpPr>
              <p:cNvPr id="3051" name="Google Shape;3051;p61"/>
              <p:cNvGrpSpPr/>
              <p:nvPr/>
            </p:nvGrpSpPr>
            <p:grpSpPr>
              <a:xfrm>
                <a:off x="3771900" y="2946400"/>
                <a:ext cx="1473200" cy="1308100"/>
                <a:chOff x="3771900" y="2946400"/>
                <a:chExt cx="1473200" cy="1308100"/>
              </a:xfrm>
            </p:grpSpPr>
            <p:cxnSp>
              <p:nvCxnSpPr>
                <p:cNvPr id="3052" name="Google Shape;3052;p61"/>
                <p:cNvCxnSpPr/>
                <p:nvPr/>
              </p:nvCxnSpPr>
              <p:spPr>
                <a:xfrm rot="10800000">
                  <a:off x="4851400" y="2946400"/>
                  <a:ext cx="0" cy="1308100"/>
                </a:xfrm>
                <a:prstGeom prst="straightConnector1">
                  <a:avLst/>
                </a:prstGeom>
                <a:noFill/>
                <a:ln cap="flat" cmpd="sng" w="25400">
                  <a:solidFill>
                    <a:srgbClr val="0E01A0"/>
                  </a:solidFill>
                  <a:prstDash val="solid"/>
                  <a:miter lim="800000"/>
                  <a:headEnd len="sm" w="sm" type="none"/>
                  <a:tailEnd len="med" w="med" type="triangle"/>
                </a:ln>
              </p:spPr>
            </p:cxnSp>
            <p:sp>
              <p:nvSpPr>
                <p:cNvPr id="3053" name="Google Shape;3053;p61"/>
                <p:cNvSpPr txBox="1"/>
                <p:nvPr/>
              </p:nvSpPr>
              <p:spPr>
                <a:xfrm>
                  <a:off x="3771900" y="3276600"/>
                  <a:ext cx="1473200" cy="541046"/>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a:t>
                  </a:r>
                  <a:endParaRPr/>
                </a:p>
                <a:p>
                  <a:pPr indent="0" lvl="0" marL="0" marR="0" rtl="0" algn="ctr">
                    <a:lnSpc>
                      <a:spcPct val="8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GET</a:t>
                  </a:r>
                  <a:endParaRPr/>
                </a:p>
              </p:txBody>
            </p:sp>
          </p:grpSp>
          <p:sp>
            <p:nvSpPr>
              <p:cNvPr id="3054" name="Google Shape;3054;p61"/>
              <p:cNvSpPr txBox="1"/>
              <p:nvPr/>
            </p:nvSpPr>
            <p:spPr>
              <a:xfrm>
                <a:off x="4876800" y="3746500"/>
                <a:ext cx="1866900" cy="319446"/>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Set cookie: </a:t>
                </a:r>
                <a:r>
                  <a:rPr b="0" i="0" lang="en-US" sz="1800" u="none" cap="none" strike="noStrike">
                    <a:solidFill>
                      <a:srgbClr val="C00000"/>
                    </a:solidFill>
                    <a:latin typeface="Calibri"/>
                    <a:ea typeface="Calibri"/>
                    <a:cs typeface="Calibri"/>
                    <a:sym typeface="Calibri"/>
                  </a:rPr>
                  <a:t>1634</a:t>
                </a:r>
                <a:endParaRPr/>
              </a:p>
            </p:txBody>
          </p:sp>
        </p:grpSp>
      </p:grpSp>
      <p:sp>
        <p:nvSpPr>
          <p:cNvPr id="3055" name="Google Shape;3055;p61"/>
          <p:cNvSpPr txBox="1"/>
          <p:nvPr/>
        </p:nvSpPr>
        <p:spPr>
          <a:xfrm>
            <a:off x="7010400" y="2019300"/>
            <a:ext cx="18485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800"/>
              <a:buFont typeface="Calibri"/>
              <a:buNone/>
            </a:pPr>
            <a:r>
              <a:rPr b="0" i="0" lang="en-US" sz="1800" u="none" cap="none" strike="noStrike">
                <a:solidFill>
                  <a:srgbClr val="C00000"/>
                </a:solidFill>
                <a:latin typeface="Calibri"/>
                <a:ea typeface="Calibri"/>
                <a:cs typeface="Calibri"/>
                <a:sym typeface="Calibri"/>
              </a:rPr>
              <a:t>1634</a:t>
            </a:r>
            <a:r>
              <a:rPr b="0" i="0" lang="en-US" sz="1600" u="none" cap="none" strike="noStrike">
                <a:solidFill>
                  <a:srgbClr val="000000"/>
                </a:solidFill>
                <a:latin typeface="Calibri"/>
                <a:ea typeface="Calibri"/>
                <a:cs typeface="Calibri"/>
                <a:sym typeface="Calibri"/>
              </a:rPr>
              <a:t>: arts, 2/17/22</a:t>
            </a:r>
            <a:endParaRPr/>
          </a:p>
        </p:txBody>
      </p:sp>
      <p:sp>
        <p:nvSpPr>
          <p:cNvPr id="3056" name="Google Shape;3056;p61"/>
          <p:cNvSpPr txBox="1"/>
          <p:nvPr/>
        </p:nvSpPr>
        <p:spPr>
          <a:xfrm>
            <a:off x="9251409" y="5626100"/>
            <a:ext cx="26661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1800"/>
              <a:buFont typeface="Calibri"/>
              <a:buNone/>
            </a:pPr>
            <a:r>
              <a:rPr b="0" i="0" lang="en-US" sz="1800" u="none" cap="none" strike="noStrike">
                <a:solidFill>
                  <a:srgbClr val="7030A0"/>
                </a:solidFill>
                <a:latin typeface="Calibri"/>
                <a:ea typeface="Calibri"/>
                <a:cs typeface="Calibri"/>
                <a:sym typeface="Calibri"/>
              </a:rPr>
              <a:t>7493</a:t>
            </a:r>
            <a:r>
              <a:rPr b="0" i="0" lang="en-US" sz="1600" u="none" cap="none" strike="noStrike">
                <a:solidFill>
                  <a:srgbClr val="000000"/>
                </a:solidFill>
                <a:latin typeface="Calibri"/>
                <a:ea typeface="Calibri"/>
                <a:cs typeface="Calibri"/>
                <a:sym typeface="Calibri"/>
              </a:rPr>
              <a:t>: NY Times arts, 2/15/22</a:t>
            </a:r>
            <a:endParaRPr/>
          </a:p>
        </p:txBody>
      </p:sp>
      <p:sp>
        <p:nvSpPr>
          <p:cNvPr id="3057" name="Google Shape;3057;p61"/>
          <p:cNvSpPr txBox="1"/>
          <p:nvPr/>
        </p:nvSpPr>
        <p:spPr>
          <a:xfrm>
            <a:off x="5753100" y="6108700"/>
            <a:ext cx="22695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800"/>
              <a:buFont typeface="Calibri"/>
              <a:buNone/>
            </a:pPr>
            <a:r>
              <a:rPr b="0" i="1" lang="en-US" sz="1800" u="none" cap="none" strike="noStrike">
                <a:solidFill>
                  <a:srgbClr val="C00000"/>
                </a:solidFill>
                <a:latin typeface="Calibri"/>
                <a:ea typeface="Calibri"/>
                <a:cs typeface="Calibri"/>
                <a:sym typeface="Calibri"/>
              </a:rPr>
              <a:t>Returned ad for socks!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6"/>
                                        </p:tgtEl>
                                        <p:attrNameLst>
                                          <p:attrName>style.visibility</p:attrName>
                                        </p:attrNameLst>
                                      </p:cBhvr>
                                      <p:to>
                                        <p:strVal val="visible"/>
                                      </p:to>
                                    </p:set>
                                    <p:animEffect filter="fade" transition="in">
                                      <p:cBhvr>
                                        <p:cTn dur="500"/>
                                        <p:tgtEl>
                                          <p:spTgt spid="30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55"/>
                                        </p:tgtEl>
                                        <p:attrNameLst>
                                          <p:attrName>style.visibility</p:attrName>
                                        </p:attrNameLst>
                                      </p:cBhvr>
                                      <p:to>
                                        <p:strVal val="visible"/>
                                      </p:to>
                                    </p:set>
                                    <p:animEffect filter="fade" transition="in">
                                      <p:cBhvr>
                                        <p:cTn dur="500"/>
                                        <p:tgtEl>
                                          <p:spTgt spid="3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6"/>
                                        </p:tgtEl>
                                        <p:attrNameLst>
                                          <p:attrName>style.visibility</p:attrName>
                                        </p:attrNameLst>
                                      </p:cBhvr>
                                      <p:to>
                                        <p:strVal val="visible"/>
                                      </p:to>
                                    </p:set>
                                    <p:animEffect filter="fade" transition="in">
                                      <p:cBhvr>
                                        <p:cTn dur="500"/>
                                        <p:tgtEl>
                                          <p:spTgt spid="3026"/>
                                        </p:tgtEl>
                                      </p:cBhvr>
                                    </p:animEffect>
                                  </p:childTnLst>
                                </p:cTn>
                              </p:par>
                              <p:par>
                                <p:cTn fill="hold" nodeType="withEffect" presetClass="exit" presetID="10" presetSubtype="0">
                                  <p:stCondLst>
                                    <p:cond delay="0"/>
                                  </p:stCondLst>
                                  <p:childTnLst>
                                    <p:animEffect filter="fade" transition="out">
                                      <p:cBhvr>
                                        <p:cTn dur="500"/>
                                        <p:tgtEl>
                                          <p:spTgt spid="3046"/>
                                        </p:tgtEl>
                                      </p:cBhvr>
                                    </p:animEffect>
                                    <p:set>
                                      <p:cBhvr>
                                        <p:cTn dur="1" fill="hold">
                                          <p:stCondLst>
                                            <p:cond delay="500"/>
                                          </p:stCondLst>
                                        </p:cTn>
                                        <p:tgtEl>
                                          <p:spTgt spid="304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56"/>
                                        </p:tgtEl>
                                        <p:attrNameLst>
                                          <p:attrName>style.visibility</p:attrName>
                                        </p:attrNameLst>
                                      </p:cBhvr>
                                      <p:to>
                                        <p:strVal val="visible"/>
                                      </p:to>
                                    </p:set>
                                    <p:animEffect filter="fade" transition="in">
                                      <p:cBhvr>
                                        <p:cTn dur="500"/>
                                        <p:tgtEl>
                                          <p:spTgt spid="3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4"/>
                                        </p:tgtEl>
                                        <p:attrNameLst>
                                          <p:attrName>style.visibility</p:attrName>
                                        </p:attrNameLst>
                                      </p:cBhvr>
                                      <p:to>
                                        <p:strVal val="visible"/>
                                      </p:to>
                                    </p:set>
                                    <p:animEffect filter="fade" transition="in">
                                      <p:cBhvr>
                                        <p:cTn dur="500"/>
                                        <p:tgtEl>
                                          <p:spTgt spid="3034"/>
                                        </p:tgtEl>
                                      </p:cBhvr>
                                    </p:animEffect>
                                  </p:childTnLst>
                                </p:cTn>
                              </p:par>
                              <p:par>
                                <p:cTn fill="hold" nodeType="withEffect" presetClass="exit" presetID="10" presetSubtype="0">
                                  <p:stCondLst>
                                    <p:cond delay="0"/>
                                  </p:stCondLst>
                                  <p:childTnLst>
                                    <p:animEffect filter="fade" transition="out">
                                      <p:cBhvr>
                                        <p:cTn dur="500"/>
                                        <p:tgtEl>
                                          <p:spTgt spid="3026"/>
                                        </p:tgtEl>
                                      </p:cBhvr>
                                    </p:animEffect>
                                    <p:set>
                                      <p:cBhvr>
                                        <p:cTn dur="1" fill="hold">
                                          <p:stCondLst>
                                            <p:cond delay="500"/>
                                          </p:stCondLst>
                                        </p:cTn>
                                        <p:tgtEl>
                                          <p:spTgt spid="30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7"/>
                                        </p:tgtEl>
                                        <p:attrNameLst>
                                          <p:attrName>style.visibility</p:attrName>
                                        </p:attrNameLst>
                                      </p:cBhvr>
                                      <p:to>
                                        <p:strVal val="visible"/>
                                      </p:to>
                                    </p:set>
                                    <p:animEffect filter="fade" transition="in">
                                      <p:cBhvr>
                                        <p:cTn dur="500"/>
                                        <p:tgtEl>
                                          <p:spTgt spid="30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Some </a:t>
            </a:r>
            <a:r>
              <a:rPr lang="en-US"/>
              <a:t>n</a:t>
            </a:r>
            <a:r>
              <a:rPr lang="en-US" sz="4400"/>
              <a:t>etwork apps</a:t>
            </a:r>
            <a:endParaRPr sz="4400"/>
          </a:p>
        </p:txBody>
      </p:sp>
      <p:sp>
        <p:nvSpPr>
          <p:cNvPr id="160" name="Google Shape;160;p26"/>
          <p:cNvSpPr txBox="1"/>
          <p:nvPr/>
        </p:nvSpPr>
        <p:spPr>
          <a:xfrm>
            <a:off x="914400" y="1456928"/>
            <a:ext cx="5309184" cy="4351338"/>
          </a:xfrm>
          <a:prstGeom prst="rect">
            <a:avLst/>
          </a:prstGeom>
          <a:noFill/>
          <a:ln>
            <a:noFill/>
          </a:ln>
        </p:spPr>
        <p:txBody>
          <a:bodyPr anchorCtr="0" anchor="t" bIns="45700" lIns="91425" spcFirstLastPara="1" rIns="91425" wrap="square" tIns="45700">
            <a:noAutofit/>
          </a:bodyPr>
          <a:lstStyle/>
          <a:p>
            <a:pPr indent="-331788" lvl="0" marL="346075" marR="0" rtl="0" algn="l">
              <a:lnSpc>
                <a:spcPct val="90000"/>
              </a:lnSpc>
              <a:spcBef>
                <a:spcPts val="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social networking</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Web</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text messaging</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e-mail</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multi-user network games</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streaming stored video (YouTube, Hulu, Netflix) </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P2P file sharing</a:t>
            </a:r>
            <a:endParaRPr/>
          </a:p>
          <a:p>
            <a:pPr indent="0" lvl="0" marL="352425" marR="0" rtl="0" algn="l">
              <a:lnSpc>
                <a:spcPct val="90000"/>
              </a:lnSpc>
              <a:spcBef>
                <a:spcPts val="1000"/>
              </a:spcBef>
              <a:spcAft>
                <a:spcPts val="0"/>
              </a:spcAft>
              <a:buClr>
                <a:srgbClr val="0000A3"/>
              </a:buClr>
              <a:buSzPts val="3600"/>
              <a:buFont typeface="Noto Sans Symbols"/>
              <a:buNone/>
            </a:pPr>
            <a:r>
              <a:t/>
            </a:r>
            <a:endParaRPr b="0" i="0" sz="3600" u="none" cap="none" strike="noStrike">
              <a:solidFill>
                <a:srgbClr val="000000"/>
              </a:solidFill>
              <a:latin typeface="Calibri"/>
              <a:ea typeface="Calibri"/>
              <a:cs typeface="Calibri"/>
              <a:sym typeface="Calibri"/>
            </a:endParaRPr>
          </a:p>
        </p:txBody>
      </p:sp>
      <p:sp>
        <p:nvSpPr>
          <p:cNvPr id="161" name="Google Shape;161;p26"/>
          <p:cNvSpPr txBox="1"/>
          <p:nvPr/>
        </p:nvSpPr>
        <p:spPr>
          <a:xfrm>
            <a:off x="6468101" y="1456928"/>
            <a:ext cx="5309184" cy="4351338"/>
          </a:xfrm>
          <a:prstGeom prst="rect">
            <a:avLst/>
          </a:prstGeom>
          <a:noFill/>
          <a:ln>
            <a:noFill/>
          </a:ln>
        </p:spPr>
        <p:txBody>
          <a:bodyPr anchorCtr="0" anchor="t" bIns="45700" lIns="91425" spcFirstLastPara="1" rIns="91425" wrap="square" tIns="45700">
            <a:noAutofit/>
          </a:bodyPr>
          <a:lstStyle/>
          <a:p>
            <a:pPr indent="-331788" lvl="0" marL="346075" marR="0" rtl="0" algn="l">
              <a:lnSpc>
                <a:spcPct val="90000"/>
              </a:lnSpc>
              <a:spcBef>
                <a:spcPts val="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voice over IP (e.g., Skype)</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real-time video conferencing (e.g., Zoom)</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Internet search</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remote login</a:t>
            </a:r>
            <a:endParaRPr/>
          </a:p>
          <a:p>
            <a:pPr indent="-331788" lvl="0" marL="346075"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rgbClr val="000000"/>
                </a:solidFill>
                <a:latin typeface="Calibri"/>
                <a:ea typeface="Calibri"/>
                <a:cs typeface="Calibri"/>
                <a:sym typeface="Calibri"/>
              </a:rPr>
              <a:t>…</a:t>
            </a:r>
            <a:endParaRPr/>
          </a:p>
          <a:p>
            <a:pPr indent="0" lvl="0" marL="14287" marR="0" rtl="0" algn="l">
              <a:lnSpc>
                <a:spcPct val="90000"/>
              </a:lnSpc>
              <a:spcBef>
                <a:spcPts val="1000"/>
              </a:spcBef>
              <a:spcAft>
                <a:spcPts val="0"/>
              </a:spcAft>
              <a:buClr>
                <a:srgbClr val="0000A8"/>
              </a:buClr>
              <a:buSzPts val="3600"/>
              <a:buFont typeface="Noto Sans Symbols"/>
              <a:buNone/>
            </a:pPr>
            <a:r>
              <a:t/>
            </a:r>
            <a:endParaRPr b="0" i="0" sz="3600" u="none" cap="none" strike="noStrike">
              <a:solidFill>
                <a:srgbClr val="000000"/>
              </a:solidFill>
              <a:latin typeface="Calibri"/>
              <a:ea typeface="Calibri"/>
              <a:cs typeface="Calibri"/>
              <a:sym typeface="Calibri"/>
            </a:endParaRPr>
          </a:p>
        </p:txBody>
      </p:sp>
      <p:sp>
        <p:nvSpPr>
          <p:cNvPr id="162" name="Google Shape;162;p26"/>
          <p:cNvSpPr txBox="1"/>
          <p:nvPr/>
        </p:nvSpPr>
        <p:spPr>
          <a:xfrm>
            <a:off x="6946490" y="5161935"/>
            <a:ext cx="359874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3600"/>
              <a:buFont typeface="Calibri"/>
              <a:buNone/>
            </a:pPr>
            <a:r>
              <a:rPr b="0" i="1" lang="en-US" sz="3600" u="sng" cap="none" strike="noStrike">
                <a:solidFill>
                  <a:srgbClr val="C00000"/>
                </a:solidFill>
                <a:latin typeface="Calibri"/>
                <a:ea typeface="Calibri"/>
                <a:cs typeface="Calibri"/>
                <a:sym typeface="Calibri"/>
              </a:rPr>
              <a:t>Q:</a:t>
            </a:r>
            <a:r>
              <a:rPr b="0" i="1" lang="en-US" sz="3600" u="none" cap="none" strike="noStrike">
                <a:solidFill>
                  <a:srgbClr val="000000"/>
                </a:solidFill>
                <a:latin typeface="Calibri"/>
                <a:ea typeface="Calibri"/>
                <a:cs typeface="Calibri"/>
                <a:sym typeface="Calibri"/>
              </a:rPr>
              <a:t> your</a:t>
            </a:r>
            <a:r>
              <a:rPr b="0" i="0" lang="en-US" sz="3600" u="none" cap="none" strike="noStrike">
                <a:solidFill>
                  <a:srgbClr val="000000"/>
                </a:solidFill>
                <a:latin typeface="Calibri"/>
                <a:ea typeface="Calibri"/>
                <a:cs typeface="Calibri"/>
                <a:sym typeface="Calibri"/>
              </a:rPr>
              <a:t> favorites?</a:t>
            </a:r>
            <a:endParaRPr/>
          </a:p>
        </p:txBody>
      </p:sp>
      <p:sp>
        <p:nvSpPr>
          <p:cNvPr id="163" name="Google Shape;163;p2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Effect filter="fade" transition="in">
                                      <p:cBhvr>
                                        <p:cTn dur="500"/>
                                        <p:tgtEl>
                                          <p:spTgt spid="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animEffect filter="fade" transition="in">
                                      <p:cBhvr>
                                        <p:cTn dur="500"/>
                                        <p:tgtEl>
                                          <p:spTgt spid="1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animEffect filter="fade" transition="in">
                                      <p:cBhvr>
                                        <p:cTn dur="500"/>
                                        <p:tgtEl>
                                          <p:spTgt spid="1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animEffect filter="fade" transition="in">
                                      <p:cBhvr>
                                        <p:cTn dur="500"/>
                                        <p:tgtEl>
                                          <p:spTgt spid="1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animEffect filter="fade" transition="in">
                                      <p:cBhvr>
                                        <p:cTn dur="500"/>
                                        <p:tgtEl>
                                          <p:spTgt spid="1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animEffect filter="fade" transition="in">
                                      <p:cBhvr>
                                        <p:cTn dur="500"/>
                                        <p:tgtEl>
                                          <p:spTgt spid="1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6" st="6"/>
                                            </p:txEl>
                                          </p:spTgt>
                                        </p:tgtEl>
                                        <p:attrNameLst>
                                          <p:attrName>style.visibility</p:attrName>
                                        </p:attrNameLst>
                                      </p:cBhvr>
                                      <p:to>
                                        <p:strVal val="visible"/>
                                      </p:to>
                                    </p:set>
                                    <p:animEffect filter="fade" transition="in">
                                      <p:cBhvr>
                                        <p:cTn dur="500"/>
                                        <p:tgtEl>
                                          <p:spTgt spid="1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7" st="7"/>
                                            </p:txEl>
                                          </p:spTgt>
                                        </p:tgtEl>
                                        <p:attrNameLst>
                                          <p:attrName>style.visibility</p:attrName>
                                        </p:attrNameLst>
                                      </p:cBhvr>
                                      <p:to>
                                        <p:strVal val="visible"/>
                                      </p:to>
                                    </p:set>
                                    <p:animEffect filter="fade" transition="in">
                                      <p:cBhvr>
                                        <p:cTn dur="500"/>
                                        <p:tgtEl>
                                          <p:spTgt spid="16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500"/>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500"/>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500"/>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500"/>
                                        <p:tgtEl>
                                          <p:spTgt spid="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Effect filter="fade" transition="in">
                                      <p:cBhvr>
                                        <p:cTn dur="500"/>
                                        <p:tgtEl>
                                          <p:spTgt spid="1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animEffect filter="fade" transition="in">
                                      <p:cBhvr>
                                        <p:cTn dur="500"/>
                                        <p:tgtEl>
                                          <p:spTgt spid="1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2" name="Shape 3062"/>
        <p:cNvGrpSpPr/>
        <p:nvPr/>
      </p:nvGrpSpPr>
      <p:grpSpPr>
        <a:xfrm>
          <a:off x="0" y="0"/>
          <a:ext cx="0" cy="0"/>
          <a:chOff x="0" y="0"/>
          <a:chExt cx="0" cy="0"/>
        </a:xfrm>
      </p:grpSpPr>
      <p:sp>
        <p:nvSpPr>
          <p:cNvPr id="3063" name="Google Shape;3063;p62"/>
          <p:cNvSpPr txBox="1"/>
          <p:nvPr/>
        </p:nvSpPr>
        <p:spPr>
          <a:xfrm>
            <a:off x="360491" y="261258"/>
            <a:ext cx="1079013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E01A0"/>
              </a:buClr>
              <a:buSzPts val="5400"/>
              <a:buFont typeface="Calibri"/>
              <a:buNone/>
            </a:pPr>
            <a:r>
              <a:rPr b="0" i="0" lang="en-US" sz="5400" u="none" cap="none" strike="noStrike">
                <a:solidFill>
                  <a:srgbClr val="0E01A0"/>
                </a:solidFill>
                <a:latin typeface="Calibri"/>
                <a:ea typeface="Calibri"/>
                <a:cs typeface="Calibri"/>
                <a:sym typeface="Calibri"/>
              </a:rPr>
              <a:t>Cookies: </a:t>
            </a:r>
            <a:r>
              <a:rPr b="0" i="0" lang="en-US" sz="4400" u="none" cap="none" strike="noStrike">
                <a:solidFill>
                  <a:srgbClr val="0E01A0"/>
                </a:solidFill>
                <a:latin typeface="Calibri"/>
                <a:ea typeface="Calibri"/>
                <a:cs typeface="Calibri"/>
                <a:sym typeface="Calibri"/>
              </a:rPr>
              <a:t>tracking a user’s browsing behavior</a:t>
            </a:r>
            <a:endParaRPr/>
          </a:p>
        </p:txBody>
      </p:sp>
      <p:sp>
        <p:nvSpPr>
          <p:cNvPr id="3064" name="Google Shape;3064;p62"/>
          <p:cNvSpPr txBox="1"/>
          <p:nvPr>
            <p:ph idx="1" type="body"/>
          </p:nvPr>
        </p:nvSpPr>
        <p:spPr>
          <a:xfrm>
            <a:off x="613541" y="1386556"/>
            <a:ext cx="10515600" cy="5071394"/>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3200"/>
              <a:buNone/>
            </a:pPr>
            <a:r>
              <a:rPr lang="en-US" sz="3200"/>
              <a:t>Cookies can be used to: </a:t>
            </a:r>
            <a:endParaRPr/>
          </a:p>
          <a:p>
            <a:pPr indent="-227012" lvl="0" marL="463550" rtl="0" algn="l">
              <a:lnSpc>
                <a:spcPct val="90000"/>
              </a:lnSpc>
              <a:spcBef>
                <a:spcPts val="1000"/>
              </a:spcBef>
              <a:spcAft>
                <a:spcPts val="0"/>
              </a:spcAft>
              <a:buClr>
                <a:srgbClr val="0A14A3"/>
              </a:buClr>
              <a:buSzPts val="2800"/>
              <a:buFont typeface="Noto Sans Symbols"/>
              <a:buChar char="▪"/>
            </a:pPr>
            <a:r>
              <a:rPr lang="en-US"/>
              <a:t>track user behavior on a given website (</a:t>
            </a:r>
            <a:r>
              <a:rPr lang="en-US">
                <a:solidFill>
                  <a:srgbClr val="C00000"/>
                </a:solidFill>
              </a:rPr>
              <a:t>first party cookies</a:t>
            </a:r>
            <a:r>
              <a:rPr lang="en-US"/>
              <a:t>)</a:t>
            </a:r>
            <a:endParaRPr/>
          </a:p>
          <a:p>
            <a:pPr indent="-227012" lvl="0" marL="463550" rtl="0" algn="l">
              <a:lnSpc>
                <a:spcPct val="90000"/>
              </a:lnSpc>
              <a:spcBef>
                <a:spcPts val="1000"/>
              </a:spcBef>
              <a:spcAft>
                <a:spcPts val="0"/>
              </a:spcAft>
              <a:buClr>
                <a:srgbClr val="0A14A3"/>
              </a:buClr>
              <a:buSzPts val="2800"/>
              <a:buFont typeface="Noto Sans Symbols"/>
              <a:buChar char="▪"/>
            </a:pPr>
            <a:r>
              <a:rPr lang="en-US"/>
              <a:t>track user behavior across multiple websites (</a:t>
            </a:r>
            <a:r>
              <a:rPr lang="en-US">
                <a:solidFill>
                  <a:srgbClr val="C00000"/>
                </a:solidFill>
              </a:rPr>
              <a:t>third party cookies</a:t>
            </a:r>
            <a:r>
              <a:rPr lang="en-US"/>
              <a:t>) without user ever choosing to visit tracker site (!)</a:t>
            </a:r>
            <a:endParaRPr/>
          </a:p>
          <a:p>
            <a:pPr indent="-227012" lvl="0" marL="463550" rtl="0" algn="l">
              <a:lnSpc>
                <a:spcPct val="90000"/>
              </a:lnSpc>
              <a:spcBef>
                <a:spcPts val="1000"/>
              </a:spcBef>
              <a:spcAft>
                <a:spcPts val="0"/>
              </a:spcAft>
              <a:buClr>
                <a:srgbClr val="0A14A3"/>
              </a:buClr>
              <a:buSzPts val="2800"/>
              <a:buFont typeface="Noto Sans Symbols"/>
              <a:buChar char="▪"/>
            </a:pPr>
            <a:r>
              <a:rPr lang="en-US"/>
              <a:t>tracking may be </a:t>
            </a:r>
            <a:r>
              <a:rPr i="1" lang="en-US"/>
              <a:t>invisible</a:t>
            </a:r>
            <a:r>
              <a:rPr lang="en-US"/>
              <a:t> to user:</a:t>
            </a:r>
            <a:endParaRPr/>
          </a:p>
          <a:p>
            <a:pPr indent="-168275" lvl="1" marL="860425" rtl="0" algn="l">
              <a:lnSpc>
                <a:spcPct val="90000"/>
              </a:lnSpc>
              <a:spcBef>
                <a:spcPts val="500"/>
              </a:spcBef>
              <a:spcAft>
                <a:spcPts val="0"/>
              </a:spcAft>
              <a:buClr>
                <a:srgbClr val="0A14A3"/>
              </a:buClr>
              <a:buSzPts val="2400"/>
              <a:buChar char="•"/>
            </a:pPr>
            <a:r>
              <a:rPr lang="en-US"/>
              <a:t>rather than displayed ad triggering HTTP GET to tracker, could be an invisible link</a:t>
            </a:r>
            <a:endParaRPr/>
          </a:p>
          <a:p>
            <a:pPr indent="-74612" lvl="1" marL="920750" rtl="0" algn="l">
              <a:lnSpc>
                <a:spcPct val="90000"/>
              </a:lnSpc>
              <a:spcBef>
                <a:spcPts val="500"/>
              </a:spcBef>
              <a:spcAft>
                <a:spcPts val="0"/>
              </a:spcAft>
              <a:buClr>
                <a:srgbClr val="0A14A3"/>
              </a:buClr>
              <a:buSzPts val="2400"/>
              <a:buFont typeface="Noto Sans Symbols"/>
              <a:buNone/>
            </a:pPr>
            <a:r>
              <a:t/>
            </a:r>
            <a:endParaRPr/>
          </a:p>
          <a:p>
            <a:pPr indent="0" lvl="0" marL="236536" rtl="0" algn="l">
              <a:lnSpc>
                <a:spcPct val="90000"/>
              </a:lnSpc>
              <a:spcBef>
                <a:spcPts val="1000"/>
              </a:spcBef>
              <a:spcAft>
                <a:spcPts val="0"/>
              </a:spcAft>
              <a:buClr>
                <a:srgbClr val="0A14A3"/>
              </a:buClr>
              <a:buSzPts val="2800"/>
              <a:buNone/>
            </a:pPr>
            <a:r>
              <a:rPr lang="en-US"/>
              <a:t>third party tracking via cookies:</a:t>
            </a:r>
            <a:endParaRPr/>
          </a:p>
          <a:p>
            <a:pPr indent="-341313" lvl="0" marL="692150" rtl="0" algn="l">
              <a:lnSpc>
                <a:spcPct val="90000"/>
              </a:lnSpc>
              <a:spcBef>
                <a:spcPts val="1000"/>
              </a:spcBef>
              <a:spcAft>
                <a:spcPts val="0"/>
              </a:spcAft>
              <a:buClr>
                <a:srgbClr val="0A14A3"/>
              </a:buClr>
              <a:buSzPts val="2800"/>
              <a:buFont typeface="Noto Sans Symbols"/>
              <a:buChar char="▪"/>
            </a:pPr>
            <a:r>
              <a:rPr lang="en-US"/>
              <a:t>disabled by default in Firefox, Safari browsers</a:t>
            </a:r>
            <a:endParaRPr/>
          </a:p>
          <a:p>
            <a:pPr indent="-341313" lvl="0" marL="692150" rtl="0" algn="l">
              <a:lnSpc>
                <a:spcPct val="90000"/>
              </a:lnSpc>
              <a:spcBef>
                <a:spcPts val="1000"/>
              </a:spcBef>
              <a:spcAft>
                <a:spcPts val="0"/>
              </a:spcAft>
              <a:buClr>
                <a:srgbClr val="0A14A3"/>
              </a:buClr>
              <a:buSzPts val="2800"/>
              <a:buFont typeface="Noto Sans Symbols"/>
              <a:buChar char="▪"/>
            </a:pPr>
            <a:r>
              <a:rPr lang="en-US"/>
              <a:t>to be disabled in Chrome browser in 2023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9" name="Shape 3069"/>
        <p:cNvGrpSpPr/>
        <p:nvPr/>
      </p:nvGrpSpPr>
      <p:grpSpPr>
        <a:xfrm>
          <a:off x="0" y="0"/>
          <a:ext cx="0" cy="0"/>
          <a:chOff x="0" y="0"/>
          <a:chExt cx="0" cy="0"/>
        </a:xfrm>
      </p:grpSpPr>
      <p:sp>
        <p:nvSpPr>
          <p:cNvPr id="3070" name="Google Shape;3070;p63"/>
          <p:cNvSpPr txBox="1"/>
          <p:nvPr/>
        </p:nvSpPr>
        <p:spPr>
          <a:xfrm>
            <a:off x="360491" y="261258"/>
            <a:ext cx="10283071"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E01A0"/>
              </a:buClr>
              <a:buSzPts val="4400"/>
              <a:buFont typeface="Calibri"/>
              <a:buNone/>
            </a:pPr>
            <a:r>
              <a:rPr b="0" i="0" lang="en-US" sz="4400" u="none" cap="none" strike="noStrike">
                <a:solidFill>
                  <a:srgbClr val="0E01A0"/>
                </a:solidFill>
                <a:latin typeface="Calibri"/>
                <a:ea typeface="Calibri"/>
                <a:cs typeface="Calibri"/>
                <a:sym typeface="Calibri"/>
              </a:rPr>
              <a:t> GDPR </a:t>
            </a:r>
            <a:r>
              <a:rPr b="0" i="0" lang="en-US" sz="2800" u="none" cap="none" strike="noStrike">
                <a:solidFill>
                  <a:srgbClr val="0E01A0"/>
                </a:solidFill>
                <a:latin typeface="Calibri"/>
                <a:ea typeface="Calibri"/>
                <a:cs typeface="Calibri"/>
                <a:sym typeface="Calibri"/>
              </a:rPr>
              <a:t>(EU General Data Protection Regulation) </a:t>
            </a:r>
            <a:r>
              <a:rPr b="0" i="0" lang="en-US" sz="4400" u="none" cap="none" strike="noStrike">
                <a:solidFill>
                  <a:srgbClr val="0E01A0"/>
                </a:solidFill>
                <a:latin typeface="Calibri"/>
                <a:ea typeface="Calibri"/>
                <a:cs typeface="Calibri"/>
                <a:sym typeface="Calibri"/>
              </a:rPr>
              <a:t>and cookies</a:t>
            </a:r>
            <a:endParaRPr b="0" i="0" sz="3600" u="none" cap="none" strike="noStrike">
              <a:solidFill>
                <a:srgbClr val="0E01A0"/>
              </a:solidFill>
              <a:latin typeface="Calibri"/>
              <a:ea typeface="Calibri"/>
              <a:cs typeface="Calibri"/>
              <a:sym typeface="Calibri"/>
            </a:endParaRPr>
          </a:p>
        </p:txBody>
      </p:sp>
      <p:sp>
        <p:nvSpPr>
          <p:cNvPr id="3071" name="Google Shape;3071;p63"/>
          <p:cNvSpPr txBox="1"/>
          <p:nvPr>
            <p:ph idx="1" type="body"/>
          </p:nvPr>
        </p:nvSpPr>
        <p:spPr>
          <a:xfrm>
            <a:off x="802727" y="1632893"/>
            <a:ext cx="5736021" cy="291112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t>“Natural persons may be associated with online identifiers […] such as internet protocol addresses, cookie identifiers or other identifiers […].</a:t>
            </a:r>
            <a:endParaRPr/>
          </a:p>
          <a:p>
            <a:pPr indent="0" lvl="0" marL="0" rtl="0" algn="l">
              <a:lnSpc>
                <a:spcPct val="90000"/>
              </a:lnSpc>
              <a:spcBef>
                <a:spcPts val="1000"/>
              </a:spcBef>
              <a:spcAft>
                <a:spcPts val="0"/>
              </a:spcAft>
              <a:buClr>
                <a:schemeClr val="dk1"/>
              </a:buClr>
              <a:buSzPts val="2000"/>
              <a:buNone/>
            </a:pPr>
            <a:r>
              <a:rPr lang="en-US" sz="2000"/>
              <a:t>This may leave traces which, in particular when combined with unique identifiers and other information received by the servers, may be used to create profiles of the natural persons and identify them.”</a:t>
            </a:r>
            <a:endParaRPr/>
          </a:p>
          <a:p>
            <a:pPr indent="0" lvl="0" marL="0" rtl="0" algn="l">
              <a:lnSpc>
                <a:spcPct val="90000"/>
              </a:lnSpc>
              <a:spcBef>
                <a:spcPts val="1000"/>
              </a:spcBef>
              <a:spcAft>
                <a:spcPts val="0"/>
              </a:spcAft>
              <a:buClr>
                <a:schemeClr val="dk1"/>
              </a:buClr>
              <a:buSzPts val="2800"/>
              <a:buNone/>
            </a:pPr>
            <a:r>
              <a:t/>
            </a:r>
            <a:endParaRPr/>
          </a:p>
        </p:txBody>
      </p:sp>
      <p:sp>
        <p:nvSpPr>
          <p:cNvPr id="3072" name="Google Shape;3072;p63"/>
          <p:cNvSpPr/>
          <p:nvPr/>
        </p:nvSpPr>
        <p:spPr>
          <a:xfrm>
            <a:off x="547457" y="1418109"/>
            <a:ext cx="6229350" cy="2903220"/>
          </a:xfrm>
          <a:prstGeom prst="rect">
            <a:avLst/>
          </a:prstGeom>
          <a:noFill/>
          <a:ln cap="flat" cmpd="sng" w="508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73" name="Google Shape;3073;p63"/>
          <p:cNvSpPr txBox="1"/>
          <p:nvPr/>
        </p:nvSpPr>
        <p:spPr>
          <a:xfrm>
            <a:off x="3578771" y="4114800"/>
            <a:ext cx="281788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GDPR, recital 30 (May 2018)</a:t>
            </a:r>
            <a:endParaRPr/>
          </a:p>
        </p:txBody>
      </p:sp>
      <p:grpSp>
        <p:nvGrpSpPr>
          <p:cNvPr id="3074" name="Google Shape;3074;p63"/>
          <p:cNvGrpSpPr/>
          <p:nvPr/>
        </p:nvGrpSpPr>
        <p:grpSpPr>
          <a:xfrm>
            <a:off x="7162802" y="1198179"/>
            <a:ext cx="5029198" cy="4840014"/>
            <a:chOff x="6810703" y="931954"/>
            <a:chExt cx="5675585" cy="5736860"/>
          </a:xfrm>
        </p:grpSpPr>
        <p:pic>
          <p:nvPicPr>
            <p:cNvPr descr="17 19 21.5 23.6&amp;#39;&amp;#39; Inch 60HZ IPS lcd Monitor display for desktop computer  pc|LCD Monitors| - AliExpress" id="3075" name="Google Shape;3075;p63"/>
            <p:cNvPicPr preferRelativeResize="0"/>
            <p:nvPr/>
          </p:nvPicPr>
          <p:blipFill rotWithShape="1">
            <a:blip r:embed="rId3">
              <a:alphaModFix/>
            </a:blip>
            <a:srcRect b="0" l="0" r="0" t="0"/>
            <a:stretch/>
          </p:blipFill>
          <p:spPr>
            <a:xfrm>
              <a:off x="6810703" y="931954"/>
              <a:ext cx="5675585" cy="5736860"/>
            </a:xfrm>
            <a:prstGeom prst="rect">
              <a:avLst/>
            </a:prstGeom>
            <a:noFill/>
            <a:ln>
              <a:noFill/>
            </a:ln>
          </p:spPr>
        </p:pic>
        <p:pic>
          <p:nvPicPr>
            <p:cNvPr id="3076" name="Google Shape;3076;p63"/>
            <p:cNvPicPr preferRelativeResize="0"/>
            <p:nvPr/>
          </p:nvPicPr>
          <p:blipFill rotWithShape="1">
            <a:blip r:embed="rId4">
              <a:alphaModFix/>
            </a:blip>
            <a:srcRect b="0" l="0" r="0" t="0"/>
            <a:stretch/>
          </p:blipFill>
          <p:spPr>
            <a:xfrm>
              <a:off x="7772399" y="1697511"/>
              <a:ext cx="3859905" cy="3315923"/>
            </a:xfrm>
            <a:prstGeom prst="rect">
              <a:avLst/>
            </a:prstGeom>
            <a:noFill/>
            <a:ln cap="flat" cmpd="sng" w="31750">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sp>
          <p:nvSpPr>
            <p:cNvPr id="3077" name="Google Shape;3077;p63"/>
            <p:cNvSpPr/>
            <p:nvPr/>
          </p:nvSpPr>
          <p:spPr>
            <a:xfrm>
              <a:off x="7993117" y="3957145"/>
              <a:ext cx="3484180" cy="930165"/>
            </a:xfrm>
            <a:prstGeom prst="rect">
              <a:avLst/>
            </a:prstGeom>
            <a:noFill/>
            <a:ln cap="flat" cmpd="sng" w="603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78" name="Google Shape;3078;p63"/>
            <p:cNvSpPr txBox="1"/>
            <p:nvPr/>
          </p:nvSpPr>
          <p:spPr>
            <a:xfrm>
              <a:off x="8071944" y="5580992"/>
              <a:ext cx="3263462" cy="923330"/>
            </a:xfrm>
            <a:prstGeom prst="rect">
              <a:avLst/>
            </a:prstGeom>
            <a:solidFill>
              <a:schemeClr val="lt1">
                <a:alpha val="66666"/>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800"/>
                <a:buFont typeface="Calibri"/>
                <a:buNone/>
              </a:pPr>
              <a:r>
                <a:rPr b="0" i="1" lang="en-US" sz="1800" u="none" cap="none" strike="noStrike">
                  <a:solidFill>
                    <a:srgbClr val="C00000"/>
                  </a:solidFill>
                  <a:latin typeface="Calibri"/>
                  <a:ea typeface="Calibri"/>
                  <a:cs typeface="Calibri"/>
                  <a:sym typeface="Calibri"/>
                </a:rPr>
                <a:t>User has explicit control over whether or not cookies are allowed</a:t>
              </a:r>
              <a:endParaRPr/>
            </a:p>
          </p:txBody>
        </p:sp>
      </p:grpSp>
      <p:grpSp>
        <p:nvGrpSpPr>
          <p:cNvPr id="3079" name="Google Shape;3079;p63"/>
          <p:cNvGrpSpPr/>
          <p:nvPr/>
        </p:nvGrpSpPr>
        <p:grpSpPr>
          <a:xfrm>
            <a:off x="504498" y="4461641"/>
            <a:ext cx="6274676" cy="1988605"/>
            <a:chOff x="504498" y="4461641"/>
            <a:chExt cx="6274676" cy="1988605"/>
          </a:xfrm>
        </p:grpSpPr>
        <p:sp>
          <p:nvSpPr>
            <p:cNvPr id="3080" name="Google Shape;3080;p63"/>
            <p:cNvSpPr txBox="1"/>
            <p:nvPr/>
          </p:nvSpPr>
          <p:spPr>
            <a:xfrm>
              <a:off x="504498" y="5249917"/>
              <a:ext cx="6274676"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when cookies can identify an individual, cookies are considered personal data, subject to GDPR personal data regulations</a:t>
              </a:r>
              <a:endParaRPr/>
            </a:p>
          </p:txBody>
        </p:sp>
        <p:sp>
          <p:nvSpPr>
            <p:cNvPr id="3081" name="Google Shape;3081;p63"/>
            <p:cNvSpPr/>
            <p:nvPr/>
          </p:nvSpPr>
          <p:spPr>
            <a:xfrm>
              <a:off x="3058509" y="4461641"/>
              <a:ext cx="646387" cy="819807"/>
            </a:xfrm>
            <a:prstGeom prst="downArrow">
              <a:avLst>
                <a:gd fmla="val 50000" name="adj1"/>
                <a:gd fmla="val 50000" name="adj2"/>
              </a:avLst>
            </a:prstGeom>
            <a:gradFill>
              <a:gsLst>
                <a:gs pos="0">
                  <a:srgbClr val="F5F7FC"/>
                </a:gs>
                <a:gs pos="100000">
                  <a:srgbClr val="C00000"/>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9"/>
                                        </p:tgtEl>
                                        <p:attrNameLst>
                                          <p:attrName>style.visibility</p:attrName>
                                        </p:attrNameLst>
                                      </p:cBhvr>
                                      <p:to>
                                        <p:strVal val="visible"/>
                                      </p:to>
                                    </p:set>
                                    <p:animEffect filter="fade" transition="in">
                                      <p:cBhvr>
                                        <p:cTn dur="500"/>
                                        <p:tgtEl>
                                          <p:spTgt spid="30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4"/>
                                        </p:tgtEl>
                                        <p:attrNameLst>
                                          <p:attrName>style.visibility</p:attrName>
                                        </p:attrNameLst>
                                      </p:cBhvr>
                                      <p:to>
                                        <p:strVal val="visible"/>
                                      </p:to>
                                    </p:set>
                                    <p:animEffect filter="fade" transition="in">
                                      <p:cBhvr>
                                        <p:cTn dur="500"/>
                                        <p:tgtEl>
                                          <p:spTgt spid="30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6" name="Shape 3086"/>
        <p:cNvGrpSpPr/>
        <p:nvPr/>
      </p:nvGrpSpPr>
      <p:grpSpPr>
        <a:xfrm>
          <a:off x="0" y="0"/>
          <a:ext cx="0" cy="0"/>
          <a:chOff x="0" y="0"/>
          <a:chExt cx="0" cy="0"/>
        </a:xfrm>
      </p:grpSpPr>
      <p:sp>
        <p:nvSpPr>
          <p:cNvPr id="3087" name="Google Shape;3087;p64"/>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Web caches</a:t>
            </a:r>
            <a:endParaRPr sz="4400"/>
          </a:p>
        </p:txBody>
      </p:sp>
      <p:grpSp>
        <p:nvGrpSpPr>
          <p:cNvPr id="3088" name="Google Shape;3088;p64"/>
          <p:cNvGrpSpPr/>
          <p:nvPr/>
        </p:nvGrpSpPr>
        <p:grpSpPr>
          <a:xfrm>
            <a:off x="6272213" y="2445088"/>
            <a:ext cx="687387" cy="763588"/>
            <a:chOff x="-44" y="1473"/>
            <a:chExt cx="981" cy="1105"/>
          </a:xfrm>
        </p:grpSpPr>
        <p:pic>
          <p:nvPicPr>
            <p:cNvPr descr="desktop_computer_stylized_medium" id="3089" name="Google Shape;3089;p6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090" name="Google Shape;3090;p6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091" name="Google Shape;3091;p64"/>
          <p:cNvGrpSpPr/>
          <p:nvPr/>
        </p:nvGrpSpPr>
        <p:grpSpPr>
          <a:xfrm>
            <a:off x="6337300" y="4318338"/>
            <a:ext cx="687388" cy="763588"/>
            <a:chOff x="-44" y="1473"/>
            <a:chExt cx="981" cy="1105"/>
          </a:xfrm>
        </p:grpSpPr>
        <p:pic>
          <p:nvPicPr>
            <p:cNvPr descr="desktop_computer_stylized_medium" id="3092" name="Google Shape;3092;p6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093" name="Google Shape;3093;p6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094" name="Google Shape;3094;p64"/>
          <p:cNvGrpSpPr/>
          <p:nvPr/>
        </p:nvGrpSpPr>
        <p:grpSpPr>
          <a:xfrm>
            <a:off x="10423525" y="2586376"/>
            <a:ext cx="433388" cy="715962"/>
            <a:chOff x="4140" y="429"/>
            <a:chExt cx="1425" cy="2396"/>
          </a:xfrm>
        </p:grpSpPr>
        <p:sp>
          <p:nvSpPr>
            <p:cNvPr id="3095" name="Google Shape;3095;p6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96" name="Google Shape;3096;p64"/>
            <p:cNvSpPr/>
            <p:nvPr/>
          </p:nvSpPr>
          <p:spPr>
            <a:xfrm>
              <a:off x="4208" y="429"/>
              <a:ext cx="1044"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097" name="Google Shape;3097;p6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98" name="Google Shape;3098;p6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99" name="Google Shape;3099;p64"/>
            <p:cNvSpPr/>
            <p:nvPr/>
          </p:nvSpPr>
          <p:spPr>
            <a:xfrm>
              <a:off x="4213" y="695"/>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3100" name="Google Shape;3100;p64"/>
            <p:cNvGrpSpPr/>
            <p:nvPr/>
          </p:nvGrpSpPr>
          <p:grpSpPr>
            <a:xfrm>
              <a:off x="4751" y="668"/>
              <a:ext cx="579" cy="144"/>
              <a:chOff x="616" y="2568"/>
              <a:chExt cx="723" cy="138"/>
            </a:xfrm>
          </p:grpSpPr>
          <p:sp>
            <p:nvSpPr>
              <p:cNvPr id="3101" name="Google Shape;3101;p64"/>
              <p:cNvSpPr/>
              <p:nvPr/>
            </p:nvSpPr>
            <p:spPr>
              <a:xfrm>
                <a:off x="616" y="2568"/>
                <a:ext cx="723"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02" name="Google Shape;3102;p64"/>
              <p:cNvSpPr/>
              <p:nvPr/>
            </p:nvSpPr>
            <p:spPr>
              <a:xfrm>
                <a:off x="629" y="2583"/>
                <a:ext cx="690"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03" name="Google Shape;3103;p64"/>
            <p:cNvSpPr/>
            <p:nvPr/>
          </p:nvSpPr>
          <p:spPr>
            <a:xfrm>
              <a:off x="4224" y="1019"/>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3104" name="Google Shape;3104;p64"/>
            <p:cNvGrpSpPr/>
            <p:nvPr/>
          </p:nvGrpSpPr>
          <p:grpSpPr>
            <a:xfrm>
              <a:off x="4745" y="992"/>
              <a:ext cx="585" cy="138"/>
              <a:chOff x="612" y="2566"/>
              <a:chExt cx="730" cy="143"/>
            </a:xfrm>
          </p:grpSpPr>
          <p:sp>
            <p:nvSpPr>
              <p:cNvPr id="3105" name="Google Shape;3105;p64"/>
              <p:cNvSpPr/>
              <p:nvPr/>
            </p:nvSpPr>
            <p:spPr>
              <a:xfrm>
                <a:off x="612" y="2566"/>
                <a:ext cx="730" cy="14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06" name="Google Shape;3106;p64"/>
              <p:cNvSpPr/>
              <p:nvPr/>
            </p:nvSpPr>
            <p:spPr>
              <a:xfrm>
                <a:off x="625" y="2583"/>
                <a:ext cx="697"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07" name="Google Shape;3107;p64"/>
            <p:cNvSpPr/>
            <p:nvPr/>
          </p:nvSpPr>
          <p:spPr>
            <a:xfrm>
              <a:off x="4218" y="1359"/>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08" name="Google Shape;3108;p64"/>
            <p:cNvSpPr/>
            <p:nvPr/>
          </p:nvSpPr>
          <p:spPr>
            <a:xfrm>
              <a:off x="4229" y="1656"/>
              <a:ext cx="595"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3109" name="Google Shape;3109;p64"/>
            <p:cNvGrpSpPr/>
            <p:nvPr/>
          </p:nvGrpSpPr>
          <p:grpSpPr>
            <a:xfrm>
              <a:off x="4735" y="1629"/>
              <a:ext cx="580" cy="149"/>
              <a:chOff x="614" y="2570"/>
              <a:chExt cx="722" cy="137"/>
            </a:xfrm>
          </p:grpSpPr>
          <p:sp>
            <p:nvSpPr>
              <p:cNvPr id="3110" name="Google Shape;3110;p64"/>
              <p:cNvSpPr/>
              <p:nvPr/>
            </p:nvSpPr>
            <p:spPr>
              <a:xfrm>
                <a:off x="614" y="2570"/>
                <a:ext cx="722"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11" name="Google Shape;3111;p64"/>
              <p:cNvSpPr/>
              <p:nvPr/>
            </p:nvSpPr>
            <p:spPr>
              <a:xfrm>
                <a:off x="627" y="2585"/>
                <a:ext cx="683"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12" name="Google Shape;3112;p6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113" name="Google Shape;3113;p64"/>
            <p:cNvGrpSpPr/>
            <p:nvPr/>
          </p:nvGrpSpPr>
          <p:grpSpPr>
            <a:xfrm>
              <a:off x="4741" y="1327"/>
              <a:ext cx="580" cy="138"/>
              <a:chOff x="616" y="2568"/>
              <a:chExt cx="722" cy="138"/>
            </a:xfrm>
          </p:grpSpPr>
          <p:sp>
            <p:nvSpPr>
              <p:cNvPr id="3114" name="Google Shape;3114;p64"/>
              <p:cNvSpPr/>
              <p:nvPr/>
            </p:nvSpPr>
            <p:spPr>
              <a:xfrm>
                <a:off x="616" y="2568"/>
                <a:ext cx="722"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15" name="Google Shape;3115;p64"/>
              <p:cNvSpPr/>
              <p:nvPr/>
            </p:nvSpPr>
            <p:spPr>
              <a:xfrm>
                <a:off x="629" y="2584"/>
                <a:ext cx="689"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16" name="Google Shape;3116;p64"/>
            <p:cNvSpPr/>
            <p:nvPr/>
          </p:nvSpPr>
          <p:spPr>
            <a:xfrm>
              <a:off x="5252"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17" name="Google Shape;3117;p6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18" name="Google Shape;3118;p6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19" name="Google Shape;3119;p64"/>
            <p:cNvSpPr/>
            <p:nvPr/>
          </p:nvSpPr>
          <p:spPr>
            <a:xfrm>
              <a:off x="5518" y="2612"/>
              <a:ext cx="47"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20" name="Google Shape;3120;p6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21" name="Google Shape;3121;p64"/>
            <p:cNvSpPr/>
            <p:nvPr/>
          </p:nvSpPr>
          <p:spPr>
            <a:xfrm>
              <a:off x="4140" y="2676"/>
              <a:ext cx="1201" cy="149"/>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22" name="Google Shape;3122;p64"/>
            <p:cNvSpPr/>
            <p:nvPr/>
          </p:nvSpPr>
          <p:spPr>
            <a:xfrm>
              <a:off x="4208" y="2713"/>
              <a:ext cx="1070" cy="80"/>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23" name="Google Shape;3123;p64"/>
            <p:cNvSpPr/>
            <p:nvPr/>
          </p:nvSpPr>
          <p:spPr>
            <a:xfrm>
              <a:off x="4307" y="2384"/>
              <a:ext cx="157"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24" name="Google Shape;3124;p64"/>
            <p:cNvSpPr/>
            <p:nvPr/>
          </p:nvSpPr>
          <p:spPr>
            <a:xfrm>
              <a:off x="4485" y="2384"/>
              <a:ext cx="162"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3125" name="Google Shape;3125;p64"/>
            <p:cNvSpPr/>
            <p:nvPr/>
          </p:nvSpPr>
          <p:spPr>
            <a:xfrm>
              <a:off x="4662" y="2379"/>
              <a:ext cx="157"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26" name="Google Shape;3126;p64"/>
            <p:cNvSpPr/>
            <p:nvPr/>
          </p:nvSpPr>
          <p:spPr>
            <a:xfrm>
              <a:off x="5064" y="1837"/>
              <a:ext cx="84"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27" name="Google Shape;3127;p64"/>
          <p:cNvSpPr txBox="1"/>
          <p:nvPr/>
        </p:nvSpPr>
        <p:spPr>
          <a:xfrm>
            <a:off x="794606" y="2233994"/>
            <a:ext cx="4908362" cy="3762375"/>
          </a:xfrm>
          <a:prstGeom prst="rect">
            <a:avLst/>
          </a:prstGeom>
          <a:noFill/>
          <a:ln>
            <a:noFill/>
          </a:ln>
        </p:spPr>
        <p:txBody>
          <a:bodyPr anchorCtr="0" anchor="t" bIns="45700" lIns="91425" spcFirstLastPara="1" rIns="91425" wrap="square" tIns="45700">
            <a:noAutofit/>
          </a:bodyPr>
          <a:lstStyle/>
          <a:p>
            <a:pPr indent="-233363" lvl="0" marL="233363"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user configures browser to point to a (local) </a:t>
            </a:r>
            <a:r>
              <a:rPr b="0" i="1" lang="en-US" sz="2800" u="none" cap="none" strike="noStrike">
                <a:solidFill>
                  <a:srgbClr val="C00000"/>
                </a:solidFill>
                <a:latin typeface="Calibri"/>
                <a:ea typeface="Calibri"/>
                <a:cs typeface="Calibri"/>
                <a:sym typeface="Calibri"/>
              </a:rPr>
              <a:t>Web cache</a:t>
            </a:r>
            <a:endParaRPr/>
          </a:p>
          <a:p>
            <a:pPr indent="-233363" lvl="0" marL="233363"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browser sends all HTTP requests to cache</a:t>
            </a:r>
            <a:endParaRPr/>
          </a:p>
          <a:p>
            <a:pPr indent="-228600" lvl="1" marL="685800" marR="0" rtl="0" algn="l">
              <a:lnSpc>
                <a:spcPct val="90000"/>
              </a:lnSpc>
              <a:spcBef>
                <a:spcPts val="500"/>
              </a:spcBef>
              <a:spcAft>
                <a:spcPts val="0"/>
              </a:spcAft>
              <a:buClr>
                <a:srgbClr val="0000A8"/>
              </a:buClr>
              <a:buSzPts val="2800"/>
              <a:buFont typeface="Arial"/>
              <a:buChar char="•"/>
            </a:pPr>
            <a:r>
              <a:rPr b="0" i="1" lang="en-US" sz="2800" u="none" cap="none" strike="noStrike">
                <a:solidFill>
                  <a:srgbClr val="0000A3"/>
                </a:solidFill>
                <a:latin typeface="Calibri"/>
                <a:ea typeface="Calibri"/>
                <a:cs typeface="Calibri"/>
                <a:sym typeface="Calibri"/>
              </a:rPr>
              <a:t>if</a:t>
            </a:r>
            <a:r>
              <a:rPr b="0" i="0" lang="en-US" sz="2800" u="none" cap="none" strike="noStrike">
                <a:solidFill>
                  <a:srgbClr val="000000"/>
                </a:solidFill>
                <a:latin typeface="Calibri"/>
                <a:ea typeface="Calibri"/>
                <a:cs typeface="Calibri"/>
                <a:sym typeface="Calibri"/>
              </a:rPr>
              <a:t> object in cache: cache returns object to client</a:t>
            </a:r>
            <a:endParaRPr/>
          </a:p>
          <a:p>
            <a:pPr indent="-228600" lvl="1" marL="685800" marR="0" rtl="0" algn="l">
              <a:lnSpc>
                <a:spcPct val="90000"/>
              </a:lnSpc>
              <a:spcBef>
                <a:spcPts val="500"/>
              </a:spcBef>
              <a:spcAft>
                <a:spcPts val="0"/>
              </a:spcAft>
              <a:buClr>
                <a:srgbClr val="0000A8"/>
              </a:buClr>
              <a:buSzPts val="2800"/>
              <a:buFont typeface="Arial"/>
              <a:buChar char="•"/>
            </a:pPr>
            <a:r>
              <a:rPr b="0" i="1" lang="en-US" sz="2800" u="none" cap="none" strike="noStrike">
                <a:solidFill>
                  <a:srgbClr val="0000A3"/>
                </a:solidFill>
                <a:latin typeface="Calibri"/>
                <a:ea typeface="Calibri"/>
                <a:cs typeface="Calibri"/>
                <a:sym typeface="Calibri"/>
              </a:rPr>
              <a:t>else</a:t>
            </a:r>
            <a:r>
              <a:rPr b="0" i="0" lang="en-US" sz="2800" u="none" cap="none" strike="noStrike">
                <a:solidFill>
                  <a:srgbClr val="000000"/>
                </a:solidFill>
                <a:latin typeface="Calibri"/>
                <a:ea typeface="Calibri"/>
                <a:cs typeface="Calibri"/>
                <a:sym typeface="Calibri"/>
              </a:rPr>
              <a:t> cache requests object from origin server, caches received object, then returns object to client</a:t>
            </a:r>
            <a:endParaRPr/>
          </a:p>
        </p:txBody>
      </p:sp>
      <p:sp>
        <p:nvSpPr>
          <p:cNvPr id="3128" name="Google Shape;3128;p64"/>
          <p:cNvSpPr/>
          <p:nvPr/>
        </p:nvSpPr>
        <p:spPr>
          <a:xfrm>
            <a:off x="865380" y="1333500"/>
            <a:ext cx="10292615" cy="596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3200"/>
              <a:buFont typeface="Calibri"/>
              <a:buNone/>
            </a:pPr>
            <a:r>
              <a:rPr b="0" i="1" lang="en-US" sz="3200" u="none" cap="none" strike="noStrike">
                <a:solidFill>
                  <a:srgbClr val="CC0000"/>
                </a:solidFill>
                <a:latin typeface="Calibri"/>
                <a:ea typeface="Calibri"/>
                <a:cs typeface="Calibri"/>
                <a:sym typeface="Calibri"/>
              </a:rPr>
              <a:t>Goal:</a:t>
            </a:r>
            <a:r>
              <a:rPr b="0" i="0" lang="en-US" sz="3200" u="none" cap="none" strike="noStrike">
                <a:solidFill>
                  <a:srgbClr val="000000"/>
                </a:solidFill>
                <a:latin typeface="Calibri"/>
                <a:ea typeface="Calibri"/>
                <a:cs typeface="Calibri"/>
                <a:sym typeface="Calibri"/>
              </a:rPr>
              <a:t> satisfy client requests without involving origin server</a:t>
            </a:r>
            <a:endParaRPr/>
          </a:p>
        </p:txBody>
      </p:sp>
      <p:sp>
        <p:nvSpPr>
          <p:cNvPr id="3129" name="Google Shape;3129;p64"/>
          <p:cNvSpPr txBox="1"/>
          <p:nvPr/>
        </p:nvSpPr>
        <p:spPr>
          <a:xfrm>
            <a:off x="6416675" y="3118188"/>
            <a:ext cx="657225"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client</a:t>
            </a:r>
            <a:endParaRPr b="0" i="0" sz="2400" u="none" cap="none" strike="noStrike">
              <a:solidFill>
                <a:srgbClr val="000000"/>
              </a:solidFill>
              <a:latin typeface="Calibri"/>
              <a:ea typeface="Calibri"/>
              <a:cs typeface="Calibri"/>
              <a:sym typeface="Calibri"/>
            </a:endParaRPr>
          </a:p>
        </p:txBody>
      </p:sp>
      <p:grpSp>
        <p:nvGrpSpPr>
          <p:cNvPr id="3130" name="Google Shape;3130;p64"/>
          <p:cNvGrpSpPr/>
          <p:nvPr/>
        </p:nvGrpSpPr>
        <p:grpSpPr>
          <a:xfrm>
            <a:off x="8270000" y="2687749"/>
            <a:ext cx="786882" cy="1235302"/>
            <a:chOff x="8270000" y="2687749"/>
            <a:chExt cx="786882" cy="1235302"/>
          </a:xfrm>
        </p:grpSpPr>
        <p:grpSp>
          <p:nvGrpSpPr>
            <p:cNvPr id="3131" name="Google Shape;3131;p64"/>
            <p:cNvGrpSpPr/>
            <p:nvPr/>
          </p:nvGrpSpPr>
          <p:grpSpPr>
            <a:xfrm>
              <a:off x="8475663" y="3207088"/>
              <a:ext cx="400050" cy="715963"/>
              <a:chOff x="4140" y="429"/>
              <a:chExt cx="1425" cy="2396"/>
            </a:xfrm>
          </p:grpSpPr>
          <p:sp>
            <p:nvSpPr>
              <p:cNvPr id="3132" name="Google Shape;3132;p6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33" name="Google Shape;3133;p64"/>
              <p:cNvSpPr/>
              <p:nvPr/>
            </p:nvSpPr>
            <p:spPr>
              <a:xfrm>
                <a:off x="4208" y="429"/>
                <a:ext cx="1046"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34" name="Google Shape;3134;p6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35" name="Google Shape;3135;p6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36" name="Google Shape;3136;p64"/>
              <p:cNvSpPr/>
              <p:nvPr/>
            </p:nvSpPr>
            <p:spPr>
              <a:xfrm>
                <a:off x="4214" y="695"/>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3137" name="Google Shape;3137;p64"/>
              <p:cNvGrpSpPr/>
              <p:nvPr/>
            </p:nvGrpSpPr>
            <p:grpSpPr>
              <a:xfrm>
                <a:off x="4751" y="668"/>
                <a:ext cx="577" cy="144"/>
                <a:chOff x="616" y="2568"/>
                <a:chExt cx="720" cy="138"/>
              </a:xfrm>
            </p:grpSpPr>
            <p:sp>
              <p:nvSpPr>
                <p:cNvPr id="3138" name="Google Shape;3138;p64"/>
                <p:cNvSpPr/>
                <p:nvPr/>
              </p:nvSpPr>
              <p:spPr>
                <a:xfrm>
                  <a:off x="616" y="2568"/>
                  <a:ext cx="720"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39" name="Google Shape;3139;p64"/>
                <p:cNvSpPr/>
                <p:nvPr/>
              </p:nvSpPr>
              <p:spPr>
                <a:xfrm>
                  <a:off x="630" y="2583"/>
                  <a:ext cx="670"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40" name="Google Shape;3140;p64"/>
              <p:cNvSpPr/>
              <p:nvPr/>
            </p:nvSpPr>
            <p:spPr>
              <a:xfrm>
                <a:off x="4225" y="1019"/>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3141" name="Google Shape;3141;p64"/>
              <p:cNvGrpSpPr/>
              <p:nvPr/>
            </p:nvGrpSpPr>
            <p:grpSpPr>
              <a:xfrm>
                <a:off x="4745" y="992"/>
                <a:ext cx="583" cy="138"/>
                <a:chOff x="612" y="2566"/>
                <a:chExt cx="727" cy="143"/>
              </a:xfrm>
            </p:grpSpPr>
            <p:sp>
              <p:nvSpPr>
                <p:cNvPr id="3142" name="Google Shape;3142;p64"/>
                <p:cNvSpPr/>
                <p:nvPr/>
              </p:nvSpPr>
              <p:spPr>
                <a:xfrm>
                  <a:off x="612" y="2566"/>
                  <a:ext cx="727" cy="143"/>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43" name="Google Shape;3143;p64"/>
                <p:cNvSpPr/>
                <p:nvPr/>
              </p:nvSpPr>
              <p:spPr>
                <a:xfrm>
                  <a:off x="626" y="2583"/>
                  <a:ext cx="692"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44" name="Google Shape;3144;p64"/>
              <p:cNvSpPr/>
              <p:nvPr/>
            </p:nvSpPr>
            <p:spPr>
              <a:xfrm>
                <a:off x="4219" y="1359"/>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45" name="Google Shape;3145;p64"/>
              <p:cNvSpPr/>
              <p:nvPr/>
            </p:nvSpPr>
            <p:spPr>
              <a:xfrm>
                <a:off x="4230" y="1656"/>
                <a:ext cx="594"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3146" name="Google Shape;3146;p64"/>
              <p:cNvGrpSpPr/>
              <p:nvPr/>
            </p:nvGrpSpPr>
            <p:grpSpPr>
              <a:xfrm>
                <a:off x="4733" y="1629"/>
                <a:ext cx="583" cy="149"/>
                <a:chOff x="612" y="2570"/>
                <a:chExt cx="726" cy="137"/>
              </a:xfrm>
            </p:grpSpPr>
            <p:sp>
              <p:nvSpPr>
                <p:cNvPr id="3147" name="Google Shape;3147;p64"/>
                <p:cNvSpPr/>
                <p:nvPr/>
              </p:nvSpPr>
              <p:spPr>
                <a:xfrm>
                  <a:off x="612" y="2570"/>
                  <a:ext cx="726"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48" name="Google Shape;3148;p64"/>
                <p:cNvSpPr/>
                <p:nvPr/>
              </p:nvSpPr>
              <p:spPr>
                <a:xfrm>
                  <a:off x="627" y="2585"/>
                  <a:ext cx="690"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49" name="Google Shape;3149;p6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150" name="Google Shape;3150;p64"/>
              <p:cNvGrpSpPr/>
              <p:nvPr/>
            </p:nvGrpSpPr>
            <p:grpSpPr>
              <a:xfrm>
                <a:off x="4740" y="1327"/>
                <a:ext cx="583" cy="138"/>
                <a:chOff x="615" y="2568"/>
                <a:chExt cx="726" cy="138"/>
              </a:xfrm>
            </p:grpSpPr>
            <p:sp>
              <p:nvSpPr>
                <p:cNvPr id="3151" name="Google Shape;3151;p64"/>
                <p:cNvSpPr/>
                <p:nvPr/>
              </p:nvSpPr>
              <p:spPr>
                <a:xfrm>
                  <a:off x="615" y="2568"/>
                  <a:ext cx="726"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52" name="Google Shape;3152;p64"/>
                <p:cNvSpPr/>
                <p:nvPr/>
              </p:nvSpPr>
              <p:spPr>
                <a:xfrm>
                  <a:off x="629" y="2584"/>
                  <a:ext cx="690"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53" name="Google Shape;3153;p64"/>
              <p:cNvSpPr/>
              <p:nvPr/>
            </p:nvSpPr>
            <p:spPr>
              <a:xfrm>
                <a:off x="5248"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54" name="Google Shape;3154;p6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55" name="Google Shape;3155;p6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56" name="Google Shape;3156;p64"/>
              <p:cNvSpPr/>
              <p:nvPr/>
            </p:nvSpPr>
            <p:spPr>
              <a:xfrm>
                <a:off x="5520" y="2612"/>
                <a:ext cx="45"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57" name="Google Shape;3157;p6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58" name="Google Shape;3158;p64"/>
              <p:cNvSpPr/>
              <p:nvPr/>
            </p:nvSpPr>
            <p:spPr>
              <a:xfrm>
                <a:off x="4140" y="2676"/>
                <a:ext cx="1199" cy="149"/>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59" name="Google Shape;3159;p64"/>
              <p:cNvSpPr/>
              <p:nvPr/>
            </p:nvSpPr>
            <p:spPr>
              <a:xfrm>
                <a:off x="4208" y="2713"/>
                <a:ext cx="1069" cy="80"/>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60" name="Google Shape;3160;p64"/>
              <p:cNvSpPr/>
              <p:nvPr/>
            </p:nvSpPr>
            <p:spPr>
              <a:xfrm>
                <a:off x="4310" y="2384"/>
                <a:ext cx="158"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61" name="Google Shape;3161;p64"/>
              <p:cNvSpPr/>
              <p:nvPr/>
            </p:nvSpPr>
            <p:spPr>
              <a:xfrm>
                <a:off x="4485" y="2384"/>
                <a:ext cx="158"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3162" name="Google Shape;3162;p64"/>
              <p:cNvSpPr/>
              <p:nvPr/>
            </p:nvSpPr>
            <p:spPr>
              <a:xfrm>
                <a:off x="4660" y="2379"/>
                <a:ext cx="158"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3163" name="Google Shape;3163;p64"/>
              <p:cNvSpPr/>
              <p:nvPr/>
            </p:nvSpPr>
            <p:spPr>
              <a:xfrm>
                <a:off x="5062" y="1837"/>
                <a:ext cx="85"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3164" name="Google Shape;3164;p64"/>
            <p:cNvSpPr txBox="1"/>
            <p:nvPr/>
          </p:nvSpPr>
          <p:spPr>
            <a:xfrm>
              <a:off x="8270000" y="2687749"/>
              <a:ext cx="786882" cy="59093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Web </a:t>
              </a:r>
              <a:endParaRPr/>
            </a:p>
            <a:p>
              <a:pPr indent="0" lvl="0" marL="0" marR="0" rtl="0" algn="ctr">
                <a:lnSpc>
                  <a:spcPct val="8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cache</a:t>
              </a:r>
              <a:endParaRPr b="0" i="0" sz="2400" u="none" cap="none" strike="noStrike">
                <a:solidFill>
                  <a:srgbClr val="000000"/>
                </a:solidFill>
                <a:latin typeface="Calibri"/>
                <a:ea typeface="Calibri"/>
                <a:cs typeface="Calibri"/>
                <a:sym typeface="Calibri"/>
              </a:endParaRPr>
            </a:p>
          </p:txBody>
        </p:sp>
      </p:grpSp>
      <p:sp>
        <p:nvSpPr>
          <p:cNvPr id="3165" name="Google Shape;3165;p64"/>
          <p:cNvSpPr txBox="1"/>
          <p:nvPr/>
        </p:nvSpPr>
        <p:spPr>
          <a:xfrm>
            <a:off x="6538913" y="5089863"/>
            <a:ext cx="657225"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client</a:t>
            </a:r>
            <a:endParaRPr b="0" i="0" sz="2400" u="none" cap="none" strike="noStrike">
              <a:solidFill>
                <a:srgbClr val="000000"/>
              </a:solidFill>
              <a:latin typeface="Calibri"/>
              <a:ea typeface="Calibri"/>
              <a:cs typeface="Calibri"/>
              <a:sym typeface="Calibri"/>
            </a:endParaRPr>
          </a:p>
        </p:txBody>
      </p:sp>
      <p:grpSp>
        <p:nvGrpSpPr>
          <p:cNvPr id="3166" name="Google Shape;3166;p64"/>
          <p:cNvGrpSpPr/>
          <p:nvPr/>
        </p:nvGrpSpPr>
        <p:grpSpPr>
          <a:xfrm>
            <a:off x="6912637" y="3660480"/>
            <a:ext cx="1493176" cy="945196"/>
            <a:chOff x="2940" y="2464"/>
            <a:chExt cx="941" cy="595"/>
          </a:xfrm>
        </p:grpSpPr>
        <p:cxnSp>
          <p:nvCxnSpPr>
            <p:cNvPr id="3167" name="Google Shape;3167;p64"/>
            <p:cNvCxnSpPr/>
            <p:nvPr/>
          </p:nvCxnSpPr>
          <p:spPr>
            <a:xfrm flipH="1" rot="10800000">
              <a:off x="2998" y="2580"/>
              <a:ext cx="883" cy="479"/>
            </a:xfrm>
            <a:prstGeom prst="straightConnector1">
              <a:avLst/>
            </a:prstGeom>
            <a:noFill/>
            <a:ln cap="flat" cmpd="sng" w="28575">
              <a:solidFill>
                <a:srgbClr val="CC0000"/>
              </a:solidFill>
              <a:prstDash val="solid"/>
              <a:round/>
              <a:headEnd len="med" w="med" type="none"/>
              <a:tailEnd len="med" w="med" type="triangle"/>
            </a:ln>
          </p:spPr>
        </p:cxnSp>
        <p:sp>
          <p:nvSpPr>
            <p:cNvPr id="3168" name="Google Shape;3168;p64"/>
            <p:cNvSpPr txBox="1"/>
            <p:nvPr/>
          </p:nvSpPr>
          <p:spPr>
            <a:xfrm rot="-1692639">
              <a:off x="2942" y="2645"/>
              <a:ext cx="821"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Calibri"/>
                <a:buNone/>
              </a:pPr>
              <a:r>
                <a:rPr b="0" i="0" lang="en-US" sz="1600" u="none" cap="none" strike="noStrike">
                  <a:solidFill>
                    <a:srgbClr val="CC0000"/>
                  </a:solidFill>
                  <a:latin typeface="Calibri"/>
                  <a:ea typeface="Calibri"/>
                  <a:cs typeface="Calibri"/>
                  <a:sym typeface="Calibri"/>
                </a:rPr>
                <a:t>HTTP request</a:t>
              </a:r>
              <a:endParaRPr b="0" i="0" sz="2400" u="none" cap="none" strike="noStrike">
                <a:solidFill>
                  <a:srgbClr val="CC0000"/>
                </a:solidFill>
                <a:latin typeface="Calibri"/>
                <a:ea typeface="Calibri"/>
                <a:cs typeface="Calibri"/>
                <a:sym typeface="Calibri"/>
              </a:endParaRPr>
            </a:p>
          </p:txBody>
        </p:sp>
      </p:grpSp>
      <p:grpSp>
        <p:nvGrpSpPr>
          <p:cNvPr id="3169" name="Google Shape;3169;p64"/>
          <p:cNvGrpSpPr/>
          <p:nvPr/>
        </p:nvGrpSpPr>
        <p:grpSpPr>
          <a:xfrm>
            <a:off x="7054850" y="3932576"/>
            <a:ext cx="1480212" cy="997118"/>
            <a:chOff x="3030" y="2635"/>
            <a:chExt cx="932" cy="628"/>
          </a:xfrm>
        </p:grpSpPr>
        <p:cxnSp>
          <p:nvCxnSpPr>
            <p:cNvPr id="3170" name="Google Shape;3170;p64"/>
            <p:cNvCxnSpPr/>
            <p:nvPr/>
          </p:nvCxnSpPr>
          <p:spPr>
            <a:xfrm flipH="1">
              <a:off x="3030" y="2635"/>
              <a:ext cx="884" cy="495"/>
            </a:xfrm>
            <a:prstGeom prst="straightConnector1">
              <a:avLst/>
            </a:prstGeom>
            <a:noFill/>
            <a:ln cap="flat" cmpd="sng" w="28575">
              <a:solidFill>
                <a:srgbClr val="CC0000"/>
              </a:solidFill>
              <a:prstDash val="solid"/>
              <a:round/>
              <a:headEnd len="med" w="med" type="none"/>
              <a:tailEnd len="med" w="med" type="triangle"/>
            </a:ln>
          </p:spPr>
        </p:cxnSp>
        <p:sp>
          <p:nvSpPr>
            <p:cNvPr id="3171" name="Google Shape;3171;p64"/>
            <p:cNvSpPr txBox="1"/>
            <p:nvPr/>
          </p:nvSpPr>
          <p:spPr>
            <a:xfrm rot="-1737783">
              <a:off x="3069" y="2846"/>
              <a:ext cx="89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Calibri"/>
                <a:buNone/>
              </a:pPr>
              <a:r>
                <a:rPr b="0" i="0" lang="en-US" sz="1600" u="none" cap="none" strike="noStrike">
                  <a:solidFill>
                    <a:srgbClr val="CC0000"/>
                  </a:solidFill>
                  <a:latin typeface="Calibri"/>
                  <a:ea typeface="Calibri"/>
                  <a:cs typeface="Calibri"/>
                  <a:sym typeface="Calibri"/>
                </a:rPr>
                <a:t>HTTP response</a:t>
              </a:r>
              <a:endParaRPr b="0" i="0" sz="2400" u="none" cap="none" strike="noStrike">
                <a:solidFill>
                  <a:srgbClr val="CC0000"/>
                </a:solidFill>
                <a:latin typeface="Calibri"/>
                <a:ea typeface="Calibri"/>
                <a:cs typeface="Calibri"/>
                <a:sym typeface="Calibri"/>
              </a:endParaRPr>
            </a:p>
          </p:txBody>
        </p:sp>
      </p:grpSp>
      <p:grpSp>
        <p:nvGrpSpPr>
          <p:cNvPr id="3172" name="Google Shape;3172;p64"/>
          <p:cNvGrpSpPr/>
          <p:nvPr/>
        </p:nvGrpSpPr>
        <p:grpSpPr>
          <a:xfrm>
            <a:off x="7010400" y="2667302"/>
            <a:ext cx="3251200" cy="936661"/>
            <a:chOff x="3002" y="1849"/>
            <a:chExt cx="2048" cy="590"/>
          </a:xfrm>
        </p:grpSpPr>
        <p:sp>
          <p:nvSpPr>
            <p:cNvPr id="3173" name="Google Shape;3173;p64"/>
            <p:cNvSpPr/>
            <p:nvPr/>
          </p:nvSpPr>
          <p:spPr>
            <a:xfrm>
              <a:off x="3002" y="1979"/>
              <a:ext cx="2048" cy="460"/>
            </a:xfrm>
            <a:custGeom>
              <a:rect b="b" l="l" r="r" t="t"/>
              <a:pathLst>
                <a:path extrusionOk="0" h="460" w="2048">
                  <a:moveTo>
                    <a:pt x="0" y="2"/>
                  </a:moveTo>
                  <a:lnTo>
                    <a:pt x="1011" y="460"/>
                  </a:lnTo>
                  <a:lnTo>
                    <a:pt x="2048" y="0"/>
                  </a:lnTo>
                </a:path>
              </a:pathLst>
            </a:custGeom>
            <a:noFill/>
            <a:ln cap="flat" cmpd="sng" w="28575">
              <a:solidFill>
                <a:srgbClr val="CC0000"/>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74" name="Google Shape;3174;p64"/>
            <p:cNvSpPr txBox="1"/>
            <p:nvPr/>
          </p:nvSpPr>
          <p:spPr>
            <a:xfrm rot="1422049">
              <a:off x="3129" y="2005"/>
              <a:ext cx="821"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Calibri"/>
                <a:buNone/>
              </a:pPr>
              <a:r>
                <a:rPr b="0" i="0" lang="en-US" sz="1600" u="none" cap="none" strike="noStrike">
                  <a:solidFill>
                    <a:srgbClr val="CC0000"/>
                  </a:solidFill>
                  <a:latin typeface="Calibri"/>
                  <a:ea typeface="Calibri"/>
                  <a:cs typeface="Calibri"/>
                  <a:sym typeface="Calibri"/>
                </a:rPr>
                <a:t>HTTP request</a:t>
              </a:r>
              <a:endParaRPr b="0" i="0" sz="2400" u="none" cap="none" strike="noStrike">
                <a:solidFill>
                  <a:srgbClr val="CC0000"/>
                </a:solidFill>
                <a:latin typeface="Calibri"/>
                <a:ea typeface="Calibri"/>
                <a:cs typeface="Calibri"/>
                <a:sym typeface="Calibri"/>
              </a:endParaRPr>
            </a:p>
          </p:txBody>
        </p:sp>
        <p:sp>
          <p:nvSpPr>
            <p:cNvPr id="3175" name="Google Shape;3175;p64"/>
            <p:cNvSpPr txBox="1"/>
            <p:nvPr/>
          </p:nvSpPr>
          <p:spPr>
            <a:xfrm rot="-1419968">
              <a:off x="4160" y="2015"/>
              <a:ext cx="821"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Calibri"/>
                <a:buNone/>
              </a:pPr>
              <a:r>
                <a:rPr b="0" i="0" lang="en-US" sz="1600" u="none" cap="none" strike="noStrike">
                  <a:solidFill>
                    <a:srgbClr val="CC0000"/>
                  </a:solidFill>
                  <a:latin typeface="Calibri"/>
                  <a:ea typeface="Calibri"/>
                  <a:cs typeface="Calibri"/>
                  <a:sym typeface="Calibri"/>
                </a:rPr>
                <a:t>HTTP request</a:t>
              </a:r>
              <a:endParaRPr b="0" i="0" sz="2400" u="none" cap="none" strike="noStrike">
                <a:solidFill>
                  <a:srgbClr val="CC0000"/>
                </a:solidFill>
                <a:latin typeface="Calibri"/>
                <a:ea typeface="Calibri"/>
                <a:cs typeface="Calibri"/>
                <a:sym typeface="Calibri"/>
              </a:endParaRPr>
            </a:p>
          </p:txBody>
        </p:sp>
      </p:grpSp>
      <p:sp>
        <p:nvSpPr>
          <p:cNvPr id="3176" name="Google Shape;3176;p64"/>
          <p:cNvSpPr txBox="1"/>
          <p:nvPr/>
        </p:nvSpPr>
        <p:spPr>
          <a:xfrm>
            <a:off x="10281826" y="3292132"/>
            <a:ext cx="708848"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origin </a:t>
            </a:r>
            <a:endParaRPr/>
          </a:p>
          <a:p>
            <a:pPr indent="0" lvl="0" marL="0" marR="0" rtl="0" algn="ctr">
              <a:lnSpc>
                <a:spcPct val="8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server</a:t>
            </a:r>
            <a:endParaRPr b="0" i="0" sz="2400" u="none" cap="none" strike="noStrike">
              <a:solidFill>
                <a:srgbClr val="000000"/>
              </a:solidFill>
              <a:latin typeface="Calibri"/>
              <a:ea typeface="Calibri"/>
              <a:cs typeface="Calibri"/>
              <a:sym typeface="Calibri"/>
            </a:endParaRPr>
          </a:p>
        </p:txBody>
      </p:sp>
      <p:pic>
        <p:nvPicPr>
          <p:cNvPr id="3177" name="Google Shape;3177;p64"/>
          <p:cNvPicPr preferRelativeResize="0"/>
          <p:nvPr/>
        </p:nvPicPr>
        <p:blipFill rotWithShape="1">
          <a:blip r:embed="rId4">
            <a:alphaModFix/>
          </a:blip>
          <a:srcRect b="0" l="0" r="0" t="0"/>
          <a:stretch/>
        </p:blipFill>
        <p:spPr>
          <a:xfrm>
            <a:off x="10542588" y="2381588"/>
            <a:ext cx="527050" cy="433388"/>
          </a:xfrm>
          <a:prstGeom prst="rect">
            <a:avLst/>
          </a:prstGeom>
          <a:noFill/>
          <a:ln>
            <a:noFill/>
          </a:ln>
        </p:spPr>
      </p:pic>
      <p:grpSp>
        <p:nvGrpSpPr>
          <p:cNvPr id="3178" name="Google Shape;3178;p64"/>
          <p:cNvGrpSpPr/>
          <p:nvPr/>
        </p:nvGrpSpPr>
        <p:grpSpPr>
          <a:xfrm>
            <a:off x="6237288" y="2421276"/>
            <a:ext cx="4110038" cy="1814512"/>
            <a:chOff x="2515" y="1687"/>
            <a:chExt cx="2589" cy="1143"/>
          </a:xfrm>
        </p:grpSpPr>
        <p:sp>
          <p:nvSpPr>
            <p:cNvPr id="3179" name="Google Shape;3179;p64"/>
            <p:cNvSpPr/>
            <p:nvPr/>
          </p:nvSpPr>
          <p:spPr>
            <a:xfrm>
              <a:off x="2985" y="2026"/>
              <a:ext cx="2119" cy="476"/>
            </a:xfrm>
            <a:custGeom>
              <a:rect b="b" l="l" r="r" t="t"/>
              <a:pathLst>
                <a:path extrusionOk="0" h="476" w="2119">
                  <a:moveTo>
                    <a:pt x="2119" y="0"/>
                  </a:moveTo>
                  <a:lnTo>
                    <a:pt x="1020" y="476"/>
                  </a:lnTo>
                  <a:lnTo>
                    <a:pt x="0" y="8"/>
                  </a:lnTo>
                </a:path>
              </a:pathLst>
            </a:custGeom>
            <a:noFill/>
            <a:ln cap="flat" cmpd="sng" w="28575">
              <a:solidFill>
                <a:srgbClr val="CC0000"/>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80" name="Google Shape;3180;p64"/>
            <p:cNvSpPr txBox="1"/>
            <p:nvPr/>
          </p:nvSpPr>
          <p:spPr>
            <a:xfrm rot="1411598">
              <a:off x="2963" y="2243"/>
              <a:ext cx="89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Calibri"/>
                <a:buNone/>
              </a:pPr>
              <a:r>
                <a:rPr b="0" i="0" lang="en-US" sz="1600" u="none" cap="none" strike="noStrike">
                  <a:solidFill>
                    <a:srgbClr val="CC0000"/>
                  </a:solidFill>
                  <a:latin typeface="Calibri"/>
                  <a:ea typeface="Calibri"/>
                  <a:cs typeface="Calibri"/>
                  <a:sym typeface="Calibri"/>
                </a:rPr>
                <a:t>HTTP response</a:t>
              </a:r>
              <a:endParaRPr b="0" i="0" sz="2400" u="none" cap="none" strike="noStrike">
                <a:solidFill>
                  <a:srgbClr val="CC0000"/>
                </a:solidFill>
                <a:latin typeface="Calibri"/>
                <a:ea typeface="Calibri"/>
                <a:cs typeface="Calibri"/>
                <a:sym typeface="Calibri"/>
              </a:endParaRPr>
            </a:p>
          </p:txBody>
        </p:sp>
        <p:sp>
          <p:nvSpPr>
            <p:cNvPr id="3181" name="Google Shape;3181;p64"/>
            <p:cNvSpPr txBox="1"/>
            <p:nvPr/>
          </p:nvSpPr>
          <p:spPr>
            <a:xfrm rot="-1415789">
              <a:off x="4193" y="2231"/>
              <a:ext cx="89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Calibri"/>
                <a:buNone/>
              </a:pPr>
              <a:r>
                <a:rPr b="0" i="0" lang="en-US" sz="1600" u="none" cap="none" strike="noStrike">
                  <a:solidFill>
                    <a:srgbClr val="CC0000"/>
                  </a:solidFill>
                  <a:latin typeface="Calibri"/>
                  <a:ea typeface="Calibri"/>
                  <a:cs typeface="Calibri"/>
                  <a:sym typeface="Calibri"/>
                </a:rPr>
                <a:t>HTTP response</a:t>
              </a:r>
              <a:endParaRPr b="0" i="0" sz="2400" u="none" cap="none" strike="noStrike">
                <a:solidFill>
                  <a:srgbClr val="CC0000"/>
                </a:solidFill>
                <a:latin typeface="Calibri"/>
                <a:ea typeface="Calibri"/>
                <a:cs typeface="Calibri"/>
                <a:sym typeface="Calibri"/>
              </a:endParaRPr>
            </a:p>
          </p:txBody>
        </p:sp>
        <p:pic>
          <p:nvPicPr>
            <p:cNvPr id="3182" name="Google Shape;3182;p64"/>
            <p:cNvPicPr preferRelativeResize="0"/>
            <p:nvPr/>
          </p:nvPicPr>
          <p:blipFill rotWithShape="1">
            <a:blip r:embed="rId4">
              <a:alphaModFix/>
            </a:blip>
            <a:srcRect b="0" l="0" r="0" t="0"/>
            <a:stretch/>
          </p:blipFill>
          <p:spPr>
            <a:xfrm>
              <a:off x="3979" y="2557"/>
              <a:ext cx="332" cy="273"/>
            </a:xfrm>
            <a:prstGeom prst="rect">
              <a:avLst/>
            </a:prstGeom>
            <a:noFill/>
            <a:ln>
              <a:noFill/>
            </a:ln>
          </p:spPr>
        </p:pic>
        <p:pic>
          <p:nvPicPr>
            <p:cNvPr id="3183" name="Google Shape;3183;p64"/>
            <p:cNvPicPr preferRelativeResize="0"/>
            <p:nvPr/>
          </p:nvPicPr>
          <p:blipFill rotWithShape="1">
            <a:blip r:embed="rId4">
              <a:alphaModFix/>
            </a:blip>
            <a:srcRect b="0" l="0" r="0" t="0"/>
            <a:stretch/>
          </p:blipFill>
          <p:spPr>
            <a:xfrm>
              <a:off x="2515" y="1687"/>
              <a:ext cx="332" cy="273"/>
            </a:xfrm>
            <a:prstGeom prst="rect">
              <a:avLst/>
            </a:prstGeom>
            <a:noFill/>
            <a:ln>
              <a:noFill/>
            </a:ln>
          </p:spPr>
        </p:pic>
      </p:grpSp>
      <p:pic>
        <p:nvPicPr>
          <p:cNvPr id="3184" name="Google Shape;3184;p64"/>
          <p:cNvPicPr preferRelativeResize="0"/>
          <p:nvPr/>
        </p:nvPicPr>
        <p:blipFill rotWithShape="1">
          <a:blip r:embed="rId4">
            <a:alphaModFix/>
          </a:blip>
          <a:srcRect b="0" l="0" r="0" t="0"/>
          <a:stretch/>
        </p:blipFill>
        <p:spPr>
          <a:xfrm>
            <a:off x="6284913" y="4362788"/>
            <a:ext cx="527050" cy="433388"/>
          </a:xfrm>
          <a:prstGeom prst="rect">
            <a:avLst/>
          </a:prstGeom>
          <a:noFill/>
          <a:ln>
            <a:noFill/>
          </a:ln>
        </p:spPr>
      </p:pic>
      <p:sp>
        <p:nvSpPr>
          <p:cNvPr id="3185" name="Google Shape;3185;p6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xEl>
                                              <p:pRg end="0" st="0"/>
                                            </p:txEl>
                                          </p:spTgt>
                                        </p:tgtEl>
                                        <p:attrNameLst>
                                          <p:attrName>style.visibility</p:attrName>
                                        </p:attrNameLst>
                                      </p:cBhvr>
                                      <p:to>
                                        <p:strVal val="visible"/>
                                      </p:to>
                                    </p:set>
                                    <p:animEffect filter="fade" transition="in">
                                      <p:cBhvr>
                                        <p:cTn dur="500"/>
                                        <p:tgtEl>
                                          <p:spTgt spid="3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xEl>
                                              <p:pRg end="1" st="1"/>
                                            </p:txEl>
                                          </p:spTgt>
                                        </p:tgtEl>
                                        <p:attrNameLst>
                                          <p:attrName>style.visibility</p:attrName>
                                        </p:attrNameLst>
                                      </p:cBhvr>
                                      <p:to>
                                        <p:strVal val="visible"/>
                                      </p:to>
                                    </p:set>
                                    <p:animEffect filter="fade" transition="in">
                                      <p:cBhvr>
                                        <p:cTn dur="500"/>
                                        <p:tgtEl>
                                          <p:spTgt spid="3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xEl>
                                              <p:pRg end="2" st="2"/>
                                            </p:txEl>
                                          </p:spTgt>
                                        </p:tgtEl>
                                        <p:attrNameLst>
                                          <p:attrName>style.visibility</p:attrName>
                                        </p:attrNameLst>
                                      </p:cBhvr>
                                      <p:to>
                                        <p:strVal val="visible"/>
                                      </p:to>
                                    </p:set>
                                    <p:animEffect filter="fade" transition="in">
                                      <p:cBhvr>
                                        <p:cTn dur="500"/>
                                        <p:tgtEl>
                                          <p:spTgt spid="3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xEl>
                                              <p:pRg end="3" st="3"/>
                                            </p:txEl>
                                          </p:spTgt>
                                        </p:tgtEl>
                                        <p:attrNameLst>
                                          <p:attrName>style.visibility</p:attrName>
                                        </p:attrNameLst>
                                      </p:cBhvr>
                                      <p:to>
                                        <p:strVal val="visible"/>
                                      </p:to>
                                    </p:set>
                                    <p:animEffect filter="fade" transition="in">
                                      <p:cBhvr>
                                        <p:cTn dur="500"/>
                                        <p:tgtEl>
                                          <p:spTgt spid="312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30"/>
                                        </p:tgtEl>
                                        <p:attrNameLst>
                                          <p:attrName>style.visibility</p:attrName>
                                        </p:attrNameLst>
                                      </p:cBhvr>
                                      <p:to>
                                        <p:strVal val="visible"/>
                                      </p:to>
                                    </p:set>
                                    <p:animEffect filter="fade" transition="in">
                                      <p:cBhvr>
                                        <p:cTn dur="500"/>
                                        <p:tgtEl>
                                          <p:spTgt spid="3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2"/>
                                        </p:tgtEl>
                                        <p:attrNameLst>
                                          <p:attrName>style.visibility</p:attrName>
                                        </p:attrNameLst>
                                      </p:cBhvr>
                                      <p:to>
                                        <p:strVal val="visible"/>
                                      </p:to>
                                    </p:set>
                                    <p:animEffect filter="fade" transition="in">
                                      <p:cBhvr>
                                        <p:cTn dur="1000"/>
                                        <p:tgtEl>
                                          <p:spTgt spid="31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78"/>
                                        </p:tgtEl>
                                        <p:attrNameLst>
                                          <p:attrName>style.visibility</p:attrName>
                                        </p:attrNameLst>
                                      </p:cBhvr>
                                      <p:to>
                                        <p:strVal val="visible"/>
                                      </p:to>
                                    </p:set>
                                    <p:animEffect filter="fade" transition="in">
                                      <p:cBhvr>
                                        <p:cTn dur="1000"/>
                                        <p:tgtEl>
                                          <p:spTgt spid="3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6"/>
                                        </p:tgtEl>
                                        <p:attrNameLst>
                                          <p:attrName>style.visibility</p:attrName>
                                        </p:attrNameLst>
                                      </p:cBhvr>
                                      <p:to>
                                        <p:strVal val="visible"/>
                                      </p:to>
                                    </p:set>
                                    <p:animEffect filter="fade" transition="in">
                                      <p:cBhvr>
                                        <p:cTn dur="1000"/>
                                        <p:tgtEl>
                                          <p:spTgt spid="31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69"/>
                                        </p:tgtEl>
                                        <p:attrNameLst>
                                          <p:attrName>style.visibility</p:attrName>
                                        </p:attrNameLst>
                                      </p:cBhvr>
                                      <p:to>
                                        <p:strVal val="visible"/>
                                      </p:to>
                                    </p:set>
                                    <p:animEffect filter="fade" transition="in">
                                      <p:cBhvr>
                                        <p:cTn dur="1000"/>
                                        <p:tgtEl>
                                          <p:spTgt spid="31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84"/>
                                        </p:tgtEl>
                                        <p:attrNameLst>
                                          <p:attrName>style.visibility</p:attrName>
                                        </p:attrNameLst>
                                      </p:cBhvr>
                                      <p:to>
                                        <p:strVal val="visible"/>
                                      </p:to>
                                    </p:set>
                                    <p:animEffect filter="fade" transition="in">
                                      <p:cBhvr>
                                        <p:cTn dur="1000"/>
                                        <p:tgtEl>
                                          <p:spTgt spid="3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65"/>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Web caches (aka proxy servers)</a:t>
            </a:r>
            <a:endParaRPr sz="4400"/>
          </a:p>
        </p:txBody>
      </p:sp>
      <p:sp>
        <p:nvSpPr>
          <p:cNvPr id="3192" name="Google Shape;3192;p65"/>
          <p:cNvSpPr txBox="1"/>
          <p:nvPr/>
        </p:nvSpPr>
        <p:spPr>
          <a:xfrm>
            <a:off x="600308" y="1534695"/>
            <a:ext cx="4752277" cy="2134937"/>
          </a:xfrm>
          <a:prstGeom prst="rect">
            <a:avLst/>
          </a:prstGeom>
          <a:noFill/>
          <a:ln>
            <a:noFill/>
          </a:ln>
        </p:spPr>
        <p:txBody>
          <a:bodyPr anchorCtr="0" anchor="t" bIns="45700" lIns="91425" spcFirstLastPara="1" rIns="91425" wrap="square" tIns="45700">
            <a:noAutofit/>
          </a:bodyPr>
          <a:lstStyle/>
          <a:p>
            <a:pPr indent="-277813" lvl="0" marL="407988"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Web cache acts as both client and server</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server for original requesting client</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client to origin server</a:t>
            </a:r>
            <a:endParaRPr/>
          </a:p>
        </p:txBody>
      </p:sp>
      <p:sp>
        <p:nvSpPr>
          <p:cNvPr id="3193" name="Google Shape;3193;p65"/>
          <p:cNvSpPr txBox="1"/>
          <p:nvPr/>
        </p:nvSpPr>
        <p:spPr>
          <a:xfrm>
            <a:off x="5544015" y="1534695"/>
            <a:ext cx="6047678"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Why </a:t>
            </a:r>
            <a:r>
              <a:rPr b="0" i="0" lang="en-US" sz="3200" u="none" cap="none" strike="noStrike">
                <a:solidFill>
                  <a:srgbClr val="000000"/>
                </a:solidFill>
                <a:latin typeface="Calibri"/>
                <a:ea typeface="Calibri"/>
                <a:cs typeface="Calibri"/>
                <a:sym typeface="Calibri"/>
              </a:rPr>
              <a:t>Web caching?</a:t>
            </a:r>
            <a:endParaRPr/>
          </a:p>
          <a:p>
            <a:pPr indent="-287338" lvl="0" marL="407988"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reduce response time for client request </a:t>
            </a:r>
            <a:endParaRPr/>
          </a:p>
          <a:p>
            <a:pPr indent="-287338" lvl="1" marL="750888"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cache is closer to client</a:t>
            </a:r>
            <a:endParaRPr/>
          </a:p>
          <a:p>
            <a:pPr indent="-287338" lvl="0" marL="407988"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reduce traffic on an institution’s access link</a:t>
            </a:r>
            <a:endParaRPr/>
          </a:p>
          <a:p>
            <a:pPr indent="-287338" lvl="0" marL="407988"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Internet is dense with caches </a:t>
            </a:r>
            <a:endParaRPr/>
          </a:p>
          <a:p>
            <a:pPr indent="-287338" lvl="1" marL="750888"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enables “poor” content providers to more effectively deliver content</a:t>
            </a:r>
            <a:endParaRPr b="0" i="0" sz="2800" u="none" cap="none" strike="noStrike">
              <a:solidFill>
                <a:srgbClr val="000000"/>
              </a:solidFill>
              <a:latin typeface="Calibri"/>
              <a:ea typeface="Calibri"/>
              <a:cs typeface="Calibri"/>
              <a:sym typeface="Calibri"/>
            </a:endParaRPr>
          </a:p>
        </p:txBody>
      </p:sp>
      <p:grpSp>
        <p:nvGrpSpPr>
          <p:cNvPr id="3194" name="Google Shape;3194;p65"/>
          <p:cNvGrpSpPr/>
          <p:nvPr/>
        </p:nvGrpSpPr>
        <p:grpSpPr>
          <a:xfrm>
            <a:off x="632391" y="3810000"/>
            <a:ext cx="4798594" cy="2217821"/>
            <a:chOff x="632391" y="3810000"/>
            <a:chExt cx="4798594" cy="2217821"/>
          </a:xfrm>
        </p:grpSpPr>
        <p:pic>
          <p:nvPicPr>
            <p:cNvPr id="3195" name="Google Shape;3195;p65"/>
            <p:cNvPicPr preferRelativeResize="0"/>
            <p:nvPr/>
          </p:nvPicPr>
          <p:blipFill rotWithShape="1">
            <a:blip r:embed="rId3">
              <a:alphaModFix/>
            </a:blip>
            <a:srcRect b="0" l="0" r="0" t="0"/>
            <a:stretch/>
          </p:blipFill>
          <p:spPr>
            <a:xfrm>
              <a:off x="1065462" y="5015497"/>
              <a:ext cx="4324685" cy="452126"/>
            </a:xfrm>
            <a:prstGeom prst="rect">
              <a:avLst/>
            </a:prstGeom>
            <a:noFill/>
            <a:ln>
              <a:noFill/>
            </a:ln>
          </p:spPr>
        </p:pic>
        <p:pic>
          <p:nvPicPr>
            <p:cNvPr id="3196" name="Google Shape;3196;p65"/>
            <p:cNvPicPr preferRelativeResize="0"/>
            <p:nvPr/>
          </p:nvPicPr>
          <p:blipFill rotWithShape="1">
            <a:blip r:embed="rId4">
              <a:alphaModFix/>
            </a:blip>
            <a:srcRect b="0" l="0" r="0" t="0"/>
            <a:stretch/>
          </p:blipFill>
          <p:spPr>
            <a:xfrm>
              <a:off x="1066130" y="5587331"/>
              <a:ext cx="4364855" cy="440490"/>
            </a:xfrm>
            <a:prstGeom prst="rect">
              <a:avLst/>
            </a:prstGeom>
            <a:noFill/>
            <a:ln>
              <a:noFill/>
            </a:ln>
          </p:spPr>
        </p:pic>
        <p:sp>
          <p:nvSpPr>
            <p:cNvPr id="3197" name="Google Shape;3197;p65"/>
            <p:cNvSpPr txBox="1"/>
            <p:nvPr/>
          </p:nvSpPr>
          <p:spPr>
            <a:xfrm>
              <a:off x="632391" y="3810000"/>
              <a:ext cx="4757756" cy="1327484"/>
            </a:xfrm>
            <a:prstGeom prst="rect">
              <a:avLst/>
            </a:prstGeom>
            <a:noFill/>
            <a:ln>
              <a:noFill/>
            </a:ln>
          </p:spPr>
          <p:txBody>
            <a:bodyPr anchorCtr="0" anchor="t" bIns="45700" lIns="91425" spcFirstLastPara="1" rIns="91425" wrap="square" tIns="45700">
              <a:noAutofit/>
            </a:bodyPr>
            <a:lstStyle/>
            <a:p>
              <a:pPr indent="-277813" lvl="0" marL="407988"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server tells cache about object’s allowable caching in response header:</a:t>
              </a:r>
              <a:endParaRPr/>
            </a:p>
          </p:txBody>
        </p:sp>
      </p:grpSp>
      <p:sp>
        <p:nvSpPr>
          <p:cNvPr id="3198" name="Google Shape;3198;p6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4"/>
                                        </p:tgtEl>
                                        <p:attrNameLst>
                                          <p:attrName>style.visibility</p:attrName>
                                        </p:attrNameLst>
                                      </p:cBhvr>
                                      <p:to>
                                        <p:strVal val="visible"/>
                                      </p:to>
                                    </p:set>
                                    <p:animEffect filter="fade" transition="in">
                                      <p:cBhvr>
                                        <p:cTn dur="500"/>
                                        <p:tgtEl>
                                          <p:spTgt spid="3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0" st="0"/>
                                            </p:txEl>
                                          </p:spTgt>
                                        </p:tgtEl>
                                        <p:attrNameLst>
                                          <p:attrName>style.visibility</p:attrName>
                                        </p:attrNameLst>
                                      </p:cBhvr>
                                      <p:to>
                                        <p:strVal val="visible"/>
                                      </p:to>
                                    </p:set>
                                    <p:animEffect filter="fade" transition="in">
                                      <p:cBhvr>
                                        <p:cTn dur="500"/>
                                        <p:tgtEl>
                                          <p:spTgt spid="3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1" st="1"/>
                                            </p:txEl>
                                          </p:spTgt>
                                        </p:tgtEl>
                                        <p:attrNameLst>
                                          <p:attrName>style.visibility</p:attrName>
                                        </p:attrNameLst>
                                      </p:cBhvr>
                                      <p:to>
                                        <p:strVal val="visible"/>
                                      </p:to>
                                    </p:set>
                                    <p:animEffect filter="fade" transition="in">
                                      <p:cBhvr>
                                        <p:cTn dur="500"/>
                                        <p:tgtEl>
                                          <p:spTgt spid="3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2" st="2"/>
                                            </p:txEl>
                                          </p:spTgt>
                                        </p:tgtEl>
                                        <p:attrNameLst>
                                          <p:attrName>style.visibility</p:attrName>
                                        </p:attrNameLst>
                                      </p:cBhvr>
                                      <p:to>
                                        <p:strVal val="visible"/>
                                      </p:to>
                                    </p:set>
                                    <p:animEffect filter="fade" transition="in">
                                      <p:cBhvr>
                                        <p:cTn dur="500"/>
                                        <p:tgtEl>
                                          <p:spTgt spid="31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3" st="3"/>
                                            </p:txEl>
                                          </p:spTgt>
                                        </p:tgtEl>
                                        <p:attrNameLst>
                                          <p:attrName>style.visibility</p:attrName>
                                        </p:attrNameLst>
                                      </p:cBhvr>
                                      <p:to>
                                        <p:strVal val="visible"/>
                                      </p:to>
                                    </p:set>
                                    <p:animEffect filter="fade" transition="in">
                                      <p:cBhvr>
                                        <p:cTn dur="500"/>
                                        <p:tgtEl>
                                          <p:spTgt spid="31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4" st="4"/>
                                            </p:txEl>
                                          </p:spTgt>
                                        </p:tgtEl>
                                        <p:attrNameLst>
                                          <p:attrName>style.visibility</p:attrName>
                                        </p:attrNameLst>
                                      </p:cBhvr>
                                      <p:to>
                                        <p:strVal val="visible"/>
                                      </p:to>
                                    </p:set>
                                    <p:animEffect filter="fade" transition="in">
                                      <p:cBhvr>
                                        <p:cTn dur="500"/>
                                        <p:tgtEl>
                                          <p:spTgt spid="31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5" st="5"/>
                                            </p:txEl>
                                          </p:spTgt>
                                        </p:tgtEl>
                                        <p:attrNameLst>
                                          <p:attrName>style.visibility</p:attrName>
                                        </p:attrNameLst>
                                      </p:cBhvr>
                                      <p:to>
                                        <p:strVal val="visible"/>
                                      </p:to>
                                    </p:set>
                                    <p:animEffect filter="fade" transition="in">
                                      <p:cBhvr>
                                        <p:cTn dur="500"/>
                                        <p:tgtEl>
                                          <p:spTgt spid="319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pic>
        <p:nvPicPr>
          <p:cNvPr id="3204" name="Google Shape;3204;p66"/>
          <p:cNvPicPr preferRelativeResize="0"/>
          <p:nvPr/>
        </p:nvPicPr>
        <p:blipFill rotWithShape="1">
          <a:blip r:embed="rId3">
            <a:alphaModFix/>
          </a:blip>
          <a:srcRect b="0" l="0" r="0" t="0"/>
          <a:stretch/>
        </p:blipFill>
        <p:spPr>
          <a:xfrm>
            <a:off x="6451600" y="3598333"/>
            <a:ext cx="1255183" cy="1030679"/>
          </a:xfrm>
          <a:prstGeom prst="rect">
            <a:avLst/>
          </a:prstGeom>
          <a:noFill/>
          <a:ln>
            <a:noFill/>
          </a:ln>
        </p:spPr>
      </p:pic>
      <p:pic>
        <p:nvPicPr>
          <p:cNvPr descr="Image result for hot icon" id="3205" name="Google Shape;3205;p66"/>
          <p:cNvPicPr preferRelativeResize="0"/>
          <p:nvPr/>
        </p:nvPicPr>
        <p:blipFill rotWithShape="1">
          <a:blip r:embed="rId4">
            <a:alphaModFix/>
          </a:blip>
          <a:srcRect b="0" l="0" r="0" t="0"/>
          <a:stretch/>
        </p:blipFill>
        <p:spPr>
          <a:xfrm>
            <a:off x="8720660" y="3598333"/>
            <a:ext cx="721782" cy="721782"/>
          </a:xfrm>
          <a:prstGeom prst="rect">
            <a:avLst/>
          </a:prstGeom>
          <a:noFill/>
          <a:ln>
            <a:noFill/>
          </a:ln>
        </p:spPr>
      </p:pic>
      <p:sp>
        <p:nvSpPr>
          <p:cNvPr id="3206" name="Google Shape;3206;p66"/>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800"/>
              <a:buFont typeface="Calibri"/>
              <a:buNone/>
            </a:pPr>
            <a:r>
              <a:rPr lang="en-US" sz="4800"/>
              <a:t>Caching example</a:t>
            </a:r>
            <a:endParaRPr sz="4800"/>
          </a:p>
        </p:txBody>
      </p:sp>
      <p:cxnSp>
        <p:nvCxnSpPr>
          <p:cNvPr id="3207" name="Google Shape;3207;p66"/>
          <p:cNvCxnSpPr/>
          <p:nvPr/>
        </p:nvCxnSpPr>
        <p:spPr>
          <a:xfrm>
            <a:off x="8083455" y="2487883"/>
            <a:ext cx="285750" cy="114300"/>
          </a:xfrm>
          <a:prstGeom prst="straightConnector1">
            <a:avLst/>
          </a:prstGeom>
          <a:noFill/>
          <a:ln cap="flat" cmpd="sng" w="28575">
            <a:solidFill>
              <a:srgbClr val="3333CC"/>
            </a:solidFill>
            <a:prstDash val="solid"/>
            <a:round/>
            <a:headEnd len="med" w="med" type="none"/>
            <a:tailEnd len="med" w="med" type="none"/>
          </a:ln>
        </p:spPr>
      </p:cxnSp>
      <p:sp>
        <p:nvSpPr>
          <p:cNvPr id="3208" name="Google Shape;3208;p66"/>
          <p:cNvSpPr txBox="1"/>
          <p:nvPr/>
        </p:nvSpPr>
        <p:spPr>
          <a:xfrm>
            <a:off x="10512330" y="1902096"/>
            <a:ext cx="933450" cy="6413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origin</a:t>
            </a:r>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servers</a:t>
            </a:r>
            <a:endParaRPr/>
          </a:p>
        </p:txBody>
      </p:sp>
      <p:cxnSp>
        <p:nvCxnSpPr>
          <p:cNvPr id="3209" name="Google Shape;3209;p66"/>
          <p:cNvCxnSpPr/>
          <p:nvPr/>
        </p:nvCxnSpPr>
        <p:spPr>
          <a:xfrm>
            <a:off x="8893080" y="2106883"/>
            <a:ext cx="66675" cy="276225"/>
          </a:xfrm>
          <a:prstGeom prst="straightConnector1">
            <a:avLst/>
          </a:prstGeom>
          <a:noFill/>
          <a:ln cap="flat" cmpd="sng" w="28575">
            <a:solidFill>
              <a:srgbClr val="3333CC"/>
            </a:solidFill>
            <a:prstDash val="solid"/>
            <a:round/>
            <a:headEnd len="med" w="med" type="none"/>
            <a:tailEnd len="med" w="med" type="none"/>
          </a:ln>
        </p:spPr>
      </p:cxnSp>
      <p:cxnSp>
        <p:nvCxnSpPr>
          <p:cNvPr id="3210" name="Google Shape;3210;p66"/>
          <p:cNvCxnSpPr/>
          <p:nvPr/>
        </p:nvCxnSpPr>
        <p:spPr>
          <a:xfrm flipH="1">
            <a:off x="9521730" y="2144983"/>
            <a:ext cx="9525" cy="238125"/>
          </a:xfrm>
          <a:prstGeom prst="straightConnector1">
            <a:avLst/>
          </a:prstGeom>
          <a:noFill/>
          <a:ln cap="flat" cmpd="sng" w="28575">
            <a:solidFill>
              <a:srgbClr val="3333CC"/>
            </a:solidFill>
            <a:prstDash val="solid"/>
            <a:round/>
            <a:headEnd len="med" w="med" type="none"/>
            <a:tailEnd len="med" w="med" type="none"/>
          </a:ln>
        </p:spPr>
      </p:cxnSp>
      <p:cxnSp>
        <p:nvCxnSpPr>
          <p:cNvPr id="3211" name="Google Shape;3211;p66"/>
          <p:cNvCxnSpPr/>
          <p:nvPr/>
        </p:nvCxnSpPr>
        <p:spPr>
          <a:xfrm flipH="1">
            <a:off x="9978930" y="2306908"/>
            <a:ext cx="133350" cy="209550"/>
          </a:xfrm>
          <a:prstGeom prst="straightConnector1">
            <a:avLst/>
          </a:prstGeom>
          <a:noFill/>
          <a:ln cap="flat" cmpd="sng" w="28575">
            <a:solidFill>
              <a:srgbClr val="3333CC"/>
            </a:solidFill>
            <a:prstDash val="solid"/>
            <a:round/>
            <a:headEnd len="med" w="med" type="none"/>
            <a:tailEnd len="med" w="med" type="none"/>
          </a:ln>
        </p:spPr>
      </p:cxnSp>
      <p:cxnSp>
        <p:nvCxnSpPr>
          <p:cNvPr id="3212" name="Google Shape;3212;p66"/>
          <p:cNvCxnSpPr/>
          <p:nvPr/>
        </p:nvCxnSpPr>
        <p:spPr>
          <a:xfrm rot="10800000">
            <a:off x="10140855" y="3068908"/>
            <a:ext cx="247650" cy="0"/>
          </a:xfrm>
          <a:prstGeom prst="straightConnector1">
            <a:avLst/>
          </a:prstGeom>
          <a:noFill/>
          <a:ln cap="flat" cmpd="sng" w="28575">
            <a:solidFill>
              <a:srgbClr val="3333CC"/>
            </a:solidFill>
            <a:prstDash val="solid"/>
            <a:round/>
            <a:headEnd len="med" w="med" type="none"/>
            <a:tailEnd len="med" w="med" type="none"/>
          </a:ln>
        </p:spPr>
      </p:cxnSp>
      <p:sp>
        <p:nvSpPr>
          <p:cNvPr id="3213" name="Google Shape;3213;p66"/>
          <p:cNvSpPr/>
          <p:nvPr/>
        </p:nvSpPr>
        <p:spPr>
          <a:xfrm>
            <a:off x="8158067" y="2111064"/>
            <a:ext cx="2174875" cy="1581150"/>
          </a:xfrm>
          <a:custGeom>
            <a:rect b="b" l="l" r="r" t="t"/>
            <a:pathLst>
              <a:path extrusionOk="0" h="1662" w="2135">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14" name="Google Shape;3214;p66"/>
          <p:cNvSpPr txBox="1"/>
          <p:nvPr/>
        </p:nvSpPr>
        <p:spPr>
          <a:xfrm>
            <a:off x="8874030" y="2432321"/>
            <a:ext cx="93186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public</a:t>
            </a:r>
            <a:endParaRPr/>
          </a:p>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 Internet</a:t>
            </a:r>
            <a:endParaRPr b="0" i="0" sz="2400" u="none" cap="none" strike="noStrike">
              <a:solidFill>
                <a:srgbClr val="CC0000"/>
              </a:solidFill>
              <a:latin typeface="Arial"/>
              <a:ea typeface="Arial"/>
              <a:cs typeface="Arial"/>
              <a:sym typeface="Arial"/>
            </a:endParaRPr>
          </a:p>
        </p:txBody>
      </p:sp>
      <p:sp>
        <p:nvSpPr>
          <p:cNvPr id="3215" name="Google Shape;3215;p66"/>
          <p:cNvSpPr/>
          <p:nvPr/>
        </p:nvSpPr>
        <p:spPr>
          <a:xfrm>
            <a:off x="7762780" y="4516708"/>
            <a:ext cx="2965450" cy="1390650"/>
          </a:xfrm>
          <a:custGeom>
            <a:rect b="b" l="l" r="r" t="t"/>
            <a:pathLst>
              <a:path extrusionOk="0" h="876" w="1868">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cxnSp>
        <p:nvCxnSpPr>
          <p:cNvPr id="3216" name="Google Shape;3216;p66"/>
          <p:cNvCxnSpPr/>
          <p:nvPr/>
        </p:nvCxnSpPr>
        <p:spPr>
          <a:xfrm flipH="1">
            <a:off x="8197755" y="4780233"/>
            <a:ext cx="855662" cy="431800"/>
          </a:xfrm>
          <a:prstGeom prst="straightConnector1">
            <a:avLst/>
          </a:prstGeom>
          <a:noFill/>
          <a:ln cap="flat" cmpd="sng" w="28575">
            <a:solidFill>
              <a:srgbClr val="000000"/>
            </a:solidFill>
            <a:prstDash val="solid"/>
            <a:round/>
            <a:headEnd len="med" w="med" type="none"/>
            <a:tailEnd len="med" w="med" type="none"/>
          </a:ln>
        </p:spPr>
      </p:cxnSp>
      <p:cxnSp>
        <p:nvCxnSpPr>
          <p:cNvPr id="3217" name="Google Shape;3217;p66"/>
          <p:cNvCxnSpPr/>
          <p:nvPr/>
        </p:nvCxnSpPr>
        <p:spPr>
          <a:xfrm flipH="1">
            <a:off x="8707342" y="4827858"/>
            <a:ext cx="563563" cy="393700"/>
          </a:xfrm>
          <a:prstGeom prst="straightConnector1">
            <a:avLst/>
          </a:prstGeom>
          <a:noFill/>
          <a:ln cap="flat" cmpd="sng" w="28575">
            <a:solidFill>
              <a:srgbClr val="000000"/>
            </a:solidFill>
            <a:prstDash val="solid"/>
            <a:round/>
            <a:headEnd len="med" w="med" type="none"/>
            <a:tailEnd len="med" w="med" type="none"/>
          </a:ln>
        </p:spPr>
      </p:cxnSp>
      <p:cxnSp>
        <p:nvCxnSpPr>
          <p:cNvPr id="3218" name="Google Shape;3218;p66"/>
          <p:cNvCxnSpPr/>
          <p:nvPr/>
        </p:nvCxnSpPr>
        <p:spPr>
          <a:xfrm flipH="1">
            <a:off x="9245505" y="4834208"/>
            <a:ext cx="149225" cy="382588"/>
          </a:xfrm>
          <a:prstGeom prst="straightConnector1">
            <a:avLst/>
          </a:prstGeom>
          <a:noFill/>
          <a:ln cap="flat" cmpd="sng" w="28575">
            <a:solidFill>
              <a:srgbClr val="000000"/>
            </a:solidFill>
            <a:prstDash val="solid"/>
            <a:round/>
            <a:headEnd len="med" w="med" type="none"/>
            <a:tailEnd len="med" w="med" type="none"/>
          </a:ln>
        </p:spPr>
      </p:cxnSp>
      <p:cxnSp>
        <p:nvCxnSpPr>
          <p:cNvPr id="3219" name="Google Shape;3219;p66"/>
          <p:cNvCxnSpPr/>
          <p:nvPr/>
        </p:nvCxnSpPr>
        <p:spPr>
          <a:xfrm>
            <a:off x="9407430" y="3545158"/>
            <a:ext cx="0" cy="1062038"/>
          </a:xfrm>
          <a:prstGeom prst="straightConnector1">
            <a:avLst/>
          </a:prstGeom>
          <a:noFill/>
          <a:ln cap="flat" cmpd="sng" w="28575">
            <a:solidFill>
              <a:srgbClr val="000000"/>
            </a:solidFill>
            <a:prstDash val="solid"/>
            <a:round/>
            <a:headEnd len="med" w="med" type="none"/>
            <a:tailEnd len="med" w="med" type="none"/>
          </a:ln>
        </p:spPr>
      </p:cxnSp>
      <p:sp>
        <p:nvSpPr>
          <p:cNvPr id="3220" name="Google Shape;3220;p66"/>
          <p:cNvSpPr txBox="1"/>
          <p:nvPr/>
        </p:nvSpPr>
        <p:spPr>
          <a:xfrm>
            <a:off x="7775480" y="4357958"/>
            <a:ext cx="119856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institutional</a:t>
            </a:r>
            <a:endParaRPr/>
          </a:p>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network</a:t>
            </a:r>
            <a:endParaRPr b="0" i="0" sz="2400" u="none" cap="none" strike="noStrike">
              <a:solidFill>
                <a:srgbClr val="CC0000"/>
              </a:solidFill>
              <a:latin typeface="Arial"/>
              <a:ea typeface="Arial"/>
              <a:cs typeface="Arial"/>
              <a:sym typeface="Arial"/>
            </a:endParaRPr>
          </a:p>
        </p:txBody>
      </p:sp>
      <p:sp>
        <p:nvSpPr>
          <p:cNvPr id="3221" name="Google Shape;3221;p66"/>
          <p:cNvSpPr txBox="1"/>
          <p:nvPr/>
        </p:nvSpPr>
        <p:spPr>
          <a:xfrm>
            <a:off x="9783667" y="4738958"/>
            <a:ext cx="1290638"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 Gbps LAN</a:t>
            </a:r>
            <a:endParaRPr b="0" i="0" sz="2400" u="none" cap="none" strike="noStrike">
              <a:solidFill>
                <a:srgbClr val="3333CC"/>
              </a:solidFill>
              <a:latin typeface="Arial"/>
              <a:ea typeface="Arial"/>
              <a:cs typeface="Arial"/>
              <a:sym typeface="Arial"/>
            </a:endParaRPr>
          </a:p>
        </p:txBody>
      </p:sp>
      <p:sp>
        <p:nvSpPr>
          <p:cNvPr id="3222" name="Google Shape;3222;p66"/>
          <p:cNvSpPr txBox="1"/>
          <p:nvPr/>
        </p:nvSpPr>
        <p:spPr>
          <a:xfrm>
            <a:off x="9409017" y="3734071"/>
            <a:ext cx="1190625"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1.54 Mbps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access link</a:t>
            </a:r>
            <a:endParaRPr b="0" i="0" sz="2400" u="none" cap="none" strike="noStrike">
              <a:solidFill>
                <a:srgbClr val="3333CC"/>
              </a:solidFill>
              <a:latin typeface="Arial"/>
              <a:ea typeface="Arial"/>
              <a:cs typeface="Arial"/>
              <a:sym typeface="Arial"/>
            </a:endParaRPr>
          </a:p>
        </p:txBody>
      </p:sp>
      <p:sp>
        <p:nvSpPr>
          <p:cNvPr id="3223" name="Google Shape;3223;p66"/>
          <p:cNvSpPr/>
          <p:nvPr/>
        </p:nvSpPr>
        <p:spPr>
          <a:xfrm>
            <a:off x="3943717" y="4370340"/>
            <a:ext cx="940980" cy="509975"/>
          </a:xfrm>
          <a:prstGeom prst="ellipse">
            <a:avLst/>
          </a:prstGeom>
          <a:noFill/>
          <a:ln cap="flat" cmpd="sng" w="1905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24" name="Google Shape;3224;p66"/>
          <p:cNvGrpSpPr/>
          <p:nvPr/>
        </p:nvGrpSpPr>
        <p:grpSpPr>
          <a:xfrm>
            <a:off x="7735792" y="2035446"/>
            <a:ext cx="377825" cy="576262"/>
            <a:chOff x="4140" y="429"/>
            <a:chExt cx="1425" cy="2396"/>
          </a:xfrm>
        </p:grpSpPr>
        <p:sp>
          <p:nvSpPr>
            <p:cNvPr id="3225" name="Google Shape;3225;p6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26" name="Google Shape;3226;p66"/>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27" name="Google Shape;3227;p6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28" name="Google Shape;3228;p6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29" name="Google Shape;3229;p66"/>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30" name="Google Shape;3230;p66"/>
            <p:cNvGrpSpPr/>
            <p:nvPr/>
          </p:nvGrpSpPr>
          <p:grpSpPr>
            <a:xfrm>
              <a:off x="4751" y="667"/>
              <a:ext cx="581" cy="145"/>
              <a:chOff x="616" y="2567"/>
              <a:chExt cx="725" cy="139"/>
            </a:xfrm>
          </p:grpSpPr>
          <p:sp>
            <p:nvSpPr>
              <p:cNvPr id="3231" name="Google Shape;3231;p66"/>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32" name="Google Shape;3232;p66"/>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233" name="Google Shape;3233;p66"/>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34" name="Google Shape;3234;p66"/>
            <p:cNvGrpSpPr/>
            <p:nvPr/>
          </p:nvGrpSpPr>
          <p:grpSpPr>
            <a:xfrm>
              <a:off x="4745" y="997"/>
              <a:ext cx="581" cy="132"/>
              <a:chOff x="611" y="2571"/>
              <a:chExt cx="725" cy="137"/>
            </a:xfrm>
          </p:grpSpPr>
          <p:sp>
            <p:nvSpPr>
              <p:cNvPr id="3235" name="Google Shape;3235;p66"/>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36" name="Google Shape;3236;p66"/>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237" name="Google Shape;3237;p66"/>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38" name="Google Shape;3238;p66"/>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39" name="Google Shape;3239;p66"/>
            <p:cNvGrpSpPr/>
            <p:nvPr/>
          </p:nvGrpSpPr>
          <p:grpSpPr>
            <a:xfrm>
              <a:off x="4733" y="1630"/>
              <a:ext cx="587" cy="146"/>
              <a:chOff x="611" y="2571"/>
              <a:chExt cx="731" cy="134"/>
            </a:xfrm>
          </p:grpSpPr>
          <p:sp>
            <p:nvSpPr>
              <p:cNvPr id="3240" name="Google Shape;3240;p66"/>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41" name="Google Shape;3241;p66"/>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242" name="Google Shape;3242;p6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43" name="Google Shape;3243;p66"/>
            <p:cNvGrpSpPr/>
            <p:nvPr/>
          </p:nvGrpSpPr>
          <p:grpSpPr>
            <a:xfrm>
              <a:off x="4739" y="1327"/>
              <a:ext cx="580" cy="139"/>
              <a:chOff x="614" y="2568"/>
              <a:chExt cx="723" cy="139"/>
            </a:xfrm>
          </p:grpSpPr>
          <p:sp>
            <p:nvSpPr>
              <p:cNvPr id="3244" name="Google Shape;3244;p66"/>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45" name="Google Shape;3245;p66"/>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246" name="Google Shape;3246;p66"/>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47" name="Google Shape;3247;p6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48" name="Google Shape;3248;p6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49" name="Google Shape;3249;p66"/>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50" name="Google Shape;3250;p6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51" name="Google Shape;3251;p66"/>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52" name="Google Shape;3252;p66"/>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53" name="Google Shape;3253;p66"/>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54" name="Google Shape;3254;p66"/>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255" name="Google Shape;3255;p66"/>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56" name="Google Shape;3256;p66"/>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257" name="Google Shape;3257;p66"/>
          <p:cNvGrpSpPr/>
          <p:nvPr/>
        </p:nvGrpSpPr>
        <p:grpSpPr>
          <a:xfrm>
            <a:off x="7885017" y="5148533"/>
            <a:ext cx="525463" cy="557213"/>
            <a:chOff x="-44" y="1473"/>
            <a:chExt cx="981" cy="1105"/>
          </a:xfrm>
        </p:grpSpPr>
        <p:pic>
          <p:nvPicPr>
            <p:cNvPr descr="desktop_computer_stylized_medium" id="3258" name="Google Shape;3258;p66"/>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3259" name="Google Shape;3259;p6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260" name="Google Shape;3260;p66"/>
          <p:cNvGrpSpPr/>
          <p:nvPr/>
        </p:nvGrpSpPr>
        <p:grpSpPr>
          <a:xfrm>
            <a:off x="8650192" y="1557608"/>
            <a:ext cx="377825" cy="576263"/>
            <a:chOff x="4140" y="429"/>
            <a:chExt cx="1425" cy="2396"/>
          </a:xfrm>
        </p:grpSpPr>
        <p:sp>
          <p:nvSpPr>
            <p:cNvPr id="3261" name="Google Shape;3261;p6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62" name="Google Shape;3262;p66"/>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63" name="Google Shape;3263;p6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64" name="Google Shape;3264;p6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65" name="Google Shape;3265;p66"/>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66" name="Google Shape;3266;p66"/>
            <p:cNvGrpSpPr/>
            <p:nvPr/>
          </p:nvGrpSpPr>
          <p:grpSpPr>
            <a:xfrm>
              <a:off x="4751" y="667"/>
              <a:ext cx="581" cy="145"/>
              <a:chOff x="616" y="2567"/>
              <a:chExt cx="725" cy="139"/>
            </a:xfrm>
          </p:grpSpPr>
          <p:sp>
            <p:nvSpPr>
              <p:cNvPr id="3267" name="Google Shape;3267;p66"/>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68" name="Google Shape;3268;p66"/>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269" name="Google Shape;3269;p66"/>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70" name="Google Shape;3270;p66"/>
            <p:cNvGrpSpPr/>
            <p:nvPr/>
          </p:nvGrpSpPr>
          <p:grpSpPr>
            <a:xfrm>
              <a:off x="4745" y="997"/>
              <a:ext cx="581" cy="132"/>
              <a:chOff x="611" y="2571"/>
              <a:chExt cx="725" cy="137"/>
            </a:xfrm>
          </p:grpSpPr>
          <p:sp>
            <p:nvSpPr>
              <p:cNvPr id="3271" name="Google Shape;3271;p66"/>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72" name="Google Shape;3272;p66"/>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273" name="Google Shape;3273;p66"/>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74" name="Google Shape;3274;p66"/>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75" name="Google Shape;3275;p66"/>
            <p:cNvGrpSpPr/>
            <p:nvPr/>
          </p:nvGrpSpPr>
          <p:grpSpPr>
            <a:xfrm>
              <a:off x="4733" y="1630"/>
              <a:ext cx="587" cy="146"/>
              <a:chOff x="611" y="2571"/>
              <a:chExt cx="731" cy="134"/>
            </a:xfrm>
          </p:grpSpPr>
          <p:sp>
            <p:nvSpPr>
              <p:cNvPr id="3276" name="Google Shape;3276;p66"/>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77" name="Google Shape;3277;p66"/>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278" name="Google Shape;3278;p6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79" name="Google Shape;3279;p66"/>
            <p:cNvGrpSpPr/>
            <p:nvPr/>
          </p:nvGrpSpPr>
          <p:grpSpPr>
            <a:xfrm>
              <a:off x="4739" y="1327"/>
              <a:ext cx="580" cy="139"/>
              <a:chOff x="614" y="2568"/>
              <a:chExt cx="723" cy="139"/>
            </a:xfrm>
          </p:grpSpPr>
          <p:sp>
            <p:nvSpPr>
              <p:cNvPr id="3280" name="Google Shape;3280;p66"/>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81" name="Google Shape;3281;p66"/>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282" name="Google Shape;3282;p66"/>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83" name="Google Shape;3283;p6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84" name="Google Shape;3284;p6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85" name="Google Shape;3285;p66"/>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86" name="Google Shape;3286;p6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87" name="Google Shape;3287;p66"/>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88" name="Google Shape;3288;p66"/>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89" name="Google Shape;3289;p66"/>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90" name="Google Shape;3290;p66"/>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291" name="Google Shape;3291;p66"/>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92" name="Google Shape;3292;p66"/>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293" name="Google Shape;3293;p66"/>
          <p:cNvGrpSpPr/>
          <p:nvPr/>
        </p:nvGrpSpPr>
        <p:grpSpPr>
          <a:xfrm>
            <a:off x="9402667" y="1589358"/>
            <a:ext cx="377825" cy="576263"/>
            <a:chOff x="4140" y="429"/>
            <a:chExt cx="1425" cy="2396"/>
          </a:xfrm>
        </p:grpSpPr>
        <p:sp>
          <p:nvSpPr>
            <p:cNvPr id="3294" name="Google Shape;3294;p6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95" name="Google Shape;3295;p66"/>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96" name="Google Shape;3296;p6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97" name="Google Shape;3297;p6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298" name="Google Shape;3298;p66"/>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299" name="Google Shape;3299;p66"/>
            <p:cNvGrpSpPr/>
            <p:nvPr/>
          </p:nvGrpSpPr>
          <p:grpSpPr>
            <a:xfrm>
              <a:off x="4751" y="667"/>
              <a:ext cx="581" cy="145"/>
              <a:chOff x="616" y="2567"/>
              <a:chExt cx="725" cy="139"/>
            </a:xfrm>
          </p:grpSpPr>
          <p:sp>
            <p:nvSpPr>
              <p:cNvPr id="3300" name="Google Shape;3300;p66"/>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01" name="Google Shape;3301;p66"/>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02" name="Google Shape;3302;p66"/>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03" name="Google Shape;3303;p66"/>
            <p:cNvGrpSpPr/>
            <p:nvPr/>
          </p:nvGrpSpPr>
          <p:grpSpPr>
            <a:xfrm>
              <a:off x="4745" y="997"/>
              <a:ext cx="581" cy="132"/>
              <a:chOff x="611" y="2571"/>
              <a:chExt cx="725" cy="137"/>
            </a:xfrm>
          </p:grpSpPr>
          <p:sp>
            <p:nvSpPr>
              <p:cNvPr id="3304" name="Google Shape;3304;p66"/>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05" name="Google Shape;3305;p66"/>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06" name="Google Shape;3306;p66"/>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07" name="Google Shape;3307;p66"/>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08" name="Google Shape;3308;p66"/>
            <p:cNvGrpSpPr/>
            <p:nvPr/>
          </p:nvGrpSpPr>
          <p:grpSpPr>
            <a:xfrm>
              <a:off x="4733" y="1630"/>
              <a:ext cx="587" cy="146"/>
              <a:chOff x="611" y="2571"/>
              <a:chExt cx="731" cy="134"/>
            </a:xfrm>
          </p:grpSpPr>
          <p:sp>
            <p:nvSpPr>
              <p:cNvPr id="3309" name="Google Shape;3309;p66"/>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10" name="Google Shape;3310;p66"/>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11" name="Google Shape;3311;p6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12" name="Google Shape;3312;p66"/>
            <p:cNvGrpSpPr/>
            <p:nvPr/>
          </p:nvGrpSpPr>
          <p:grpSpPr>
            <a:xfrm>
              <a:off x="4739" y="1327"/>
              <a:ext cx="580" cy="139"/>
              <a:chOff x="614" y="2568"/>
              <a:chExt cx="723" cy="139"/>
            </a:xfrm>
          </p:grpSpPr>
          <p:sp>
            <p:nvSpPr>
              <p:cNvPr id="3313" name="Google Shape;3313;p66"/>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14" name="Google Shape;3314;p66"/>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15" name="Google Shape;3315;p66"/>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16" name="Google Shape;3316;p6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17" name="Google Shape;3317;p6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18" name="Google Shape;3318;p66"/>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19" name="Google Shape;3319;p6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20" name="Google Shape;3320;p66"/>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21" name="Google Shape;3321;p66"/>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22" name="Google Shape;3322;p66"/>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23" name="Google Shape;3323;p66"/>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324" name="Google Shape;3324;p66"/>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25" name="Google Shape;3325;p66"/>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326" name="Google Shape;3326;p66"/>
          <p:cNvGrpSpPr/>
          <p:nvPr/>
        </p:nvGrpSpPr>
        <p:grpSpPr>
          <a:xfrm>
            <a:off x="10012267" y="1741758"/>
            <a:ext cx="377825" cy="576263"/>
            <a:chOff x="4140" y="429"/>
            <a:chExt cx="1425" cy="2396"/>
          </a:xfrm>
        </p:grpSpPr>
        <p:sp>
          <p:nvSpPr>
            <p:cNvPr id="3327" name="Google Shape;3327;p6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28" name="Google Shape;3328;p66"/>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29" name="Google Shape;3329;p6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30" name="Google Shape;3330;p6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31" name="Google Shape;3331;p66"/>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32" name="Google Shape;3332;p66"/>
            <p:cNvGrpSpPr/>
            <p:nvPr/>
          </p:nvGrpSpPr>
          <p:grpSpPr>
            <a:xfrm>
              <a:off x="4751" y="667"/>
              <a:ext cx="581" cy="145"/>
              <a:chOff x="616" y="2567"/>
              <a:chExt cx="725" cy="139"/>
            </a:xfrm>
          </p:grpSpPr>
          <p:sp>
            <p:nvSpPr>
              <p:cNvPr id="3333" name="Google Shape;3333;p66"/>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34" name="Google Shape;3334;p66"/>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35" name="Google Shape;3335;p66"/>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36" name="Google Shape;3336;p66"/>
            <p:cNvGrpSpPr/>
            <p:nvPr/>
          </p:nvGrpSpPr>
          <p:grpSpPr>
            <a:xfrm>
              <a:off x="4745" y="997"/>
              <a:ext cx="581" cy="132"/>
              <a:chOff x="611" y="2571"/>
              <a:chExt cx="725" cy="137"/>
            </a:xfrm>
          </p:grpSpPr>
          <p:sp>
            <p:nvSpPr>
              <p:cNvPr id="3337" name="Google Shape;3337;p66"/>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38" name="Google Shape;3338;p66"/>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39" name="Google Shape;3339;p66"/>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40" name="Google Shape;3340;p66"/>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41" name="Google Shape;3341;p66"/>
            <p:cNvGrpSpPr/>
            <p:nvPr/>
          </p:nvGrpSpPr>
          <p:grpSpPr>
            <a:xfrm>
              <a:off x="4733" y="1630"/>
              <a:ext cx="587" cy="146"/>
              <a:chOff x="611" y="2571"/>
              <a:chExt cx="731" cy="134"/>
            </a:xfrm>
          </p:grpSpPr>
          <p:sp>
            <p:nvSpPr>
              <p:cNvPr id="3342" name="Google Shape;3342;p66"/>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43" name="Google Shape;3343;p66"/>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44" name="Google Shape;3344;p6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45" name="Google Shape;3345;p66"/>
            <p:cNvGrpSpPr/>
            <p:nvPr/>
          </p:nvGrpSpPr>
          <p:grpSpPr>
            <a:xfrm>
              <a:off x="4739" y="1327"/>
              <a:ext cx="580" cy="139"/>
              <a:chOff x="614" y="2568"/>
              <a:chExt cx="723" cy="139"/>
            </a:xfrm>
          </p:grpSpPr>
          <p:sp>
            <p:nvSpPr>
              <p:cNvPr id="3346" name="Google Shape;3346;p66"/>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47" name="Google Shape;3347;p66"/>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48" name="Google Shape;3348;p66"/>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49" name="Google Shape;3349;p6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50" name="Google Shape;3350;p6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51" name="Google Shape;3351;p66"/>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52" name="Google Shape;3352;p6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53" name="Google Shape;3353;p66"/>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54" name="Google Shape;3354;p66"/>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55" name="Google Shape;3355;p66"/>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56" name="Google Shape;3356;p66"/>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357" name="Google Shape;3357;p66"/>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58" name="Google Shape;3358;p66"/>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359" name="Google Shape;3359;p66"/>
          <p:cNvGrpSpPr/>
          <p:nvPr/>
        </p:nvGrpSpPr>
        <p:grpSpPr>
          <a:xfrm>
            <a:off x="10340880" y="2687908"/>
            <a:ext cx="377825" cy="576263"/>
            <a:chOff x="4140" y="429"/>
            <a:chExt cx="1425" cy="2396"/>
          </a:xfrm>
        </p:grpSpPr>
        <p:sp>
          <p:nvSpPr>
            <p:cNvPr id="3360" name="Google Shape;3360;p6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61" name="Google Shape;3361;p66"/>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62" name="Google Shape;3362;p6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63" name="Google Shape;3363;p6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64" name="Google Shape;3364;p66"/>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65" name="Google Shape;3365;p66"/>
            <p:cNvGrpSpPr/>
            <p:nvPr/>
          </p:nvGrpSpPr>
          <p:grpSpPr>
            <a:xfrm>
              <a:off x="4751" y="667"/>
              <a:ext cx="581" cy="145"/>
              <a:chOff x="616" y="2567"/>
              <a:chExt cx="725" cy="139"/>
            </a:xfrm>
          </p:grpSpPr>
          <p:sp>
            <p:nvSpPr>
              <p:cNvPr id="3366" name="Google Shape;3366;p66"/>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67" name="Google Shape;3367;p66"/>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68" name="Google Shape;3368;p66"/>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69" name="Google Shape;3369;p66"/>
            <p:cNvGrpSpPr/>
            <p:nvPr/>
          </p:nvGrpSpPr>
          <p:grpSpPr>
            <a:xfrm>
              <a:off x="4745" y="997"/>
              <a:ext cx="581" cy="132"/>
              <a:chOff x="611" y="2571"/>
              <a:chExt cx="725" cy="137"/>
            </a:xfrm>
          </p:grpSpPr>
          <p:sp>
            <p:nvSpPr>
              <p:cNvPr id="3370" name="Google Shape;3370;p66"/>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71" name="Google Shape;3371;p66"/>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72" name="Google Shape;3372;p66"/>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73" name="Google Shape;3373;p66"/>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74" name="Google Shape;3374;p66"/>
            <p:cNvGrpSpPr/>
            <p:nvPr/>
          </p:nvGrpSpPr>
          <p:grpSpPr>
            <a:xfrm>
              <a:off x="4733" y="1630"/>
              <a:ext cx="587" cy="146"/>
              <a:chOff x="611" y="2571"/>
              <a:chExt cx="731" cy="134"/>
            </a:xfrm>
          </p:grpSpPr>
          <p:sp>
            <p:nvSpPr>
              <p:cNvPr id="3375" name="Google Shape;3375;p66"/>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76" name="Google Shape;3376;p66"/>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77" name="Google Shape;3377;p6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378" name="Google Shape;3378;p66"/>
            <p:cNvGrpSpPr/>
            <p:nvPr/>
          </p:nvGrpSpPr>
          <p:grpSpPr>
            <a:xfrm>
              <a:off x="4739" y="1327"/>
              <a:ext cx="580" cy="139"/>
              <a:chOff x="614" y="2568"/>
              <a:chExt cx="723" cy="139"/>
            </a:xfrm>
          </p:grpSpPr>
          <p:sp>
            <p:nvSpPr>
              <p:cNvPr id="3379" name="Google Shape;3379;p66"/>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80" name="Google Shape;3380;p66"/>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381" name="Google Shape;3381;p66"/>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82" name="Google Shape;3382;p6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83" name="Google Shape;3383;p6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84" name="Google Shape;3384;p66"/>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85" name="Google Shape;3385;p6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86" name="Google Shape;3386;p66"/>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87" name="Google Shape;3387;p66"/>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88" name="Google Shape;3388;p66"/>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89" name="Google Shape;3389;p66"/>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390" name="Google Shape;3390;p66"/>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391" name="Google Shape;3391;p66"/>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392" name="Google Shape;3392;p66"/>
          <p:cNvGrpSpPr/>
          <p:nvPr/>
        </p:nvGrpSpPr>
        <p:grpSpPr>
          <a:xfrm>
            <a:off x="8396192" y="5170758"/>
            <a:ext cx="525463" cy="557213"/>
            <a:chOff x="-44" y="1473"/>
            <a:chExt cx="981" cy="1105"/>
          </a:xfrm>
        </p:grpSpPr>
        <p:pic>
          <p:nvPicPr>
            <p:cNvPr descr="desktop_computer_stylized_medium" id="3393" name="Google Shape;3393;p66"/>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3394" name="Google Shape;3394;p6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395" name="Google Shape;3395;p66"/>
          <p:cNvGrpSpPr/>
          <p:nvPr/>
        </p:nvGrpSpPr>
        <p:grpSpPr>
          <a:xfrm>
            <a:off x="8920067" y="5159646"/>
            <a:ext cx="525463" cy="557212"/>
            <a:chOff x="-44" y="1473"/>
            <a:chExt cx="981" cy="1105"/>
          </a:xfrm>
        </p:grpSpPr>
        <p:pic>
          <p:nvPicPr>
            <p:cNvPr descr="desktop_computer_stylized_medium" id="3396" name="Google Shape;3396;p66"/>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3397" name="Google Shape;3397;p6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398" name="Google Shape;3398;p66"/>
          <p:cNvGrpSpPr/>
          <p:nvPr/>
        </p:nvGrpSpPr>
        <p:grpSpPr>
          <a:xfrm>
            <a:off x="8967576" y="4437217"/>
            <a:ext cx="889089" cy="466491"/>
            <a:chOff x="7493876" y="2774731"/>
            <a:chExt cx="1481958" cy="894622"/>
          </a:xfrm>
        </p:grpSpPr>
        <p:sp>
          <p:nvSpPr>
            <p:cNvPr id="3399" name="Google Shape;3399;p6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400" name="Google Shape;3400;p6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401" name="Google Shape;3401;p66"/>
            <p:cNvGrpSpPr/>
            <p:nvPr/>
          </p:nvGrpSpPr>
          <p:grpSpPr>
            <a:xfrm>
              <a:off x="7713663" y="2848339"/>
              <a:ext cx="1042107" cy="425543"/>
              <a:chOff x="7786941" y="2884917"/>
              <a:chExt cx="897649" cy="353919"/>
            </a:xfrm>
          </p:grpSpPr>
          <p:sp>
            <p:nvSpPr>
              <p:cNvPr id="3402" name="Google Shape;3402;p6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03" name="Google Shape;3403;p6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04" name="Google Shape;3404;p6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05" name="Google Shape;3405;p6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406" name="Google Shape;3406;p66"/>
          <p:cNvGrpSpPr/>
          <p:nvPr/>
        </p:nvGrpSpPr>
        <p:grpSpPr>
          <a:xfrm>
            <a:off x="8988913" y="3095664"/>
            <a:ext cx="889089" cy="466491"/>
            <a:chOff x="7493876" y="2774731"/>
            <a:chExt cx="1481958" cy="894622"/>
          </a:xfrm>
        </p:grpSpPr>
        <p:sp>
          <p:nvSpPr>
            <p:cNvPr id="3407" name="Google Shape;3407;p6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408" name="Google Shape;3408;p6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409" name="Google Shape;3409;p66"/>
            <p:cNvGrpSpPr/>
            <p:nvPr/>
          </p:nvGrpSpPr>
          <p:grpSpPr>
            <a:xfrm>
              <a:off x="7713663" y="2848339"/>
              <a:ext cx="1042107" cy="425543"/>
              <a:chOff x="7786941" y="2884917"/>
              <a:chExt cx="897649" cy="353919"/>
            </a:xfrm>
          </p:grpSpPr>
          <p:sp>
            <p:nvSpPr>
              <p:cNvPr id="3410" name="Google Shape;3410;p6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11" name="Google Shape;3411;p6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12" name="Google Shape;3412;p6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13" name="Google Shape;3413;p6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sp>
        <p:nvSpPr>
          <p:cNvPr id="3414" name="Google Shape;3414;p66"/>
          <p:cNvSpPr/>
          <p:nvPr/>
        </p:nvSpPr>
        <p:spPr>
          <a:xfrm>
            <a:off x="829733" y="4064001"/>
            <a:ext cx="6403933" cy="229798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560"/>
              <a:buFont typeface="Noto Sans Symbols"/>
              <a:buNone/>
            </a:pPr>
            <a:r>
              <a:rPr b="0" i="1" lang="en-US" sz="2400" u="none" cap="none" strike="noStrike">
                <a:solidFill>
                  <a:srgbClr val="CC0000"/>
                </a:solidFill>
                <a:latin typeface="Calibri"/>
                <a:ea typeface="Calibri"/>
                <a:cs typeface="Calibri"/>
                <a:sym typeface="Calibri"/>
              </a:rPr>
              <a:t>Performance:</a:t>
            </a:r>
            <a:endParaRPr/>
          </a:p>
          <a:p>
            <a:pPr indent="-342900"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access link utilization = </a:t>
            </a:r>
            <a:r>
              <a:rPr b="0" i="0" lang="en-US" sz="2400" u="none" cap="none" strike="noStrike">
                <a:solidFill>
                  <a:srgbClr val="C00000"/>
                </a:solidFill>
                <a:latin typeface="Calibri"/>
                <a:ea typeface="Calibri"/>
                <a:cs typeface="Calibri"/>
                <a:sym typeface="Calibri"/>
              </a:rPr>
              <a:t>.97</a:t>
            </a:r>
            <a:endParaRPr/>
          </a:p>
          <a:p>
            <a:pPr indent="-342900" lvl="0" marL="342900" marR="0" rtl="0" algn="l">
              <a:lnSpc>
                <a:spcPct val="85000"/>
              </a:lnSpc>
              <a:spcBef>
                <a:spcPts val="6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LAN utilization: .0015</a:t>
            </a:r>
            <a:endParaRPr/>
          </a:p>
          <a:p>
            <a:pPr indent="-342900" lvl="0" marL="342900" marR="0" rtl="0" algn="l">
              <a:lnSpc>
                <a:spcPct val="85000"/>
              </a:lnSpc>
              <a:spcBef>
                <a:spcPts val="6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end-end delay  =  Internet delay +</a:t>
            </a:r>
            <a:endParaRPr/>
          </a:p>
          <a:p>
            <a:pPr indent="0" lvl="0" marL="0" marR="0" rtl="0" algn="l">
              <a:lnSpc>
                <a:spcPct val="85000"/>
              </a:lnSpc>
              <a:spcBef>
                <a:spcPts val="0"/>
              </a:spcBef>
              <a:spcAft>
                <a:spcPts val="0"/>
              </a:spcAft>
              <a:buClr>
                <a:srgbClr val="000099"/>
              </a:buClr>
              <a:buSzPts val="2400"/>
              <a:buFont typeface="Calibri"/>
              <a:buNone/>
            </a:pPr>
            <a:r>
              <a:rPr b="0" i="0" lang="en-US" sz="2400" u="none" cap="none" strike="noStrike">
                <a:solidFill>
                  <a:srgbClr val="000000"/>
                </a:solidFill>
                <a:latin typeface="Calibri"/>
                <a:ea typeface="Calibri"/>
                <a:cs typeface="Calibri"/>
                <a:sym typeface="Calibri"/>
              </a:rPr>
              <a:t>                                     access link delay + LAN delay </a:t>
            </a:r>
            <a:endParaRPr/>
          </a:p>
          <a:p>
            <a:pPr indent="0" lvl="0" marL="0" marR="0" rtl="0" algn="l">
              <a:lnSpc>
                <a:spcPct val="85000"/>
              </a:lnSpc>
              <a:spcBef>
                <a:spcPts val="600"/>
              </a:spcBef>
              <a:spcAft>
                <a:spcPts val="0"/>
              </a:spcAft>
              <a:buClr>
                <a:srgbClr val="000099"/>
              </a:buClr>
              <a:buSzPts val="2400"/>
              <a:buFont typeface="Calibri"/>
              <a:buNone/>
            </a:pPr>
            <a:r>
              <a:rPr b="0" i="0" lang="en-US" sz="2400" u="none" cap="none" strike="noStrike">
                <a:solidFill>
                  <a:srgbClr val="000000"/>
                </a:solidFill>
                <a:latin typeface="Calibri"/>
                <a:ea typeface="Calibri"/>
                <a:cs typeface="Calibri"/>
                <a:sym typeface="Calibri"/>
              </a:rPr>
              <a:t>                                 =  2 sec + minutes + usecs</a:t>
            </a:r>
            <a:endParaRPr/>
          </a:p>
          <a:p>
            <a:pPr indent="-243840" lvl="0" marL="342900" marR="0" rtl="0" algn="l">
              <a:lnSpc>
                <a:spcPct val="85000"/>
              </a:lnSpc>
              <a:spcBef>
                <a:spcPts val="480"/>
              </a:spcBef>
              <a:spcAft>
                <a:spcPts val="0"/>
              </a:spcAft>
              <a:buClr>
                <a:srgbClr val="000099"/>
              </a:buClr>
              <a:buSzPts val="1560"/>
              <a:buFont typeface="Noto Sans Symbols"/>
              <a:buNone/>
            </a:pPr>
            <a:r>
              <a:t/>
            </a:r>
            <a:endParaRPr b="0" i="0" sz="2400" u="none" cap="none" strike="noStrike">
              <a:solidFill>
                <a:srgbClr val="000000"/>
              </a:solidFill>
              <a:latin typeface="Calibri"/>
              <a:ea typeface="Calibri"/>
              <a:cs typeface="Calibri"/>
              <a:sym typeface="Calibri"/>
            </a:endParaRPr>
          </a:p>
        </p:txBody>
      </p:sp>
      <p:sp>
        <p:nvSpPr>
          <p:cNvPr id="3415" name="Google Shape;3415;p66"/>
          <p:cNvSpPr/>
          <p:nvPr/>
        </p:nvSpPr>
        <p:spPr>
          <a:xfrm>
            <a:off x="870724" y="1362307"/>
            <a:ext cx="6123957" cy="25192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820"/>
              <a:buFont typeface="Noto Sans Symbols"/>
              <a:buNone/>
            </a:pPr>
            <a:r>
              <a:rPr b="0" i="1" lang="en-US" sz="2800" u="none" cap="none" strike="noStrike">
                <a:solidFill>
                  <a:srgbClr val="CC0000"/>
                </a:solidFill>
                <a:latin typeface="Calibri"/>
                <a:ea typeface="Calibri"/>
                <a:cs typeface="Calibri"/>
                <a:sym typeface="Calibri"/>
              </a:rPr>
              <a:t>Scenario:</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access link rate: 1.54 Mbps</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RTT from institutional router to server: 2 sec</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web object size: 100K bits</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average request rate from browsers to origin servers: 15/sec</a:t>
            </a:r>
            <a:endParaRPr/>
          </a:p>
          <a:p>
            <a:pPr indent="-342900" lvl="1" marL="8001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avg data rate to browsers: 1.50 Mbps</a:t>
            </a:r>
            <a:endParaRPr/>
          </a:p>
        </p:txBody>
      </p:sp>
      <p:sp>
        <p:nvSpPr>
          <p:cNvPr id="3416" name="Google Shape;3416;p66"/>
          <p:cNvSpPr/>
          <p:nvPr/>
        </p:nvSpPr>
        <p:spPr>
          <a:xfrm>
            <a:off x="4316250" y="5809673"/>
            <a:ext cx="1119350" cy="591127"/>
          </a:xfrm>
          <a:prstGeom prst="ellipse">
            <a:avLst/>
          </a:prstGeom>
          <a:noFill/>
          <a:ln cap="flat" cmpd="sng" w="1905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17" name="Google Shape;3417;p66"/>
          <p:cNvSpPr txBox="1"/>
          <p:nvPr/>
        </p:nvSpPr>
        <p:spPr>
          <a:xfrm>
            <a:off x="4884698" y="4320866"/>
            <a:ext cx="2125703" cy="923330"/>
          </a:xfrm>
          <a:prstGeom prst="rect">
            <a:avLst/>
          </a:prstGeom>
          <a:noFill/>
          <a:ln>
            <a:noFill/>
          </a:ln>
        </p:spPr>
        <p:txBody>
          <a:bodyPr anchorCtr="0" anchor="t" bIns="45700" lIns="91425" spcFirstLastPara="1" rIns="91425" wrap="square" tIns="45700">
            <a:spAutoFit/>
          </a:bodyPr>
          <a:lstStyle/>
          <a:p>
            <a:pPr indent="0" lvl="0" marL="9525" marR="0" rtl="0" algn="l">
              <a:lnSpc>
                <a:spcPct val="90000"/>
              </a:lnSpc>
              <a:spcBef>
                <a:spcPts val="0"/>
              </a:spcBef>
              <a:spcAft>
                <a:spcPts val="0"/>
              </a:spcAft>
              <a:buClr>
                <a:srgbClr val="3333CC"/>
              </a:buClr>
              <a:buSzPts val="1700"/>
              <a:buFont typeface="Arial"/>
              <a:buNone/>
            </a:pPr>
            <a:r>
              <a:rPr b="0" i="1" lang="en-US" sz="2000" u="none" cap="none" strike="noStrike">
                <a:solidFill>
                  <a:srgbClr val="CC0000"/>
                </a:solidFill>
                <a:latin typeface="Calibri"/>
                <a:ea typeface="Calibri"/>
                <a:cs typeface="Calibri"/>
                <a:sym typeface="Calibri"/>
              </a:rPr>
              <a:t>problem: </a:t>
            </a:r>
            <a:r>
              <a:rPr b="0" i="0" lang="en-US" sz="2000" u="none" cap="none" strike="noStrike">
                <a:solidFill>
                  <a:srgbClr val="CC0000"/>
                </a:solidFill>
                <a:latin typeface="Calibri"/>
                <a:ea typeface="Calibri"/>
                <a:cs typeface="Calibri"/>
                <a:sym typeface="Calibri"/>
              </a:rPr>
              <a:t>large queueing delays at high utilization!</a:t>
            </a:r>
            <a:endParaRPr/>
          </a:p>
        </p:txBody>
      </p:sp>
      <p:sp>
        <p:nvSpPr>
          <p:cNvPr id="3418" name="Google Shape;3418;p6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4">
                                            <p:txEl>
                                              <p:pRg end="0" st="0"/>
                                            </p:txEl>
                                          </p:spTgt>
                                        </p:tgtEl>
                                        <p:attrNameLst>
                                          <p:attrName>style.visibility</p:attrName>
                                        </p:attrNameLst>
                                      </p:cBhvr>
                                      <p:to>
                                        <p:strVal val="visible"/>
                                      </p:to>
                                    </p:set>
                                    <p:animEffect filter="fade" transition="in">
                                      <p:cBhvr>
                                        <p:cTn dur="500"/>
                                        <p:tgtEl>
                                          <p:spTgt spid="34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4">
                                            <p:txEl>
                                              <p:pRg end="1" st="1"/>
                                            </p:txEl>
                                          </p:spTgt>
                                        </p:tgtEl>
                                        <p:attrNameLst>
                                          <p:attrName>style.visibility</p:attrName>
                                        </p:attrNameLst>
                                      </p:cBhvr>
                                      <p:to>
                                        <p:strVal val="visible"/>
                                      </p:to>
                                    </p:set>
                                    <p:animEffect filter="fade" transition="in">
                                      <p:cBhvr>
                                        <p:cTn dur="500"/>
                                        <p:tgtEl>
                                          <p:spTgt spid="34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4">
                                            <p:txEl>
                                              <p:pRg end="2" st="2"/>
                                            </p:txEl>
                                          </p:spTgt>
                                        </p:tgtEl>
                                        <p:attrNameLst>
                                          <p:attrName>style.visibility</p:attrName>
                                        </p:attrNameLst>
                                      </p:cBhvr>
                                      <p:to>
                                        <p:strVal val="visible"/>
                                      </p:to>
                                    </p:set>
                                    <p:animEffect filter="fade" transition="in">
                                      <p:cBhvr>
                                        <p:cTn dur="500"/>
                                        <p:tgtEl>
                                          <p:spTgt spid="34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4">
                                            <p:txEl>
                                              <p:pRg end="3" st="3"/>
                                            </p:txEl>
                                          </p:spTgt>
                                        </p:tgtEl>
                                        <p:attrNameLst>
                                          <p:attrName>style.visibility</p:attrName>
                                        </p:attrNameLst>
                                      </p:cBhvr>
                                      <p:to>
                                        <p:strVal val="visible"/>
                                      </p:to>
                                    </p:set>
                                    <p:animEffect filter="fade" transition="in">
                                      <p:cBhvr>
                                        <p:cTn dur="500"/>
                                        <p:tgtEl>
                                          <p:spTgt spid="34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4">
                                            <p:txEl>
                                              <p:pRg end="4" st="4"/>
                                            </p:txEl>
                                          </p:spTgt>
                                        </p:tgtEl>
                                        <p:attrNameLst>
                                          <p:attrName>style.visibility</p:attrName>
                                        </p:attrNameLst>
                                      </p:cBhvr>
                                      <p:to>
                                        <p:strVal val="visible"/>
                                      </p:to>
                                    </p:set>
                                    <p:animEffect filter="fade" transition="in">
                                      <p:cBhvr>
                                        <p:cTn dur="500"/>
                                        <p:tgtEl>
                                          <p:spTgt spid="34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4">
                                            <p:txEl>
                                              <p:pRg end="5" st="5"/>
                                            </p:txEl>
                                          </p:spTgt>
                                        </p:tgtEl>
                                        <p:attrNameLst>
                                          <p:attrName>style.visibility</p:attrName>
                                        </p:attrNameLst>
                                      </p:cBhvr>
                                      <p:to>
                                        <p:strVal val="visible"/>
                                      </p:to>
                                    </p:set>
                                    <p:animEffect filter="fade" transition="in">
                                      <p:cBhvr>
                                        <p:cTn dur="500"/>
                                        <p:tgtEl>
                                          <p:spTgt spid="34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4">
                                            <p:txEl>
                                              <p:pRg end="6" st="6"/>
                                            </p:txEl>
                                          </p:spTgt>
                                        </p:tgtEl>
                                        <p:attrNameLst>
                                          <p:attrName>style.visibility</p:attrName>
                                        </p:attrNameLst>
                                      </p:cBhvr>
                                      <p:to>
                                        <p:strVal val="visible"/>
                                      </p:to>
                                    </p:set>
                                    <p:animEffect filter="fade" transition="in">
                                      <p:cBhvr>
                                        <p:cTn dur="500"/>
                                        <p:tgtEl>
                                          <p:spTgt spid="34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3"/>
                                        </p:tgtEl>
                                        <p:attrNameLst>
                                          <p:attrName>style.visibility</p:attrName>
                                        </p:attrNameLst>
                                      </p:cBhvr>
                                      <p:to>
                                        <p:strVal val="visible"/>
                                      </p:to>
                                    </p:set>
                                    <p:animEffect filter="fade" transition="in">
                                      <p:cBhvr>
                                        <p:cTn dur="500"/>
                                        <p:tgtEl>
                                          <p:spTgt spid="3223"/>
                                        </p:tgtEl>
                                      </p:cBhvr>
                                    </p:animEffect>
                                  </p:childTnLst>
                                </p:cTn>
                              </p:par>
                              <p:par>
                                <p:cTn fill="hold" nodeType="withEffect" presetClass="entr" presetID="10" presetSubtype="0">
                                  <p:stCondLst>
                                    <p:cond delay="0"/>
                                  </p:stCondLst>
                                  <p:childTnLst>
                                    <p:set>
                                      <p:cBhvr>
                                        <p:cTn dur="1" fill="hold">
                                          <p:stCondLst>
                                            <p:cond delay="0"/>
                                          </p:stCondLst>
                                        </p:cTn>
                                        <p:tgtEl>
                                          <p:spTgt spid="3417"/>
                                        </p:tgtEl>
                                        <p:attrNameLst>
                                          <p:attrName>style.visibility</p:attrName>
                                        </p:attrNameLst>
                                      </p:cBhvr>
                                      <p:to>
                                        <p:strVal val="visible"/>
                                      </p:to>
                                    </p:set>
                                    <p:animEffect filter="fade" transition="in">
                                      <p:cBhvr>
                                        <p:cTn dur="500"/>
                                        <p:tgtEl>
                                          <p:spTgt spid="3417"/>
                                        </p:tgtEl>
                                      </p:cBhvr>
                                    </p:animEffect>
                                  </p:childTnLst>
                                </p:cTn>
                              </p:par>
                              <p:par>
                                <p:cTn fill="hold" nodeType="withEffect" presetClass="entr" presetID="10" presetSubtype="0">
                                  <p:stCondLst>
                                    <p:cond delay="0"/>
                                  </p:stCondLst>
                                  <p:childTnLst>
                                    <p:set>
                                      <p:cBhvr>
                                        <p:cTn dur="1" fill="hold">
                                          <p:stCondLst>
                                            <p:cond delay="0"/>
                                          </p:stCondLst>
                                        </p:cTn>
                                        <p:tgtEl>
                                          <p:spTgt spid="3205"/>
                                        </p:tgtEl>
                                        <p:attrNameLst>
                                          <p:attrName>style.visibility</p:attrName>
                                        </p:attrNameLst>
                                      </p:cBhvr>
                                      <p:to>
                                        <p:strVal val="visible"/>
                                      </p:to>
                                    </p:set>
                                    <p:animEffect filter="fade" transition="in">
                                      <p:cBhvr>
                                        <p:cTn dur="500"/>
                                        <p:tgtEl>
                                          <p:spTgt spid="3205"/>
                                        </p:tgtEl>
                                      </p:cBhvr>
                                    </p:animEffect>
                                  </p:childTnLst>
                                </p:cTn>
                              </p:par>
                              <p:par>
                                <p:cTn fill="hold" nodeType="withEffect" presetClass="entr" presetID="10" presetSubtype="0">
                                  <p:stCondLst>
                                    <p:cond delay="0"/>
                                  </p:stCondLst>
                                  <p:childTnLst>
                                    <p:set>
                                      <p:cBhvr>
                                        <p:cTn dur="1" fill="hold">
                                          <p:stCondLst>
                                            <p:cond delay="0"/>
                                          </p:stCondLst>
                                        </p:cTn>
                                        <p:tgtEl>
                                          <p:spTgt spid="3204"/>
                                        </p:tgtEl>
                                        <p:attrNameLst>
                                          <p:attrName>style.visibility</p:attrName>
                                        </p:attrNameLst>
                                      </p:cBhvr>
                                      <p:to>
                                        <p:strVal val="visible"/>
                                      </p:to>
                                    </p:set>
                                    <p:animEffect filter="fade" transition="in">
                                      <p:cBhvr>
                                        <p:cTn dur="500"/>
                                        <p:tgtEl>
                                          <p:spTgt spid="3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6"/>
                                        </p:tgtEl>
                                        <p:attrNameLst>
                                          <p:attrName>style.visibility</p:attrName>
                                        </p:attrNameLst>
                                      </p:cBhvr>
                                      <p:to>
                                        <p:strVal val="visible"/>
                                      </p:to>
                                    </p:set>
                                    <p:animEffect filter="fade" transition="in">
                                      <p:cBhvr>
                                        <p:cTn dur="500"/>
                                        <p:tgtEl>
                                          <p:spTgt spid="3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3" name="Shape 3423"/>
        <p:cNvGrpSpPr/>
        <p:nvPr/>
      </p:nvGrpSpPr>
      <p:grpSpPr>
        <a:xfrm>
          <a:off x="0" y="0"/>
          <a:ext cx="0" cy="0"/>
          <a:chOff x="0" y="0"/>
          <a:chExt cx="0" cy="0"/>
        </a:xfrm>
      </p:grpSpPr>
      <p:sp>
        <p:nvSpPr>
          <p:cNvPr id="3424" name="Google Shape;3424;p67"/>
          <p:cNvSpPr/>
          <p:nvPr/>
        </p:nvSpPr>
        <p:spPr>
          <a:xfrm>
            <a:off x="829733" y="4064001"/>
            <a:ext cx="6403933" cy="229798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560"/>
              <a:buFont typeface="Noto Sans Symbols"/>
              <a:buNone/>
            </a:pPr>
            <a:r>
              <a:rPr b="0" i="1" lang="en-US" sz="2400" u="none" cap="none" strike="noStrike">
                <a:solidFill>
                  <a:srgbClr val="CC0000"/>
                </a:solidFill>
                <a:latin typeface="Calibri"/>
                <a:ea typeface="Calibri"/>
                <a:cs typeface="Calibri"/>
                <a:sym typeface="Calibri"/>
              </a:rPr>
              <a:t>Performance:</a:t>
            </a:r>
            <a:endParaRPr/>
          </a:p>
          <a:p>
            <a:pPr indent="-342900"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access link utilization = </a:t>
            </a:r>
            <a:r>
              <a:rPr b="0" i="0" lang="en-US" sz="2400" u="none" cap="none" strike="noStrike">
                <a:solidFill>
                  <a:srgbClr val="C00000"/>
                </a:solidFill>
                <a:latin typeface="Calibri"/>
                <a:ea typeface="Calibri"/>
                <a:cs typeface="Calibri"/>
                <a:sym typeface="Calibri"/>
              </a:rPr>
              <a:t>.97</a:t>
            </a:r>
            <a:endParaRPr/>
          </a:p>
          <a:p>
            <a:pPr indent="-342900" lvl="0" marL="342900" marR="0" rtl="0" algn="l">
              <a:lnSpc>
                <a:spcPct val="85000"/>
              </a:lnSpc>
              <a:spcBef>
                <a:spcPts val="6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LAN utilization: .0015</a:t>
            </a:r>
            <a:endParaRPr/>
          </a:p>
          <a:p>
            <a:pPr indent="-342900" lvl="0" marL="342900" marR="0" rtl="0" algn="l">
              <a:lnSpc>
                <a:spcPct val="85000"/>
              </a:lnSpc>
              <a:spcBef>
                <a:spcPts val="6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end-end delay  =  Internet delay +</a:t>
            </a:r>
            <a:endParaRPr/>
          </a:p>
          <a:p>
            <a:pPr indent="0" lvl="0" marL="0" marR="0" rtl="0" algn="l">
              <a:lnSpc>
                <a:spcPct val="85000"/>
              </a:lnSpc>
              <a:spcBef>
                <a:spcPts val="0"/>
              </a:spcBef>
              <a:spcAft>
                <a:spcPts val="0"/>
              </a:spcAft>
              <a:buClr>
                <a:srgbClr val="000099"/>
              </a:buClr>
              <a:buSzPts val="2400"/>
              <a:buFont typeface="Calibri"/>
              <a:buNone/>
            </a:pPr>
            <a:r>
              <a:rPr b="0" i="0" lang="en-US" sz="2400" u="none" cap="none" strike="noStrike">
                <a:solidFill>
                  <a:srgbClr val="000000"/>
                </a:solidFill>
                <a:latin typeface="Calibri"/>
                <a:ea typeface="Calibri"/>
                <a:cs typeface="Calibri"/>
                <a:sym typeface="Calibri"/>
              </a:rPr>
              <a:t>                                     access link delay + LAN delay </a:t>
            </a:r>
            <a:endParaRPr/>
          </a:p>
          <a:p>
            <a:pPr indent="0" lvl="0" marL="0" marR="0" rtl="0" algn="l">
              <a:lnSpc>
                <a:spcPct val="85000"/>
              </a:lnSpc>
              <a:spcBef>
                <a:spcPts val="600"/>
              </a:spcBef>
              <a:spcAft>
                <a:spcPts val="0"/>
              </a:spcAft>
              <a:buClr>
                <a:srgbClr val="000099"/>
              </a:buClr>
              <a:buSzPts val="2400"/>
              <a:buFont typeface="Calibri"/>
              <a:buNone/>
            </a:pPr>
            <a:r>
              <a:rPr b="0" i="0" lang="en-US" sz="2400" u="none" cap="none" strike="noStrike">
                <a:solidFill>
                  <a:srgbClr val="000000"/>
                </a:solidFill>
                <a:latin typeface="Calibri"/>
                <a:ea typeface="Calibri"/>
                <a:cs typeface="Calibri"/>
                <a:sym typeface="Calibri"/>
              </a:rPr>
              <a:t>                                 =  2 sec + minutes + usecs</a:t>
            </a:r>
            <a:endParaRPr/>
          </a:p>
          <a:p>
            <a:pPr indent="-243840" lvl="0" marL="342900" marR="0" rtl="0" algn="l">
              <a:lnSpc>
                <a:spcPct val="85000"/>
              </a:lnSpc>
              <a:spcBef>
                <a:spcPts val="480"/>
              </a:spcBef>
              <a:spcAft>
                <a:spcPts val="0"/>
              </a:spcAft>
              <a:buClr>
                <a:srgbClr val="000099"/>
              </a:buClr>
              <a:buSzPts val="1560"/>
              <a:buFont typeface="Noto Sans Symbols"/>
              <a:buNone/>
            </a:pPr>
            <a:r>
              <a:t/>
            </a:r>
            <a:endParaRPr b="0" i="0" sz="2400" u="none" cap="none" strike="noStrike">
              <a:solidFill>
                <a:srgbClr val="000000"/>
              </a:solidFill>
              <a:latin typeface="Calibri"/>
              <a:ea typeface="Calibri"/>
              <a:cs typeface="Calibri"/>
              <a:sym typeface="Calibri"/>
            </a:endParaRPr>
          </a:p>
        </p:txBody>
      </p:sp>
      <p:sp>
        <p:nvSpPr>
          <p:cNvPr id="3425" name="Google Shape;3425;p67"/>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Option 1: buy a faster access link</a:t>
            </a:r>
            <a:endParaRPr sz="4400"/>
          </a:p>
        </p:txBody>
      </p:sp>
      <p:cxnSp>
        <p:nvCxnSpPr>
          <p:cNvPr id="3426" name="Google Shape;3426;p67"/>
          <p:cNvCxnSpPr/>
          <p:nvPr/>
        </p:nvCxnSpPr>
        <p:spPr>
          <a:xfrm>
            <a:off x="8083455" y="2487883"/>
            <a:ext cx="285750" cy="114300"/>
          </a:xfrm>
          <a:prstGeom prst="straightConnector1">
            <a:avLst/>
          </a:prstGeom>
          <a:noFill/>
          <a:ln cap="flat" cmpd="sng" w="28575">
            <a:solidFill>
              <a:srgbClr val="3333CC"/>
            </a:solidFill>
            <a:prstDash val="solid"/>
            <a:round/>
            <a:headEnd len="med" w="med" type="none"/>
            <a:tailEnd len="med" w="med" type="none"/>
          </a:ln>
        </p:spPr>
      </p:cxnSp>
      <p:sp>
        <p:nvSpPr>
          <p:cNvPr id="3427" name="Google Shape;3427;p67"/>
          <p:cNvSpPr txBox="1"/>
          <p:nvPr/>
        </p:nvSpPr>
        <p:spPr>
          <a:xfrm>
            <a:off x="10512330" y="1902096"/>
            <a:ext cx="933450" cy="6413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origin</a:t>
            </a:r>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servers</a:t>
            </a:r>
            <a:endParaRPr/>
          </a:p>
        </p:txBody>
      </p:sp>
      <p:cxnSp>
        <p:nvCxnSpPr>
          <p:cNvPr id="3428" name="Google Shape;3428;p67"/>
          <p:cNvCxnSpPr/>
          <p:nvPr/>
        </p:nvCxnSpPr>
        <p:spPr>
          <a:xfrm>
            <a:off x="8893080" y="2106883"/>
            <a:ext cx="66675" cy="276225"/>
          </a:xfrm>
          <a:prstGeom prst="straightConnector1">
            <a:avLst/>
          </a:prstGeom>
          <a:noFill/>
          <a:ln cap="flat" cmpd="sng" w="28575">
            <a:solidFill>
              <a:srgbClr val="3333CC"/>
            </a:solidFill>
            <a:prstDash val="solid"/>
            <a:round/>
            <a:headEnd len="med" w="med" type="none"/>
            <a:tailEnd len="med" w="med" type="none"/>
          </a:ln>
        </p:spPr>
      </p:cxnSp>
      <p:cxnSp>
        <p:nvCxnSpPr>
          <p:cNvPr id="3429" name="Google Shape;3429;p67"/>
          <p:cNvCxnSpPr/>
          <p:nvPr/>
        </p:nvCxnSpPr>
        <p:spPr>
          <a:xfrm flipH="1">
            <a:off x="9521730" y="2144983"/>
            <a:ext cx="9525" cy="238125"/>
          </a:xfrm>
          <a:prstGeom prst="straightConnector1">
            <a:avLst/>
          </a:prstGeom>
          <a:noFill/>
          <a:ln cap="flat" cmpd="sng" w="28575">
            <a:solidFill>
              <a:srgbClr val="3333CC"/>
            </a:solidFill>
            <a:prstDash val="solid"/>
            <a:round/>
            <a:headEnd len="med" w="med" type="none"/>
            <a:tailEnd len="med" w="med" type="none"/>
          </a:ln>
        </p:spPr>
      </p:cxnSp>
      <p:cxnSp>
        <p:nvCxnSpPr>
          <p:cNvPr id="3430" name="Google Shape;3430;p67"/>
          <p:cNvCxnSpPr/>
          <p:nvPr/>
        </p:nvCxnSpPr>
        <p:spPr>
          <a:xfrm flipH="1">
            <a:off x="9978930" y="2306908"/>
            <a:ext cx="133350" cy="209550"/>
          </a:xfrm>
          <a:prstGeom prst="straightConnector1">
            <a:avLst/>
          </a:prstGeom>
          <a:noFill/>
          <a:ln cap="flat" cmpd="sng" w="28575">
            <a:solidFill>
              <a:srgbClr val="3333CC"/>
            </a:solidFill>
            <a:prstDash val="solid"/>
            <a:round/>
            <a:headEnd len="med" w="med" type="none"/>
            <a:tailEnd len="med" w="med" type="none"/>
          </a:ln>
        </p:spPr>
      </p:cxnSp>
      <p:cxnSp>
        <p:nvCxnSpPr>
          <p:cNvPr id="3431" name="Google Shape;3431;p67"/>
          <p:cNvCxnSpPr/>
          <p:nvPr/>
        </p:nvCxnSpPr>
        <p:spPr>
          <a:xfrm rot="10800000">
            <a:off x="10140855" y="3068908"/>
            <a:ext cx="247650" cy="0"/>
          </a:xfrm>
          <a:prstGeom prst="straightConnector1">
            <a:avLst/>
          </a:prstGeom>
          <a:noFill/>
          <a:ln cap="flat" cmpd="sng" w="28575">
            <a:solidFill>
              <a:srgbClr val="3333CC"/>
            </a:solidFill>
            <a:prstDash val="solid"/>
            <a:round/>
            <a:headEnd len="med" w="med" type="none"/>
            <a:tailEnd len="med" w="med" type="none"/>
          </a:ln>
        </p:spPr>
      </p:cxnSp>
      <p:sp>
        <p:nvSpPr>
          <p:cNvPr id="3432" name="Google Shape;3432;p67"/>
          <p:cNvSpPr/>
          <p:nvPr/>
        </p:nvSpPr>
        <p:spPr>
          <a:xfrm>
            <a:off x="8158067" y="2111064"/>
            <a:ext cx="2174875" cy="1581150"/>
          </a:xfrm>
          <a:custGeom>
            <a:rect b="b" l="l" r="r" t="t"/>
            <a:pathLst>
              <a:path extrusionOk="0" h="1662" w="2135">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33" name="Google Shape;3433;p67"/>
          <p:cNvSpPr txBox="1"/>
          <p:nvPr/>
        </p:nvSpPr>
        <p:spPr>
          <a:xfrm>
            <a:off x="8874030" y="2432321"/>
            <a:ext cx="93186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public</a:t>
            </a:r>
            <a:endParaRPr/>
          </a:p>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 Internet</a:t>
            </a:r>
            <a:endParaRPr b="0" i="0" sz="2400" u="none" cap="none" strike="noStrike">
              <a:solidFill>
                <a:srgbClr val="CC0000"/>
              </a:solidFill>
              <a:latin typeface="Arial"/>
              <a:ea typeface="Arial"/>
              <a:cs typeface="Arial"/>
              <a:sym typeface="Arial"/>
            </a:endParaRPr>
          </a:p>
        </p:txBody>
      </p:sp>
      <p:sp>
        <p:nvSpPr>
          <p:cNvPr id="3434" name="Google Shape;3434;p67"/>
          <p:cNvSpPr/>
          <p:nvPr/>
        </p:nvSpPr>
        <p:spPr>
          <a:xfrm>
            <a:off x="7762780" y="4516708"/>
            <a:ext cx="2965450" cy="1390650"/>
          </a:xfrm>
          <a:custGeom>
            <a:rect b="b" l="l" r="r" t="t"/>
            <a:pathLst>
              <a:path extrusionOk="0" h="876" w="1868">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cxnSp>
        <p:nvCxnSpPr>
          <p:cNvPr id="3435" name="Google Shape;3435;p67"/>
          <p:cNvCxnSpPr/>
          <p:nvPr/>
        </p:nvCxnSpPr>
        <p:spPr>
          <a:xfrm flipH="1">
            <a:off x="8197755" y="4780233"/>
            <a:ext cx="855662" cy="431800"/>
          </a:xfrm>
          <a:prstGeom prst="straightConnector1">
            <a:avLst/>
          </a:prstGeom>
          <a:noFill/>
          <a:ln cap="flat" cmpd="sng" w="28575">
            <a:solidFill>
              <a:srgbClr val="000000"/>
            </a:solidFill>
            <a:prstDash val="solid"/>
            <a:round/>
            <a:headEnd len="med" w="med" type="none"/>
            <a:tailEnd len="med" w="med" type="none"/>
          </a:ln>
        </p:spPr>
      </p:cxnSp>
      <p:cxnSp>
        <p:nvCxnSpPr>
          <p:cNvPr id="3436" name="Google Shape;3436;p67"/>
          <p:cNvCxnSpPr/>
          <p:nvPr/>
        </p:nvCxnSpPr>
        <p:spPr>
          <a:xfrm flipH="1">
            <a:off x="8707342" y="4827858"/>
            <a:ext cx="563563" cy="393700"/>
          </a:xfrm>
          <a:prstGeom prst="straightConnector1">
            <a:avLst/>
          </a:prstGeom>
          <a:noFill/>
          <a:ln cap="flat" cmpd="sng" w="28575">
            <a:solidFill>
              <a:srgbClr val="000000"/>
            </a:solidFill>
            <a:prstDash val="solid"/>
            <a:round/>
            <a:headEnd len="med" w="med" type="none"/>
            <a:tailEnd len="med" w="med" type="none"/>
          </a:ln>
        </p:spPr>
      </p:cxnSp>
      <p:cxnSp>
        <p:nvCxnSpPr>
          <p:cNvPr id="3437" name="Google Shape;3437;p67"/>
          <p:cNvCxnSpPr/>
          <p:nvPr/>
        </p:nvCxnSpPr>
        <p:spPr>
          <a:xfrm flipH="1">
            <a:off x="9245505" y="4834208"/>
            <a:ext cx="149225" cy="382588"/>
          </a:xfrm>
          <a:prstGeom prst="straightConnector1">
            <a:avLst/>
          </a:prstGeom>
          <a:noFill/>
          <a:ln cap="flat" cmpd="sng" w="28575">
            <a:solidFill>
              <a:srgbClr val="000000"/>
            </a:solidFill>
            <a:prstDash val="solid"/>
            <a:round/>
            <a:headEnd len="med" w="med" type="none"/>
            <a:tailEnd len="med" w="med" type="none"/>
          </a:ln>
        </p:spPr>
      </p:cxnSp>
      <p:cxnSp>
        <p:nvCxnSpPr>
          <p:cNvPr id="3438" name="Google Shape;3438;p67"/>
          <p:cNvCxnSpPr/>
          <p:nvPr/>
        </p:nvCxnSpPr>
        <p:spPr>
          <a:xfrm>
            <a:off x="9407430" y="3545158"/>
            <a:ext cx="0" cy="1062038"/>
          </a:xfrm>
          <a:prstGeom prst="straightConnector1">
            <a:avLst/>
          </a:prstGeom>
          <a:noFill/>
          <a:ln cap="flat" cmpd="sng" w="28575">
            <a:solidFill>
              <a:srgbClr val="000000"/>
            </a:solidFill>
            <a:prstDash val="solid"/>
            <a:round/>
            <a:headEnd len="med" w="med" type="none"/>
            <a:tailEnd len="med" w="med" type="none"/>
          </a:ln>
        </p:spPr>
      </p:cxnSp>
      <p:sp>
        <p:nvSpPr>
          <p:cNvPr id="3439" name="Google Shape;3439;p67"/>
          <p:cNvSpPr txBox="1"/>
          <p:nvPr/>
        </p:nvSpPr>
        <p:spPr>
          <a:xfrm>
            <a:off x="7775480" y="4357958"/>
            <a:ext cx="119856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institutional</a:t>
            </a:r>
            <a:endParaRPr/>
          </a:p>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network</a:t>
            </a:r>
            <a:endParaRPr b="0" i="0" sz="2400" u="none" cap="none" strike="noStrike">
              <a:solidFill>
                <a:srgbClr val="CC0000"/>
              </a:solidFill>
              <a:latin typeface="Arial"/>
              <a:ea typeface="Arial"/>
              <a:cs typeface="Arial"/>
              <a:sym typeface="Arial"/>
            </a:endParaRPr>
          </a:p>
        </p:txBody>
      </p:sp>
      <p:sp>
        <p:nvSpPr>
          <p:cNvPr id="3440" name="Google Shape;3440;p67"/>
          <p:cNvSpPr txBox="1"/>
          <p:nvPr/>
        </p:nvSpPr>
        <p:spPr>
          <a:xfrm>
            <a:off x="9783667" y="4738958"/>
            <a:ext cx="1290638"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 Gbps LAN</a:t>
            </a:r>
            <a:endParaRPr b="0" i="0" sz="2400" u="none" cap="none" strike="noStrike">
              <a:solidFill>
                <a:srgbClr val="3333CC"/>
              </a:solidFill>
              <a:latin typeface="Arial"/>
              <a:ea typeface="Arial"/>
              <a:cs typeface="Arial"/>
              <a:sym typeface="Arial"/>
            </a:endParaRPr>
          </a:p>
        </p:txBody>
      </p:sp>
      <p:sp>
        <p:nvSpPr>
          <p:cNvPr id="3441" name="Google Shape;3441;p67"/>
          <p:cNvSpPr txBox="1"/>
          <p:nvPr/>
        </p:nvSpPr>
        <p:spPr>
          <a:xfrm>
            <a:off x="9409017" y="3734071"/>
            <a:ext cx="1190625"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1.54 Mbps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access link</a:t>
            </a:r>
            <a:endParaRPr b="0" i="0" sz="2400" u="none" cap="none" strike="noStrike">
              <a:solidFill>
                <a:srgbClr val="3333CC"/>
              </a:solidFill>
              <a:latin typeface="Arial"/>
              <a:ea typeface="Arial"/>
              <a:cs typeface="Arial"/>
              <a:sym typeface="Arial"/>
            </a:endParaRPr>
          </a:p>
        </p:txBody>
      </p:sp>
      <p:grpSp>
        <p:nvGrpSpPr>
          <p:cNvPr id="3442" name="Google Shape;3442;p67"/>
          <p:cNvGrpSpPr/>
          <p:nvPr/>
        </p:nvGrpSpPr>
        <p:grpSpPr>
          <a:xfrm>
            <a:off x="7735792" y="2035446"/>
            <a:ext cx="377825" cy="576262"/>
            <a:chOff x="4140" y="429"/>
            <a:chExt cx="1425" cy="2396"/>
          </a:xfrm>
        </p:grpSpPr>
        <p:sp>
          <p:nvSpPr>
            <p:cNvPr id="3443" name="Google Shape;3443;p6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44" name="Google Shape;3444;p67"/>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45" name="Google Shape;3445;p6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46" name="Google Shape;3446;p6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47" name="Google Shape;3447;p67"/>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448" name="Google Shape;3448;p67"/>
            <p:cNvGrpSpPr/>
            <p:nvPr/>
          </p:nvGrpSpPr>
          <p:grpSpPr>
            <a:xfrm>
              <a:off x="4751" y="667"/>
              <a:ext cx="581" cy="145"/>
              <a:chOff x="616" y="2567"/>
              <a:chExt cx="725" cy="139"/>
            </a:xfrm>
          </p:grpSpPr>
          <p:sp>
            <p:nvSpPr>
              <p:cNvPr id="3449" name="Google Shape;3449;p67"/>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50" name="Google Shape;3450;p67"/>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451" name="Google Shape;3451;p67"/>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452" name="Google Shape;3452;p67"/>
            <p:cNvGrpSpPr/>
            <p:nvPr/>
          </p:nvGrpSpPr>
          <p:grpSpPr>
            <a:xfrm>
              <a:off x="4745" y="997"/>
              <a:ext cx="581" cy="132"/>
              <a:chOff x="611" y="2571"/>
              <a:chExt cx="725" cy="137"/>
            </a:xfrm>
          </p:grpSpPr>
          <p:sp>
            <p:nvSpPr>
              <p:cNvPr id="3453" name="Google Shape;3453;p67"/>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54" name="Google Shape;3454;p67"/>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455" name="Google Shape;3455;p67"/>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56" name="Google Shape;3456;p67"/>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457" name="Google Shape;3457;p67"/>
            <p:cNvGrpSpPr/>
            <p:nvPr/>
          </p:nvGrpSpPr>
          <p:grpSpPr>
            <a:xfrm>
              <a:off x="4733" y="1630"/>
              <a:ext cx="587" cy="146"/>
              <a:chOff x="611" y="2571"/>
              <a:chExt cx="731" cy="134"/>
            </a:xfrm>
          </p:grpSpPr>
          <p:sp>
            <p:nvSpPr>
              <p:cNvPr id="3458" name="Google Shape;3458;p67"/>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59" name="Google Shape;3459;p67"/>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460" name="Google Shape;3460;p6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461" name="Google Shape;3461;p67"/>
            <p:cNvGrpSpPr/>
            <p:nvPr/>
          </p:nvGrpSpPr>
          <p:grpSpPr>
            <a:xfrm>
              <a:off x="4739" y="1327"/>
              <a:ext cx="580" cy="139"/>
              <a:chOff x="614" y="2568"/>
              <a:chExt cx="723" cy="139"/>
            </a:xfrm>
          </p:grpSpPr>
          <p:sp>
            <p:nvSpPr>
              <p:cNvPr id="3462" name="Google Shape;3462;p67"/>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63" name="Google Shape;3463;p67"/>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464" name="Google Shape;3464;p67"/>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65" name="Google Shape;3465;p6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66" name="Google Shape;3466;p6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67" name="Google Shape;3467;p67"/>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68" name="Google Shape;3468;p6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69" name="Google Shape;3469;p67"/>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70" name="Google Shape;3470;p67"/>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71" name="Google Shape;3471;p67"/>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72" name="Google Shape;3472;p67"/>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473" name="Google Shape;3473;p67"/>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74" name="Google Shape;3474;p67"/>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475" name="Google Shape;3475;p67"/>
          <p:cNvGrpSpPr/>
          <p:nvPr/>
        </p:nvGrpSpPr>
        <p:grpSpPr>
          <a:xfrm>
            <a:off x="7885017" y="5148533"/>
            <a:ext cx="525463" cy="557213"/>
            <a:chOff x="-44" y="1473"/>
            <a:chExt cx="981" cy="1105"/>
          </a:xfrm>
        </p:grpSpPr>
        <p:pic>
          <p:nvPicPr>
            <p:cNvPr descr="desktop_computer_stylized_medium" id="3476" name="Google Shape;3476;p6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477" name="Google Shape;3477;p6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478" name="Google Shape;3478;p67"/>
          <p:cNvGrpSpPr/>
          <p:nvPr/>
        </p:nvGrpSpPr>
        <p:grpSpPr>
          <a:xfrm>
            <a:off x="8650192" y="1557608"/>
            <a:ext cx="377825" cy="576263"/>
            <a:chOff x="4140" y="429"/>
            <a:chExt cx="1425" cy="2396"/>
          </a:xfrm>
        </p:grpSpPr>
        <p:sp>
          <p:nvSpPr>
            <p:cNvPr id="3479" name="Google Shape;3479;p6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80" name="Google Shape;3480;p67"/>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81" name="Google Shape;3481;p6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82" name="Google Shape;3482;p6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83" name="Google Shape;3483;p67"/>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484" name="Google Shape;3484;p67"/>
            <p:cNvGrpSpPr/>
            <p:nvPr/>
          </p:nvGrpSpPr>
          <p:grpSpPr>
            <a:xfrm>
              <a:off x="4751" y="667"/>
              <a:ext cx="581" cy="145"/>
              <a:chOff x="616" y="2567"/>
              <a:chExt cx="725" cy="139"/>
            </a:xfrm>
          </p:grpSpPr>
          <p:sp>
            <p:nvSpPr>
              <p:cNvPr id="3485" name="Google Shape;3485;p67"/>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86" name="Google Shape;3486;p67"/>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487" name="Google Shape;3487;p67"/>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488" name="Google Shape;3488;p67"/>
            <p:cNvGrpSpPr/>
            <p:nvPr/>
          </p:nvGrpSpPr>
          <p:grpSpPr>
            <a:xfrm>
              <a:off x="4745" y="997"/>
              <a:ext cx="581" cy="132"/>
              <a:chOff x="611" y="2571"/>
              <a:chExt cx="725" cy="137"/>
            </a:xfrm>
          </p:grpSpPr>
          <p:sp>
            <p:nvSpPr>
              <p:cNvPr id="3489" name="Google Shape;3489;p67"/>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90" name="Google Shape;3490;p67"/>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491" name="Google Shape;3491;p67"/>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92" name="Google Shape;3492;p67"/>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493" name="Google Shape;3493;p67"/>
            <p:cNvGrpSpPr/>
            <p:nvPr/>
          </p:nvGrpSpPr>
          <p:grpSpPr>
            <a:xfrm>
              <a:off x="4733" y="1630"/>
              <a:ext cx="587" cy="146"/>
              <a:chOff x="611" y="2571"/>
              <a:chExt cx="731" cy="134"/>
            </a:xfrm>
          </p:grpSpPr>
          <p:sp>
            <p:nvSpPr>
              <p:cNvPr id="3494" name="Google Shape;3494;p67"/>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95" name="Google Shape;3495;p67"/>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496" name="Google Shape;3496;p6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497" name="Google Shape;3497;p67"/>
            <p:cNvGrpSpPr/>
            <p:nvPr/>
          </p:nvGrpSpPr>
          <p:grpSpPr>
            <a:xfrm>
              <a:off x="4739" y="1327"/>
              <a:ext cx="580" cy="139"/>
              <a:chOff x="614" y="2568"/>
              <a:chExt cx="723" cy="139"/>
            </a:xfrm>
          </p:grpSpPr>
          <p:sp>
            <p:nvSpPr>
              <p:cNvPr id="3498" name="Google Shape;3498;p67"/>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499" name="Google Shape;3499;p67"/>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00" name="Google Shape;3500;p67"/>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01" name="Google Shape;3501;p6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02" name="Google Shape;3502;p6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03" name="Google Shape;3503;p67"/>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04" name="Google Shape;3504;p6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05" name="Google Shape;3505;p67"/>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06" name="Google Shape;3506;p67"/>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07" name="Google Shape;3507;p67"/>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08" name="Google Shape;3508;p67"/>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509" name="Google Shape;3509;p67"/>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10" name="Google Shape;3510;p67"/>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511" name="Google Shape;3511;p67"/>
          <p:cNvGrpSpPr/>
          <p:nvPr/>
        </p:nvGrpSpPr>
        <p:grpSpPr>
          <a:xfrm>
            <a:off x="9402667" y="1589358"/>
            <a:ext cx="377825" cy="576263"/>
            <a:chOff x="4140" y="429"/>
            <a:chExt cx="1425" cy="2396"/>
          </a:xfrm>
        </p:grpSpPr>
        <p:sp>
          <p:nvSpPr>
            <p:cNvPr id="3512" name="Google Shape;3512;p6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13" name="Google Shape;3513;p67"/>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14" name="Google Shape;3514;p6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15" name="Google Shape;3515;p6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16" name="Google Shape;3516;p67"/>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17" name="Google Shape;3517;p67"/>
            <p:cNvGrpSpPr/>
            <p:nvPr/>
          </p:nvGrpSpPr>
          <p:grpSpPr>
            <a:xfrm>
              <a:off x="4751" y="667"/>
              <a:ext cx="581" cy="145"/>
              <a:chOff x="616" y="2567"/>
              <a:chExt cx="725" cy="139"/>
            </a:xfrm>
          </p:grpSpPr>
          <p:sp>
            <p:nvSpPr>
              <p:cNvPr id="3518" name="Google Shape;3518;p67"/>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19" name="Google Shape;3519;p67"/>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20" name="Google Shape;3520;p67"/>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21" name="Google Shape;3521;p67"/>
            <p:cNvGrpSpPr/>
            <p:nvPr/>
          </p:nvGrpSpPr>
          <p:grpSpPr>
            <a:xfrm>
              <a:off x="4745" y="997"/>
              <a:ext cx="581" cy="132"/>
              <a:chOff x="611" y="2571"/>
              <a:chExt cx="725" cy="137"/>
            </a:xfrm>
          </p:grpSpPr>
          <p:sp>
            <p:nvSpPr>
              <p:cNvPr id="3522" name="Google Shape;3522;p67"/>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23" name="Google Shape;3523;p67"/>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24" name="Google Shape;3524;p67"/>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25" name="Google Shape;3525;p67"/>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26" name="Google Shape;3526;p67"/>
            <p:cNvGrpSpPr/>
            <p:nvPr/>
          </p:nvGrpSpPr>
          <p:grpSpPr>
            <a:xfrm>
              <a:off x="4733" y="1630"/>
              <a:ext cx="587" cy="146"/>
              <a:chOff x="611" y="2571"/>
              <a:chExt cx="731" cy="134"/>
            </a:xfrm>
          </p:grpSpPr>
          <p:sp>
            <p:nvSpPr>
              <p:cNvPr id="3527" name="Google Shape;3527;p67"/>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28" name="Google Shape;3528;p67"/>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29" name="Google Shape;3529;p6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30" name="Google Shape;3530;p67"/>
            <p:cNvGrpSpPr/>
            <p:nvPr/>
          </p:nvGrpSpPr>
          <p:grpSpPr>
            <a:xfrm>
              <a:off x="4739" y="1327"/>
              <a:ext cx="580" cy="139"/>
              <a:chOff x="614" y="2568"/>
              <a:chExt cx="723" cy="139"/>
            </a:xfrm>
          </p:grpSpPr>
          <p:sp>
            <p:nvSpPr>
              <p:cNvPr id="3531" name="Google Shape;3531;p67"/>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32" name="Google Shape;3532;p67"/>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33" name="Google Shape;3533;p67"/>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34" name="Google Shape;3534;p6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35" name="Google Shape;3535;p6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36" name="Google Shape;3536;p67"/>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37" name="Google Shape;3537;p6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38" name="Google Shape;3538;p67"/>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39" name="Google Shape;3539;p67"/>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40" name="Google Shape;3540;p67"/>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41" name="Google Shape;3541;p67"/>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542" name="Google Shape;3542;p67"/>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43" name="Google Shape;3543;p67"/>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544" name="Google Shape;3544;p67"/>
          <p:cNvGrpSpPr/>
          <p:nvPr/>
        </p:nvGrpSpPr>
        <p:grpSpPr>
          <a:xfrm>
            <a:off x="10012267" y="1741758"/>
            <a:ext cx="377825" cy="576263"/>
            <a:chOff x="4140" y="429"/>
            <a:chExt cx="1425" cy="2396"/>
          </a:xfrm>
        </p:grpSpPr>
        <p:sp>
          <p:nvSpPr>
            <p:cNvPr id="3545" name="Google Shape;3545;p6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46" name="Google Shape;3546;p67"/>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47" name="Google Shape;3547;p6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48" name="Google Shape;3548;p6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49" name="Google Shape;3549;p67"/>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50" name="Google Shape;3550;p67"/>
            <p:cNvGrpSpPr/>
            <p:nvPr/>
          </p:nvGrpSpPr>
          <p:grpSpPr>
            <a:xfrm>
              <a:off x="4751" y="667"/>
              <a:ext cx="581" cy="145"/>
              <a:chOff x="616" y="2567"/>
              <a:chExt cx="725" cy="139"/>
            </a:xfrm>
          </p:grpSpPr>
          <p:sp>
            <p:nvSpPr>
              <p:cNvPr id="3551" name="Google Shape;3551;p67"/>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52" name="Google Shape;3552;p67"/>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53" name="Google Shape;3553;p67"/>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54" name="Google Shape;3554;p67"/>
            <p:cNvGrpSpPr/>
            <p:nvPr/>
          </p:nvGrpSpPr>
          <p:grpSpPr>
            <a:xfrm>
              <a:off x="4745" y="997"/>
              <a:ext cx="581" cy="132"/>
              <a:chOff x="611" y="2571"/>
              <a:chExt cx="725" cy="137"/>
            </a:xfrm>
          </p:grpSpPr>
          <p:sp>
            <p:nvSpPr>
              <p:cNvPr id="3555" name="Google Shape;3555;p67"/>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56" name="Google Shape;3556;p67"/>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57" name="Google Shape;3557;p67"/>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58" name="Google Shape;3558;p67"/>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59" name="Google Shape;3559;p67"/>
            <p:cNvGrpSpPr/>
            <p:nvPr/>
          </p:nvGrpSpPr>
          <p:grpSpPr>
            <a:xfrm>
              <a:off x="4733" y="1630"/>
              <a:ext cx="587" cy="146"/>
              <a:chOff x="611" y="2571"/>
              <a:chExt cx="731" cy="134"/>
            </a:xfrm>
          </p:grpSpPr>
          <p:sp>
            <p:nvSpPr>
              <p:cNvPr id="3560" name="Google Shape;3560;p67"/>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61" name="Google Shape;3561;p67"/>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62" name="Google Shape;3562;p6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63" name="Google Shape;3563;p67"/>
            <p:cNvGrpSpPr/>
            <p:nvPr/>
          </p:nvGrpSpPr>
          <p:grpSpPr>
            <a:xfrm>
              <a:off x="4739" y="1327"/>
              <a:ext cx="580" cy="139"/>
              <a:chOff x="614" y="2568"/>
              <a:chExt cx="723" cy="139"/>
            </a:xfrm>
          </p:grpSpPr>
          <p:sp>
            <p:nvSpPr>
              <p:cNvPr id="3564" name="Google Shape;3564;p67"/>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65" name="Google Shape;3565;p67"/>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66" name="Google Shape;3566;p67"/>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67" name="Google Shape;3567;p6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68" name="Google Shape;3568;p6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69" name="Google Shape;3569;p67"/>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70" name="Google Shape;3570;p6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71" name="Google Shape;3571;p67"/>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72" name="Google Shape;3572;p67"/>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73" name="Google Shape;3573;p67"/>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74" name="Google Shape;3574;p67"/>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575" name="Google Shape;3575;p67"/>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76" name="Google Shape;3576;p67"/>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577" name="Google Shape;3577;p67"/>
          <p:cNvGrpSpPr/>
          <p:nvPr/>
        </p:nvGrpSpPr>
        <p:grpSpPr>
          <a:xfrm>
            <a:off x="10340880" y="2687908"/>
            <a:ext cx="377825" cy="576263"/>
            <a:chOff x="4140" y="429"/>
            <a:chExt cx="1425" cy="2396"/>
          </a:xfrm>
        </p:grpSpPr>
        <p:sp>
          <p:nvSpPr>
            <p:cNvPr id="3578" name="Google Shape;3578;p6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79" name="Google Shape;3579;p67"/>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80" name="Google Shape;3580;p6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81" name="Google Shape;3581;p6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82" name="Google Shape;3582;p67"/>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83" name="Google Shape;3583;p67"/>
            <p:cNvGrpSpPr/>
            <p:nvPr/>
          </p:nvGrpSpPr>
          <p:grpSpPr>
            <a:xfrm>
              <a:off x="4751" y="667"/>
              <a:ext cx="581" cy="145"/>
              <a:chOff x="616" y="2567"/>
              <a:chExt cx="725" cy="139"/>
            </a:xfrm>
          </p:grpSpPr>
          <p:sp>
            <p:nvSpPr>
              <p:cNvPr id="3584" name="Google Shape;3584;p67"/>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85" name="Google Shape;3585;p67"/>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86" name="Google Shape;3586;p67"/>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87" name="Google Shape;3587;p67"/>
            <p:cNvGrpSpPr/>
            <p:nvPr/>
          </p:nvGrpSpPr>
          <p:grpSpPr>
            <a:xfrm>
              <a:off x="4745" y="997"/>
              <a:ext cx="581" cy="132"/>
              <a:chOff x="611" y="2571"/>
              <a:chExt cx="725" cy="137"/>
            </a:xfrm>
          </p:grpSpPr>
          <p:sp>
            <p:nvSpPr>
              <p:cNvPr id="3588" name="Google Shape;3588;p67"/>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89" name="Google Shape;3589;p67"/>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90" name="Google Shape;3590;p67"/>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91" name="Google Shape;3591;p67"/>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92" name="Google Shape;3592;p67"/>
            <p:cNvGrpSpPr/>
            <p:nvPr/>
          </p:nvGrpSpPr>
          <p:grpSpPr>
            <a:xfrm>
              <a:off x="4733" y="1630"/>
              <a:ext cx="587" cy="146"/>
              <a:chOff x="611" y="2571"/>
              <a:chExt cx="731" cy="134"/>
            </a:xfrm>
          </p:grpSpPr>
          <p:sp>
            <p:nvSpPr>
              <p:cNvPr id="3593" name="Google Shape;3593;p67"/>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94" name="Google Shape;3594;p67"/>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95" name="Google Shape;3595;p6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596" name="Google Shape;3596;p67"/>
            <p:cNvGrpSpPr/>
            <p:nvPr/>
          </p:nvGrpSpPr>
          <p:grpSpPr>
            <a:xfrm>
              <a:off x="4739" y="1327"/>
              <a:ext cx="580" cy="139"/>
              <a:chOff x="614" y="2568"/>
              <a:chExt cx="723" cy="139"/>
            </a:xfrm>
          </p:grpSpPr>
          <p:sp>
            <p:nvSpPr>
              <p:cNvPr id="3597" name="Google Shape;3597;p67"/>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598" name="Google Shape;3598;p67"/>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599" name="Google Shape;3599;p67"/>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00" name="Google Shape;3600;p6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01" name="Google Shape;3601;p6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02" name="Google Shape;3602;p67"/>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03" name="Google Shape;3603;p6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04" name="Google Shape;3604;p67"/>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05" name="Google Shape;3605;p67"/>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06" name="Google Shape;3606;p67"/>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07" name="Google Shape;3607;p67"/>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608" name="Google Shape;3608;p67"/>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09" name="Google Shape;3609;p67"/>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610" name="Google Shape;3610;p67"/>
          <p:cNvGrpSpPr/>
          <p:nvPr/>
        </p:nvGrpSpPr>
        <p:grpSpPr>
          <a:xfrm>
            <a:off x="8396192" y="5170758"/>
            <a:ext cx="525463" cy="557213"/>
            <a:chOff x="-44" y="1473"/>
            <a:chExt cx="981" cy="1105"/>
          </a:xfrm>
        </p:grpSpPr>
        <p:pic>
          <p:nvPicPr>
            <p:cNvPr descr="desktop_computer_stylized_medium" id="3611" name="Google Shape;3611;p6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12" name="Google Shape;3612;p6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613" name="Google Shape;3613;p67"/>
          <p:cNvGrpSpPr/>
          <p:nvPr/>
        </p:nvGrpSpPr>
        <p:grpSpPr>
          <a:xfrm>
            <a:off x="8920067" y="5159646"/>
            <a:ext cx="525463" cy="557212"/>
            <a:chOff x="-44" y="1473"/>
            <a:chExt cx="981" cy="1105"/>
          </a:xfrm>
        </p:grpSpPr>
        <p:pic>
          <p:nvPicPr>
            <p:cNvPr descr="desktop_computer_stylized_medium" id="3614" name="Google Shape;3614;p6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15" name="Google Shape;3615;p6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616" name="Google Shape;3616;p67"/>
          <p:cNvGrpSpPr/>
          <p:nvPr/>
        </p:nvGrpSpPr>
        <p:grpSpPr>
          <a:xfrm>
            <a:off x="8967576" y="4437217"/>
            <a:ext cx="889089" cy="466491"/>
            <a:chOff x="7493876" y="2774731"/>
            <a:chExt cx="1481958" cy="894622"/>
          </a:xfrm>
        </p:grpSpPr>
        <p:sp>
          <p:nvSpPr>
            <p:cNvPr id="3617" name="Google Shape;3617;p6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618" name="Google Shape;3618;p6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619" name="Google Shape;3619;p67"/>
            <p:cNvGrpSpPr/>
            <p:nvPr/>
          </p:nvGrpSpPr>
          <p:grpSpPr>
            <a:xfrm>
              <a:off x="7713663" y="2848339"/>
              <a:ext cx="1042107" cy="425543"/>
              <a:chOff x="7786941" y="2884917"/>
              <a:chExt cx="897649" cy="353919"/>
            </a:xfrm>
          </p:grpSpPr>
          <p:sp>
            <p:nvSpPr>
              <p:cNvPr id="3620" name="Google Shape;3620;p6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21" name="Google Shape;3621;p6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22" name="Google Shape;3622;p6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23" name="Google Shape;3623;p6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624" name="Google Shape;3624;p67"/>
          <p:cNvGrpSpPr/>
          <p:nvPr/>
        </p:nvGrpSpPr>
        <p:grpSpPr>
          <a:xfrm>
            <a:off x="8988913" y="3095664"/>
            <a:ext cx="889089" cy="466491"/>
            <a:chOff x="7493876" y="2774731"/>
            <a:chExt cx="1481958" cy="894622"/>
          </a:xfrm>
        </p:grpSpPr>
        <p:sp>
          <p:nvSpPr>
            <p:cNvPr id="3625" name="Google Shape;3625;p6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626" name="Google Shape;3626;p6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627" name="Google Shape;3627;p67"/>
            <p:cNvGrpSpPr/>
            <p:nvPr/>
          </p:nvGrpSpPr>
          <p:grpSpPr>
            <a:xfrm>
              <a:off x="7713663" y="2848339"/>
              <a:ext cx="1042107" cy="425543"/>
              <a:chOff x="7786941" y="2884917"/>
              <a:chExt cx="897649" cy="353919"/>
            </a:xfrm>
          </p:grpSpPr>
          <p:sp>
            <p:nvSpPr>
              <p:cNvPr id="3628" name="Google Shape;3628;p6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29" name="Google Shape;3629;p6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30" name="Google Shape;3630;p6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31" name="Google Shape;3631;p6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sp>
        <p:nvSpPr>
          <p:cNvPr id="3632" name="Google Shape;3632;p67"/>
          <p:cNvSpPr/>
          <p:nvPr/>
        </p:nvSpPr>
        <p:spPr>
          <a:xfrm>
            <a:off x="870724" y="1362307"/>
            <a:ext cx="6123957" cy="25192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820"/>
              <a:buFont typeface="Noto Sans Symbols"/>
              <a:buNone/>
            </a:pPr>
            <a:r>
              <a:rPr b="0" i="1" lang="en-US" sz="2800" u="none" cap="none" strike="noStrike">
                <a:solidFill>
                  <a:srgbClr val="CC0000"/>
                </a:solidFill>
                <a:latin typeface="Calibri"/>
                <a:ea typeface="Calibri"/>
                <a:cs typeface="Calibri"/>
                <a:sym typeface="Calibri"/>
              </a:rPr>
              <a:t>Scenario:</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access link rate: 1.54 Mbps</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RTT from institutional router to server: 2 sec</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web object size: 100K bits</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average request rate from browsers to origin servers: 15/sec</a:t>
            </a:r>
            <a:endParaRPr/>
          </a:p>
          <a:p>
            <a:pPr indent="-342900" lvl="1" marL="8001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avg data rate to browsers: 1.50 Mbps</a:t>
            </a:r>
            <a:endParaRPr/>
          </a:p>
        </p:txBody>
      </p:sp>
      <p:grpSp>
        <p:nvGrpSpPr>
          <p:cNvPr id="3633" name="Google Shape;3633;p67"/>
          <p:cNvGrpSpPr/>
          <p:nvPr/>
        </p:nvGrpSpPr>
        <p:grpSpPr>
          <a:xfrm>
            <a:off x="3269205" y="1370475"/>
            <a:ext cx="7974440" cy="2642996"/>
            <a:chOff x="3269205" y="1370475"/>
            <a:chExt cx="7974440" cy="2642996"/>
          </a:xfrm>
        </p:grpSpPr>
        <p:grpSp>
          <p:nvGrpSpPr>
            <p:cNvPr id="3634" name="Google Shape;3634;p67"/>
            <p:cNvGrpSpPr/>
            <p:nvPr/>
          </p:nvGrpSpPr>
          <p:grpSpPr>
            <a:xfrm>
              <a:off x="3269205" y="1370475"/>
              <a:ext cx="2248984" cy="736408"/>
              <a:chOff x="4785771" y="3827302"/>
              <a:chExt cx="2248984" cy="736408"/>
            </a:xfrm>
          </p:grpSpPr>
          <p:sp>
            <p:nvSpPr>
              <p:cNvPr id="3635" name="Google Shape;3635;p67"/>
              <p:cNvSpPr txBox="1"/>
              <p:nvPr/>
            </p:nvSpPr>
            <p:spPr>
              <a:xfrm>
                <a:off x="5449268" y="3827302"/>
                <a:ext cx="1585487" cy="4616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154 Mbps</a:t>
                </a:r>
                <a:endParaRPr/>
              </a:p>
            </p:txBody>
          </p:sp>
          <p:sp>
            <p:nvSpPr>
              <p:cNvPr id="3636" name="Google Shape;3636;p67"/>
              <p:cNvSpPr/>
              <p:nvPr/>
            </p:nvSpPr>
            <p:spPr>
              <a:xfrm>
                <a:off x="4785771" y="4223523"/>
                <a:ext cx="611420" cy="340187"/>
              </a:xfrm>
              <a:prstGeom prst="rect">
                <a:avLst/>
              </a:prstGeom>
              <a:solidFill>
                <a:schemeClr val="lt1">
                  <a:alpha val="6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637" name="Google Shape;3637;p67"/>
              <p:cNvCxnSpPr/>
              <p:nvPr/>
            </p:nvCxnSpPr>
            <p:spPr>
              <a:xfrm flipH="1" rot="10800000">
                <a:off x="4828478" y="4140660"/>
                <a:ext cx="680225" cy="423048"/>
              </a:xfrm>
              <a:prstGeom prst="straightConnector1">
                <a:avLst/>
              </a:prstGeom>
              <a:noFill/>
              <a:ln cap="flat" cmpd="sng" w="38100">
                <a:solidFill>
                  <a:srgbClr val="CC0000"/>
                </a:solidFill>
                <a:prstDash val="solid"/>
                <a:round/>
                <a:headEnd len="med" w="med" type="none"/>
                <a:tailEnd len="med" w="med" type="triangle"/>
              </a:ln>
            </p:spPr>
          </p:cxnSp>
        </p:grpSp>
        <p:grpSp>
          <p:nvGrpSpPr>
            <p:cNvPr id="3638" name="Google Shape;3638;p67"/>
            <p:cNvGrpSpPr/>
            <p:nvPr/>
          </p:nvGrpSpPr>
          <p:grpSpPr>
            <a:xfrm>
              <a:off x="9113107" y="3496571"/>
              <a:ext cx="2130538" cy="516900"/>
              <a:chOff x="4352719" y="3567941"/>
              <a:chExt cx="2130538" cy="516900"/>
            </a:xfrm>
          </p:grpSpPr>
          <p:sp>
            <p:nvSpPr>
              <p:cNvPr id="3639" name="Google Shape;3639;p67"/>
              <p:cNvSpPr txBox="1"/>
              <p:nvPr/>
            </p:nvSpPr>
            <p:spPr>
              <a:xfrm>
                <a:off x="4897770" y="3567941"/>
                <a:ext cx="1585487" cy="33855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154 Mbps</a:t>
                </a:r>
                <a:endParaRPr/>
              </a:p>
            </p:txBody>
          </p:sp>
          <p:sp>
            <p:nvSpPr>
              <p:cNvPr id="3640" name="Google Shape;3640;p67"/>
              <p:cNvSpPr/>
              <p:nvPr/>
            </p:nvSpPr>
            <p:spPr>
              <a:xfrm>
                <a:off x="4352719" y="3822059"/>
                <a:ext cx="527164" cy="262782"/>
              </a:xfrm>
              <a:prstGeom prst="rect">
                <a:avLst/>
              </a:prstGeom>
              <a:solidFill>
                <a:schemeClr val="lt1">
                  <a:alpha val="6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641" name="Google Shape;3641;p67"/>
              <p:cNvCxnSpPr/>
              <p:nvPr/>
            </p:nvCxnSpPr>
            <p:spPr>
              <a:xfrm flipH="1" rot="10800000">
                <a:off x="4459229" y="3805441"/>
                <a:ext cx="554004" cy="237118"/>
              </a:xfrm>
              <a:prstGeom prst="straightConnector1">
                <a:avLst/>
              </a:prstGeom>
              <a:noFill/>
              <a:ln cap="flat" cmpd="sng" w="38100">
                <a:solidFill>
                  <a:srgbClr val="CC0000"/>
                </a:solidFill>
                <a:prstDash val="solid"/>
                <a:round/>
                <a:headEnd len="med" w="med" type="none"/>
                <a:tailEnd len="med" w="med" type="triangle"/>
              </a:ln>
            </p:spPr>
          </p:cxnSp>
        </p:grpSp>
      </p:grpSp>
      <p:grpSp>
        <p:nvGrpSpPr>
          <p:cNvPr id="3642" name="Google Shape;3642;p67"/>
          <p:cNvGrpSpPr/>
          <p:nvPr/>
        </p:nvGrpSpPr>
        <p:grpSpPr>
          <a:xfrm>
            <a:off x="4067394" y="4387359"/>
            <a:ext cx="2583033" cy="461665"/>
            <a:chOff x="4114801" y="3880785"/>
            <a:chExt cx="2583033" cy="461665"/>
          </a:xfrm>
        </p:grpSpPr>
        <p:sp>
          <p:nvSpPr>
            <p:cNvPr id="3643" name="Google Shape;3643;p67"/>
            <p:cNvSpPr txBox="1"/>
            <p:nvPr/>
          </p:nvSpPr>
          <p:spPr>
            <a:xfrm>
              <a:off x="5112347" y="3880785"/>
              <a:ext cx="1585487" cy="4616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.0097</a:t>
              </a:r>
              <a:endParaRPr/>
            </a:p>
          </p:txBody>
        </p:sp>
        <p:sp>
          <p:nvSpPr>
            <p:cNvPr id="3644" name="Google Shape;3644;p67"/>
            <p:cNvSpPr/>
            <p:nvPr/>
          </p:nvSpPr>
          <p:spPr>
            <a:xfrm>
              <a:off x="4114801" y="3955100"/>
              <a:ext cx="498412" cy="340187"/>
            </a:xfrm>
            <a:prstGeom prst="rect">
              <a:avLst/>
            </a:prstGeom>
            <a:solidFill>
              <a:schemeClr val="lt1">
                <a:alpha val="6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645" name="Google Shape;3645;p67"/>
            <p:cNvCxnSpPr/>
            <p:nvPr/>
          </p:nvCxnSpPr>
          <p:spPr>
            <a:xfrm>
              <a:off x="4234070" y="4117024"/>
              <a:ext cx="936703" cy="1"/>
            </a:xfrm>
            <a:prstGeom prst="straightConnector1">
              <a:avLst/>
            </a:prstGeom>
            <a:noFill/>
            <a:ln cap="flat" cmpd="sng" w="38100">
              <a:solidFill>
                <a:srgbClr val="CC0000"/>
              </a:solidFill>
              <a:prstDash val="solid"/>
              <a:round/>
              <a:headEnd len="med" w="med" type="none"/>
              <a:tailEnd len="med" w="med" type="triangle"/>
            </a:ln>
          </p:spPr>
        </p:cxnSp>
      </p:grpSp>
      <p:grpSp>
        <p:nvGrpSpPr>
          <p:cNvPr id="3646" name="Google Shape;3646;p67"/>
          <p:cNvGrpSpPr/>
          <p:nvPr/>
        </p:nvGrpSpPr>
        <p:grpSpPr>
          <a:xfrm>
            <a:off x="4351868" y="5927346"/>
            <a:ext cx="3101886" cy="698305"/>
            <a:chOff x="3557204" y="3415545"/>
            <a:chExt cx="3101886" cy="698305"/>
          </a:xfrm>
        </p:grpSpPr>
        <p:sp>
          <p:nvSpPr>
            <p:cNvPr id="3647" name="Google Shape;3647;p67"/>
            <p:cNvSpPr txBox="1"/>
            <p:nvPr/>
          </p:nvSpPr>
          <p:spPr>
            <a:xfrm>
              <a:off x="5555973" y="3652185"/>
              <a:ext cx="1103117" cy="4616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msecs</a:t>
              </a:r>
              <a:endParaRPr/>
            </a:p>
          </p:txBody>
        </p:sp>
        <p:sp>
          <p:nvSpPr>
            <p:cNvPr id="3648" name="Google Shape;3648;p67"/>
            <p:cNvSpPr/>
            <p:nvPr/>
          </p:nvSpPr>
          <p:spPr>
            <a:xfrm>
              <a:off x="3557204" y="3415545"/>
              <a:ext cx="1041334" cy="337988"/>
            </a:xfrm>
            <a:prstGeom prst="rect">
              <a:avLst/>
            </a:prstGeom>
            <a:solidFill>
              <a:schemeClr val="lt1">
                <a:alpha val="6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649" name="Google Shape;3649;p67"/>
            <p:cNvCxnSpPr/>
            <p:nvPr/>
          </p:nvCxnSpPr>
          <p:spPr>
            <a:xfrm>
              <a:off x="3662316" y="3504654"/>
              <a:ext cx="1983056" cy="461665"/>
            </a:xfrm>
            <a:prstGeom prst="straightConnector1">
              <a:avLst/>
            </a:prstGeom>
            <a:noFill/>
            <a:ln cap="flat" cmpd="sng" w="38100">
              <a:solidFill>
                <a:srgbClr val="CC0000"/>
              </a:solidFill>
              <a:prstDash val="solid"/>
              <a:round/>
              <a:headEnd len="med" w="med" type="none"/>
              <a:tailEnd len="med" w="med" type="triangle"/>
            </a:ln>
          </p:spPr>
        </p:cxnSp>
      </p:grpSp>
      <p:sp>
        <p:nvSpPr>
          <p:cNvPr id="3650" name="Google Shape;3650;p67"/>
          <p:cNvSpPr txBox="1"/>
          <p:nvPr/>
        </p:nvSpPr>
        <p:spPr>
          <a:xfrm>
            <a:off x="870724" y="6212256"/>
            <a:ext cx="4565737" cy="4616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Cost:</a:t>
            </a:r>
            <a:r>
              <a:rPr b="0" i="0" lang="en-US" sz="2400" u="none" cap="none" strike="noStrike">
                <a:solidFill>
                  <a:srgbClr val="000000"/>
                </a:solidFill>
                <a:latin typeface="Calibri"/>
                <a:ea typeface="Calibri"/>
                <a:cs typeface="Calibri"/>
                <a:sym typeface="Calibri"/>
              </a:rPr>
              <a:t> faster access link (expensive!)</a:t>
            </a:r>
            <a:endParaRPr/>
          </a:p>
        </p:txBody>
      </p:sp>
      <p:sp>
        <p:nvSpPr>
          <p:cNvPr id="3651" name="Google Shape;3651;p6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3"/>
                                        </p:tgtEl>
                                        <p:attrNameLst>
                                          <p:attrName>style.visibility</p:attrName>
                                        </p:attrNameLst>
                                      </p:cBhvr>
                                      <p:to>
                                        <p:strVal val="visible"/>
                                      </p:to>
                                    </p:set>
                                    <p:animEffect filter="fade" transition="in">
                                      <p:cBhvr>
                                        <p:cTn dur="500"/>
                                        <p:tgtEl>
                                          <p:spTgt spid="3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2"/>
                                        </p:tgtEl>
                                        <p:attrNameLst>
                                          <p:attrName>style.visibility</p:attrName>
                                        </p:attrNameLst>
                                      </p:cBhvr>
                                      <p:to>
                                        <p:strVal val="visible"/>
                                      </p:to>
                                    </p:set>
                                    <p:animEffect filter="fade" transition="in">
                                      <p:cBhvr>
                                        <p:cTn dur="500"/>
                                        <p:tgtEl>
                                          <p:spTgt spid="3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6"/>
                                        </p:tgtEl>
                                        <p:attrNameLst>
                                          <p:attrName>style.visibility</p:attrName>
                                        </p:attrNameLst>
                                      </p:cBhvr>
                                      <p:to>
                                        <p:strVal val="visible"/>
                                      </p:to>
                                    </p:set>
                                    <p:animEffect filter="fade" transition="in">
                                      <p:cBhvr>
                                        <p:cTn dur="500"/>
                                        <p:tgtEl>
                                          <p:spTgt spid="3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0"/>
                                        </p:tgtEl>
                                        <p:attrNameLst>
                                          <p:attrName>style.visibility</p:attrName>
                                        </p:attrNameLst>
                                      </p:cBhvr>
                                      <p:to>
                                        <p:strVal val="visible"/>
                                      </p:to>
                                    </p:set>
                                    <p:animEffect filter="fade" transition="in">
                                      <p:cBhvr>
                                        <p:cTn dur="500"/>
                                        <p:tgtEl>
                                          <p:spTgt spid="3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6" name="Shape 3656"/>
        <p:cNvGrpSpPr/>
        <p:nvPr/>
      </p:nvGrpSpPr>
      <p:grpSpPr>
        <a:xfrm>
          <a:off x="0" y="0"/>
          <a:ext cx="0" cy="0"/>
          <a:chOff x="0" y="0"/>
          <a:chExt cx="0" cy="0"/>
        </a:xfrm>
      </p:grpSpPr>
      <p:sp>
        <p:nvSpPr>
          <p:cNvPr id="3657" name="Google Shape;3657;p68"/>
          <p:cNvSpPr/>
          <p:nvPr/>
        </p:nvSpPr>
        <p:spPr>
          <a:xfrm>
            <a:off x="922868" y="4719957"/>
            <a:ext cx="6361287" cy="2302427"/>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560"/>
              <a:buFont typeface="Noto Sans Symbols"/>
              <a:buNone/>
            </a:pPr>
            <a:r>
              <a:rPr b="0" i="1" lang="en-US" sz="2400" u="none" cap="none" strike="noStrike">
                <a:solidFill>
                  <a:srgbClr val="CC0000"/>
                </a:solidFill>
                <a:latin typeface="Calibri"/>
                <a:ea typeface="Calibri"/>
                <a:cs typeface="Calibri"/>
                <a:sym typeface="Calibri"/>
              </a:rPr>
              <a:t>Performance:</a:t>
            </a:r>
            <a:endParaRPr/>
          </a:p>
          <a:p>
            <a:pPr indent="-342900"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LAN utilization: .</a:t>
            </a:r>
            <a:r>
              <a:rPr b="0" i="0" lang="en-US" sz="2400" u="none" cap="none" strike="noStrike">
                <a:solidFill>
                  <a:srgbClr val="C00000"/>
                </a:solidFill>
                <a:latin typeface="Calibri"/>
                <a:ea typeface="Calibri"/>
                <a:cs typeface="Calibri"/>
                <a:sym typeface="Calibri"/>
              </a:rPr>
              <a:t>?</a:t>
            </a:r>
            <a:endParaRPr/>
          </a:p>
          <a:p>
            <a:pPr indent="-342900"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access link utilization = </a:t>
            </a:r>
            <a:r>
              <a:rPr b="0" i="0" lang="en-US" sz="2400" u="none" cap="none" strike="noStrike">
                <a:solidFill>
                  <a:srgbClr val="C00000"/>
                </a:solidFill>
                <a:latin typeface="Calibri"/>
                <a:ea typeface="Calibri"/>
                <a:cs typeface="Calibri"/>
                <a:sym typeface="Calibri"/>
              </a:rPr>
              <a:t>?</a:t>
            </a:r>
            <a:endParaRPr/>
          </a:p>
          <a:p>
            <a:pPr indent="-342900"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average end-end delay  = </a:t>
            </a:r>
            <a:r>
              <a:rPr b="0" i="0" lang="en-US" sz="2400" u="none" cap="none" strike="noStrike">
                <a:solidFill>
                  <a:srgbClr val="C0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 </a:t>
            </a:r>
            <a:endParaRPr/>
          </a:p>
        </p:txBody>
      </p:sp>
      <p:sp>
        <p:nvSpPr>
          <p:cNvPr id="3658" name="Google Shape;3658;p68"/>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Option 2: install a web cache</a:t>
            </a:r>
            <a:endParaRPr sz="4400"/>
          </a:p>
        </p:txBody>
      </p:sp>
      <p:cxnSp>
        <p:nvCxnSpPr>
          <p:cNvPr id="3659" name="Google Shape;3659;p68"/>
          <p:cNvCxnSpPr/>
          <p:nvPr/>
        </p:nvCxnSpPr>
        <p:spPr>
          <a:xfrm>
            <a:off x="8083455" y="2487883"/>
            <a:ext cx="285750" cy="114300"/>
          </a:xfrm>
          <a:prstGeom prst="straightConnector1">
            <a:avLst/>
          </a:prstGeom>
          <a:noFill/>
          <a:ln cap="flat" cmpd="sng" w="28575">
            <a:solidFill>
              <a:srgbClr val="3333CC"/>
            </a:solidFill>
            <a:prstDash val="solid"/>
            <a:round/>
            <a:headEnd len="med" w="med" type="none"/>
            <a:tailEnd len="med" w="med" type="none"/>
          </a:ln>
        </p:spPr>
      </p:cxnSp>
      <p:sp>
        <p:nvSpPr>
          <p:cNvPr id="3660" name="Google Shape;3660;p68"/>
          <p:cNvSpPr txBox="1"/>
          <p:nvPr/>
        </p:nvSpPr>
        <p:spPr>
          <a:xfrm>
            <a:off x="10512330" y="1902096"/>
            <a:ext cx="933450" cy="6413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origin</a:t>
            </a:r>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servers</a:t>
            </a:r>
            <a:endParaRPr/>
          </a:p>
        </p:txBody>
      </p:sp>
      <p:cxnSp>
        <p:nvCxnSpPr>
          <p:cNvPr id="3661" name="Google Shape;3661;p68"/>
          <p:cNvCxnSpPr/>
          <p:nvPr/>
        </p:nvCxnSpPr>
        <p:spPr>
          <a:xfrm>
            <a:off x="8893080" y="2106883"/>
            <a:ext cx="66675" cy="276225"/>
          </a:xfrm>
          <a:prstGeom prst="straightConnector1">
            <a:avLst/>
          </a:prstGeom>
          <a:noFill/>
          <a:ln cap="flat" cmpd="sng" w="28575">
            <a:solidFill>
              <a:srgbClr val="3333CC"/>
            </a:solidFill>
            <a:prstDash val="solid"/>
            <a:round/>
            <a:headEnd len="med" w="med" type="none"/>
            <a:tailEnd len="med" w="med" type="none"/>
          </a:ln>
        </p:spPr>
      </p:cxnSp>
      <p:cxnSp>
        <p:nvCxnSpPr>
          <p:cNvPr id="3662" name="Google Shape;3662;p68"/>
          <p:cNvCxnSpPr/>
          <p:nvPr/>
        </p:nvCxnSpPr>
        <p:spPr>
          <a:xfrm flipH="1">
            <a:off x="9521730" y="2144983"/>
            <a:ext cx="9525" cy="238125"/>
          </a:xfrm>
          <a:prstGeom prst="straightConnector1">
            <a:avLst/>
          </a:prstGeom>
          <a:noFill/>
          <a:ln cap="flat" cmpd="sng" w="28575">
            <a:solidFill>
              <a:srgbClr val="3333CC"/>
            </a:solidFill>
            <a:prstDash val="solid"/>
            <a:round/>
            <a:headEnd len="med" w="med" type="none"/>
            <a:tailEnd len="med" w="med" type="none"/>
          </a:ln>
        </p:spPr>
      </p:cxnSp>
      <p:cxnSp>
        <p:nvCxnSpPr>
          <p:cNvPr id="3663" name="Google Shape;3663;p68"/>
          <p:cNvCxnSpPr/>
          <p:nvPr/>
        </p:nvCxnSpPr>
        <p:spPr>
          <a:xfrm flipH="1">
            <a:off x="9978930" y="2306908"/>
            <a:ext cx="133350" cy="209550"/>
          </a:xfrm>
          <a:prstGeom prst="straightConnector1">
            <a:avLst/>
          </a:prstGeom>
          <a:noFill/>
          <a:ln cap="flat" cmpd="sng" w="28575">
            <a:solidFill>
              <a:srgbClr val="3333CC"/>
            </a:solidFill>
            <a:prstDash val="solid"/>
            <a:round/>
            <a:headEnd len="med" w="med" type="none"/>
            <a:tailEnd len="med" w="med" type="none"/>
          </a:ln>
        </p:spPr>
      </p:cxnSp>
      <p:cxnSp>
        <p:nvCxnSpPr>
          <p:cNvPr id="3664" name="Google Shape;3664;p68"/>
          <p:cNvCxnSpPr/>
          <p:nvPr/>
        </p:nvCxnSpPr>
        <p:spPr>
          <a:xfrm rot="10800000">
            <a:off x="10140855" y="3068908"/>
            <a:ext cx="247650" cy="0"/>
          </a:xfrm>
          <a:prstGeom prst="straightConnector1">
            <a:avLst/>
          </a:prstGeom>
          <a:noFill/>
          <a:ln cap="flat" cmpd="sng" w="28575">
            <a:solidFill>
              <a:srgbClr val="3333CC"/>
            </a:solidFill>
            <a:prstDash val="solid"/>
            <a:round/>
            <a:headEnd len="med" w="med" type="none"/>
            <a:tailEnd len="med" w="med" type="none"/>
          </a:ln>
        </p:spPr>
      </p:cxnSp>
      <p:sp>
        <p:nvSpPr>
          <p:cNvPr id="3665" name="Google Shape;3665;p68"/>
          <p:cNvSpPr/>
          <p:nvPr/>
        </p:nvSpPr>
        <p:spPr>
          <a:xfrm>
            <a:off x="8158067" y="2111064"/>
            <a:ext cx="2174875" cy="1581150"/>
          </a:xfrm>
          <a:custGeom>
            <a:rect b="b" l="l" r="r" t="t"/>
            <a:pathLst>
              <a:path extrusionOk="0" h="1662" w="2135">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66" name="Google Shape;3666;p68"/>
          <p:cNvSpPr txBox="1"/>
          <p:nvPr/>
        </p:nvSpPr>
        <p:spPr>
          <a:xfrm>
            <a:off x="8874030" y="2432321"/>
            <a:ext cx="93186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public</a:t>
            </a:r>
            <a:endParaRPr/>
          </a:p>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 Internet</a:t>
            </a:r>
            <a:endParaRPr b="0" i="0" sz="2400" u="none" cap="none" strike="noStrike">
              <a:solidFill>
                <a:srgbClr val="CC0000"/>
              </a:solidFill>
              <a:latin typeface="Arial"/>
              <a:ea typeface="Arial"/>
              <a:cs typeface="Arial"/>
              <a:sym typeface="Arial"/>
            </a:endParaRPr>
          </a:p>
        </p:txBody>
      </p:sp>
      <p:sp>
        <p:nvSpPr>
          <p:cNvPr id="3667" name="Google Shape;3667;p68"/>
          <p:cNvSpPr/>
          <p:nvPr/>
        </p:nvSpPr>
        <p:spPr>
          <a:xfrm>
            <a:off x="7763006" y="4514213"/>
            <a:ext cx="2965450" cy="1390650"/>
          </a:xfrm>
          <a:custGeom>
            <a:rect b="b" l="l" r="r" t="t"/>
            <a:pathLst>
              <a:path extrusionOk="0" h="876" w="1868">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cxnSp>
        <p:nvCxnSpPr>
          <p:cNvPr id="3668" name="Google Shape;3668;p68"/>
          <p:cNvCxnSpPr/>
          <p:nvPr/>
        </p:nvCxnSpPr>
        <p:spPr>
          <a:xfrm flipH="1">
            <a:off x="8197755" y="4780233"/>
            <a:ext cx="855662" cy="431800"/>
          </a:xfrm>
          <a:prstGeom prst="straightConnector1">
            <a:avLst/>
          </a:prstGeom>
          <a:noFill/>
          <a:ln cap="flat" cmpd="sng" w="28575">
            <a:solidFill>
              <a:srgbClr val="000000"/>
            </a:solidFill>
            <a:prstDash val="solid"/>
            <a:round/>
            <a:headEnd len="med" w="med" type="none"/>
            <a:tailEnd len="med" w="med" type="none"/>
          </a:ln>
        </p:spPr>
      </p:cxnSp>
      <p:cxnSp>
        <p:nvCxnSpPr>
          <p:cNvPr id="3669" name="Google Shape;3669;p68"/>
          <p:cNvCxnSpPr/>
          <p:nvPr/>
        </p:nvCxnSpPr>
        <p:spPr>
          <a:xfrm flipH="1">
            <a:off x="8707342" y="4827858"/>
            <a:ext cx="563563" cy="393700"/>
          </a:xfrm>
          <a:prstGeom prst="straightConnector1">
            <a:avLst/>
          </a:prstGeom>
          <a:noFill/>
          <a:ln cap="flat" cmpd="sng" w="28575">
            <a:solidFill>
              <a:srgbClr val="000000"/>
            </a:solidFill>
            <a:prstDash val="solid"/>
            <a:round/>
            <a:headEnd len="med" w="med" type="none"/>
            <a:tailEnd len="med" w="med" type="none"/>
          </a:ln>
        </p:spPr>
      </p:cxnSp>
      <p:cxnSp>
        <p:nvCxnSpPr>
          <p:cNvPr id="3670" name="Google Shape;3670;p68"/>
          <p:cNvCxnSpPr/>
          <p:nvPr/>
        </p:nvCxnSpPr>
        <p:spPr>
          <a:xfrm flipH="1">
            <a:off x="9245505" y="4834208"/>
            <a:ext cx="149225" cy="382588"/>
          </a:xfrm>
          <a:prstGeom prst="straightConnector1">
            <a:avLst/>
          </a:prstGeom>
          <a:noFill/>
          <a:ln cap="flat" cmpd="sng" w="28575">
            <a:solidFill>
              <a:srgbClr val="000000"/>
            </a:solidFill>
            <a:prstDash val="solid"/>
            <a:round/>
            <a:headEnd len="med" w="med" type="none"/>
            <a:tailEnd len="med" w="med" type="none"/>
          </a:ln>
        </p:spPr>
      </p:cxnSp>
      <p:cxnSp>
        <p:nvCxnSpPr>
          <p:cNvPr id="3671" name="Google Shape;3671;p68"/>
          <p:cNvCxnSpPr/>
          <p:nvPr/>
        </p:nvCxnSpPr>
        <p:spPr>
          <a:xfrm>
            <a:off x="9407430" y="3545158"/>
            <a:ext cx="0" cy="1062038"/>
          </a:xfrm>
          <a:prstGeom prst="straightConnector1">
            <a:avLst/>
          </a:prstGeom>
          <a:noFill/>
          <a:ln cap="flat" cmpd="sng" w="28575">
            <a:solidFill>
              <a:srgbClr val="000000"/>
            </a:solidFill>
            <a:prstDash val="solid"/>
            <a:round/>
            <a:headEnd len="med" w="med" type="none"/>
            <a:tailEnd len="med" w="med" type="none"/>
          </a:ln>
        </p:spPr>
      </p:cxnSp>
      <p:sp>
        <p:nvSpPr>
          <p:cNvPr id="3672" name="Google Shape;3672;p68"/>
          <p:cNvSpPr txBox="1"/>
          <p:nvPr/>
        </p:nvSpPr>
        <p:spPr>
          <a:xfrm>
            <a:off x="7775480" y="4357958"/>
            <a:ext cx="119856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institutional</a:t>
            </a:r>
            <a:endParaRPr/>
          </a:p>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network</a:t>
            </a:r>
            <a:endParaRPr b="0" i="0" sz="2400" u="none" cap="none" strike="noStrike">
              <a:solidFill>
                <a:srgbClr val="CC0000"/>
              </a:solidFill>
              <a:latin typeface="Arial"/>
              <a:ea typeface="Arial"/>
              <a:cs typeface="Arial"/>
              <a:sym typeface="Arial"/>
            </a:endParaRPr>
          </a:p>
        </p:txBody>
      </p:sp>
      <p:sp>
        <p:nvSpPr>
          <p:cNvPr id="3673" name="Google Shape;3673;p68"/>
          <p:cNvSpPr txBox="1"/>
          <p:nvPr/>
        </p:nvSpPr>
        <p:spPr>
          <a:xfrm>
            <a:off x="9783667" y="4738958"/>
            <a:ext cx="1290638"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 Gbps LAN</a:t>
            </a:r>
            <a:endParaRPr b="0" i="0" sz="2400" u="none" cap="none" strike="noStrike">
              <a:solidFill>
                <a:srgbClr val="3333CC"/>
              </a:solidFill>
              <a:latin typeface="Arial"/>
              <a:ea typeface="Arial"/>
              <a:cs typeface="Arial"/>
              <a:sym typeface="Arial"/>
            </a:endParaRPr>
          </a:p>
        </p:txBody>
      </p:sp>
      <p:sp>
        <p:nvSpPr>
          <p:cNvPr id="3674" name="Google Shape;3674;p68"/>
          <p:cNvSpPr txBox="1"/>
          <p:nvPr/>
        </p:nvSpPr>
        <p:spPr>
          <a:xfrm>
            <a:off x="9409017" y="3734071"/>
            <a:ext cx="1190625"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1.54 Mbps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access link</a:t>
            </a:r>
            <a:endParaRPr b="0" i="0" sz="2400" u="none" cap="none" strike="noStrike">
              <a:solidFill>
                <a:srgbClr val="3333CC"/>
              </a:solidFill>
              <a:latin typeface="Arial"/>
              <a:ea typeface="Arial"/>
              <a:cs typeface="Arial"/>
              <a:sym typeface="Arial"/>
            </a:endParaRPr>
          </a:p>
        </p:txBody>
      </p:sp>
      <p:grpSp>
        <p:nvGrpSpPr>
          <p:cNvPr id="3675" name="Google Shape;3675;p68"/>
          <p:cNvGrpSpPr/>
          <p:nvPr/>
        </p:nvGrpSpPr>
        <p:grpSpPr>
          <a:xfrm>
            <a:off x="7735792" y="2035446"/>
            <a:ext cx="377825" cy="576262"/>
            <a:chOff x="4140" y="429"/>
            <a:chExt cx="1425" cy="2396"/>
          </a:xfrm>
        </p:grpSpPr>
        <p:sp>
          <p:nvSpPr>
            <p:cNvPr id="3676" name="Google Shape;3676;p6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77" name="Google Shape;3677;p68"/>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78" name="Google Shape;3678;p6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79" name="Google Shape;3679;p6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80" name="Google Shape;3680;p68"/>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681" name="Google Shape;3681;p68"/>
            <p:cNvGrpSpPr/>
            <p:nvPr/>
          </p:nvGrpSpPr>
          <p:grpSpPr>
            <a:xfrm>
              <a:off x="4751" y="667"/>
              <a:ext cx="581" cy="145"/>
              <a:chOff x="616" y="2567"/>
              <a:chExt cx="725" cy="139"/>
            </a:xfrm>
          </p:grpSpPr>
          <p:sp>
            <p:nvSpPr>
              <p:cNvPr id="3682" name="Google Shape;3682;p68"/>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83" name="Google Shape;3683;p68"/>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684" name="Google Shape;3684;p68"/>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685" name="Google Shape;3685;p68"/>
            <p:cNvGrpSpPr/>
            <p:nvPr/>
          </p:nvGrpSpPr>
          <p:grpSpPr>
            <a:xfrm>
              <a:off x="4745" y="997"/>
              <a:ext cx="581" cy="132"/>
              <a:chOff x="611" y="2571"/>
              <a:chExt cx="725" cy="137"/>
            </a:xfrm>
          </p:grpSpPr>
          <p:sp>
            <p:nvSpPr>
              <p:cNvPr id="3686" name="Google Shape;3686;p68"/>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87" name="Google Shape;3687;p68"/>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688" name="Google Shape;3688;p68"/>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89" name="Google Shape;3689;p68"/>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690" name="Google Shape;3690;p68"/>
            <p:cNvGrpSpPr/>
            <p:nvPr/>
          </p:nvGrpSpPr>
          <p:grpSpPr>
            <a:xfrm>
              <a:off x="4733" y="1630"/>
              <a:ext cx="587" cy="146"/>
              <a:chOff x="611" y="2571"/>
              <a:chExt cx="731" cy="134"/>
            </a:xfrm>
          </p:grpSpPr>
          <p:sp>
            <p:nvSpPr>
              <p:cNvPr id="3691" name="Google Shape;3691;p68"/>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92" name="Google Shape;3692;p68"/>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693" name="Google Shape;3693;p6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694" name="Google Shape;3694;p68"/>
            <p:cNvGrpSpPr/>
            <p:nvPr/>
          </p:nvGrpSpPr>
          <p:grpSpPr>
            <a:xfrm>
              <a:off x="4739" y="1327"/>
              <a:ext cx="580" cy="139"/>
              <a:chOff x="614" y="2568"/>
              <a:chExt cx="723" cy="139"/>
            </a:xfrm>
          </p:grpSpPr>
          <p:sp>
            <p:nvSpPr>
              <p:cNvPr id="3695" name="Google Shape;3695;p68"/>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96" name="Google Shape;3696;p68"/>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697" name="Google Shape;3697;p68"/>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98" name="Google Shape;3698;p6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699" name="Google Shape;3699;p6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00" name="Google Shape;3700;p68"/>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01" name="Google Shape;3701;p6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02" name="Google Shape;3702;p68"/>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03" name="Google Shape;3703;p68"/>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04" name="Google Shape;3704;p68"/>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05" name="Google Shape;3705;p68"/>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706" name="Google Shape;3706;p68"/>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07" name="Google Shape;3707;p68"/>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708" name="Google Shape;3708;p68"/>
          <p:cNvGrpSpPr/>
          <p:nvPr/>
        </p:nvGrpSpPr>
        <p:grpSpPr>
          <a:xfrm>
            <a:off x="7885017" y="5148533"/>
            <a:ext cx="525463" cy="557213"/>
            <a:chOff x="-44" y="1473"/>
            <a:chExt cx="981" cy="1105"/>
          </a:xfrm>
        </p:grpSpPr>
        <p:pic>
          <p:nvPicPr>
            <p:cNvPr descr="desktop_computer_stylized_medium" id="3709" name="Google Shape;3709;p6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710" name="Google Shape;3710;p6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711" name="Google Shape;3711;p68"/>
          <p:cNvGrpSpPr/>
          <p:nvPr/>
        </p:nvGrpSpPr>
        <p:grpSpPr>
          <a:xfrm>
            <a:off x="8650192" y="1557608"/>
            <a:ext cx="377825" cy="576263"/>
            <a:chOff x="4140" y="429"/>
            <a:chExt cx="1425" cy="2396"/>
          </a:xfrm>
        </p:grpSpPr>
        <p:sp>
          <p:nvSpPr>
            <p:cNvPr id="3712" name="Google Shape;3712;p6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13" name="Google Shape;3713;p68"/>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14" name="Google Shape;3714;p6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15" name="Google Shape;3715;p6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16" name="Google Shape;3716;p68"/>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17" name="Google Shape;3717;p68"/>
            <p:cNvGrpSpPr/>
            <p:nvPr/>
          </p:nvGrpSpPr>
          <p:grpSpPr>
            <a:xfrm>
              <a:off x="4751" y="667"/>
              <a:ext cx="581" cy="145"/>
              <a:chOff x="616" y="2567"/>
              <a:chExt cx="725" cy="139"/>
            </a:xfrm>
          </p:grpSpPr>
          <p:sp>
            <p:nvSpPr>
              <p:cNvPr id="3718" name="Google Shape;3718;p68"/>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19" name="Google Shape;3719;p68"/>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20" name="Google Shape;3720;p68"/>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21" name="Google Shape;3721;p68"/>
            <p:cNvGrpSpPr/>
            <p:nvPr/>
          </p:nvGrpSpPr>
          <p:grpSpPr>
            <a:xfrm>
              <a:off x="4745" y="997"/>
              <a:ext cx="581" cy="132"/>
              <a:chOff x="611" y="2571"/>
              <a:chExt cx="725" cy="137"/>
            </a:xfrm>
          </p:grpSpPr>
          <p:sp>
            <p:nvSpPr>
              <p:cNvPr id="3722" name="Google Shape;3722;p68"/>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23" name="Google Shape;3723;p68"/>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24" name="Google Shape;3724;p68"/>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25" name="Google Shape;3725;p68"/>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26" name="Google Shape;3726;p68"/>
            <p:cNvGrpSpPr/>
            <p:nvPr/>
          </p:nvGrpSpPr>
          <p:grpSpPr>
            <a:xfrm>
              <a:off x="4733" y="1630"/>
              <a:ext cx="587" cy="146"/>
              <a:chOff x="611" y="2571"/>
              <a:chExt cx="731" cy="134"/>
            </a:xfrm>
          </p:grpSpPr>
          <p:sp>
            <p:nvSpPr>
              <p:cNvPr id="3727" name="Google Shape;3727;p68"/>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28" name="Google Shape;3728;p68"/>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29" name="Google Shape;3729;p6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30" name="Google Shape;3730;p68"/>
            <p:cNvGrpSpPr/>
            <p:nvPr/>
          </p:nvGrpSpPr>
          <p:grpSpPr>
            <a:xfrm>
              <a:off x="4739" y="1327"/>
              <a:ext cx="580" cy="139"/>
              <a:chOff x="614" y="2568"/>
              <a:chExt cx="723" cy="139"/>
            </a:xfrm>
          </p:grpSpPr>
          <p:sp>
            <p:nvSpPr>
              <p:cNvPr id="3731" name="Google Shape;3731;p68"/>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32" name="Google Shape;3732;p68"/>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33" name="Google Shape;3733;p68"/>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34" name="Google Shape;3734;p6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35" name="Google Shape;3735;p6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36" name="Google Shape;3736;p68"/>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37" name="Google Shape;3737;p6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38" name="Google Shape;3738;p68"/>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39" name="Google Shape;3739;p68"/>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40" name="Google Shape;3740;p68"/>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41" name="Google Shape;3741;p68"/>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742" name="Google Shape;3742;p68"/>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43" name="Google Shape;3743;p68"/>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744" name="Google Shape;3744;p68"/>
          <p:cNvGrpSpPr/>
          <p:nvPr/>
        </p:nvGrpSpPr>
        <p:grpSpPr>
          <a:xfrm>
            <a:off x="9402667" y="1589358"/>
            <a:ext cx="377825" cy="576263"/>
            <a:chOff x="4140" y="429"/>
            <a:chExt cx="1425" cy="2396"/>
          </a:xfrm>
        </p:grpSpPr>
        <p:sp>
          <p:nvSpPr>
            <p:cNvPr id="3745" name="Google Shape;3745;p6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46" name="Google Shape;3746;p68"/>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47" name="Google Shape;3747;p6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48" name="Google Shape;3748;p6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49" name="Google Shape;3749;p68"/>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50" name="Google Shape;3750;p68"/>
            <p:cNvGrpSpPr/>
            <p:nvPr/>
          </p:nvGrpSpPr>
          <p:grpSpPr>
            <a:xfrm>
              <a:off x="4751" y="667"/>
              <a:ext cx="581" cy="145"/>
              <a:chOff x="616" y="2567"/>
              <a:chExt cx="725" cy="139"/>
            </a:xfrm>
          </p:grpSpPr>
          <p:sp>
            <p:nvSpPr>
              <p:cNvPr id="3751" name="Google Shape;3751;p68"/>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52" name="Google Shape;3752;p68"/>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53" name="Google Shape;3753;p68"/>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54" name="Google Shape;3754;p68"/>
            <p:cNvGrpSpPr/>
            <p:nvPr/>
          </p:nvGrpSpPr>
          <p:grpSpPr>
            <a:xfrm>
              <a:off x="4745" y="997"/>
              <a:ext cx="581" cy="132"/>
              <a:chOff x="611" y="2571"/>
              <a:chExt cx="725" cy="137"/>
            </a:xfrm>
          </p:grpSpPr>
          <p:sp>
            <p:nvSpPr>
              <p:cNvPr id="3755" name="Google Shape;3755;p68"/>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56" name="Google Shape;3756;p68"/>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57" name="Google Shape;3757;p68"/>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58" name="Google Shape;3758;p68"/>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59" name="Google Shape;3759;p68"/>
            <p:cNvGrpSpPr/>
            <p:nvPr/>
          </p:nvGrpSpPr>
          <p:grpSpPr>
            <a:xfrm>
              <a:off x="4733" y="1630"/>
              <a:ext cx="587" cy="146"/>
              <a:chOff x="611" y="2571"/>
              <a:chExt cx="731" cy="134"/>
            </a:xfrm>
          </p:grpSpPr>
          <p:sp>
            <p:nvSpPr>
              <p:cNvPr id="3760" name="Google Shape;3760;p68"/>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61" name="Google Shape;3761;p68"/>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62" name="Google Shape;3762;p6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63" name="Google Shape;3763;p68"/>
            <p:cNvGrpSpPr/>
            <p:nvPr/>
          </p:nvGrpSpPr>
          <p:grpSpPr>
            <a:xfrm>
              <a:off x="4739" y="1327"/>
              <a:ext cx="580" cy="139"/>
              <a:chOff x="614" y="2568"/>
              <a:chExt cx="723" cy="139"/>
            </a:xfrm>
          </p:grpSpPr>
          <p:sp>
            <p:nvSpPr>
              <p:cNvPr id="3764" name="Google Shape;3764;p68"/>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65" name="Google Shape;3765;p68"/>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66" name="Google Shape;3766;p68"/>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67" name="Google Shape;3767;p6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68" name="Google Shape;3768;p6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69" name="Google Shape;3769;p68"/>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70" name="Google Shape;3770;p6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71" name="Google Shape;3771;p68"/>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72" name="Google Shape;3772;p68"/>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73" name="Google Shape;3773;p68"/>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74" name="Google Shape;3774;p68"/>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775" name="Google Shape;3775;p68"/>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76" name="Google Shape;3776;p68"/>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777" name="Google Shape;3777;p68"/>
          <p:cNvGrpSpPr/>
          <p:nvPr/>
        </p:nvGrpSpPr>
        <p:grpSpPr>
          <a:xfrm>
            <a:off x="10012267" y="1741758"/>
            <a:ext cx="377825" cy="576263"/>
            <a:chOff x="4140" y="429"/>
            <a:chExt cx="1425" cy="2396"/>
          </a:xfrm>
        </p:grpSpPr>
        <p:sp>
          <p:nvSpPr>
            <p:cNvPr id="3778" name="Google Shape;3778;p6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79" name="Google Shape;3779;p68"/>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80" name="Google Shape;3780;p6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81" name="Google Shape;3781;p6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82" name="Google Shape;3782;p68"/>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83" name="Google Shape;3783;p68"/>
            <p:cNvGrpSpPr/>
            <p:nvPr/>
          </p:nvGrpSpPr>
          <p:grpSpPr>
            <a:xfrm>
              <a:off x="4751" y="667"/>
              <a:ext cx="581" cy="145"/>
              <a:chOff x="616" y="2567"/>
              <a:chExt cx="725" cy="139"/>
            </a:xfrm>
          </p:grpSpPr>
          <p:sp>
            <p:nvSpPr>
              <p:cNvPr id="3784" name="Google Shape;3784;p68"/>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85" name="Google Shape;3785;p68"/>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86" name="Google Shape;3786;p68"/>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87" name="Google Shape;3787;p68"/>
            <p:cNvGrpSpPr/>
            <p:nvPr/>
          </p:nvGrpSpPr>
          <p:grpSpPr>
            <a:xfrm>
              <a:off x="4745" y="997"/>
              <a:ext cx="581" cy="132"/>
              <a:chOff x="611" y="2571"/>
              <a:chExt cx="725" cy="137"/>
            </a:xfrm>
          </p:grpSpPr>
          <p:sp>
            <p:nvSpPr>
              <p:cNvPr id="3788" name="Google Shape;3788;p68"/>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89" name="Google Shape;3789;p68"/>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90" name="Google Shape;3790;p68"/>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91" name="Google Shape;3791;p68"/>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92" name="Google Shape;3792;p68"/>
            <p:cNvGrpSpPr/>
            <p:nvPr/>
          </p:nvGrpSpPr>
          <p:grpSpPr>
            <a:xfrm>
              <a:off x="4733" y="1630"/>
              <a:ext cx="587" cy="146"/>
              <a:chOff x="611" y="2571"/>
              <a:chExt cx="731" cy="134"/>
            </a:xfrm>
          </p:grpSpPr>
          <p:sp>
            <p:nvSpPr>
              <p:cNvPr id="3793" name="Google Shape;3793;p68"/>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94" name="Google Shape;3794;p68"/>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95" name="Google Shape;3795;p6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796" name="Google Shape;3796;p68"/>
            <p:cNvGrpSpPr/>
            <p:nvPr/>
          </p:nvGrpSpPr>
          <p:grpSpPr>
            <a:xfrm>
              <a:off x="4739" y="1327"/>
              <a:ext cx="580" cy="139"/>
              <a:chOff x="614" y="2568"/>
              <a:chExt cx="723" cy="139"/>
            </a:xfrm>
          </p:grpSpPr>
          <p:sp>
            <p:nvSpPr>
              <p:cNvPr id="3797" name="Google Shape;3797;p68"/>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798" name="Google Shape;3798;p68"/>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799" name="Google Shape;3799;p68"/>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00" name="Google Shape;3800;p6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01" name="Google Shape;3801;p6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02" name="Google Shape;3802;p68"/>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03" name="Google Shape;3803;p6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04" name="Google Shape;3804;p68"/>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05" name="Google Shape;3805;p68"/>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06" name="Google Shape;3806;p68"/>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07" name="Google Shape;3807;p68"/>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808" name="Google Shape;3808;p68"/>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09" name="Google Shape;3809;p68"/>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810" name="Google Shape;3810;p68"/>
          <p:cNvGrpSpPr/>
          <p:nvPr/>
        </p:nvGrpSpPr>
        <p:grpSpPr>
          <a:xfrm>
            <a:off x="10340880" y="2687908"/>
            <a:ext cx="377825" cy="576263"/>
            <a:chOff x="4140" y="429"/>
            <a:chExt cx="1425" cy="2396"/>
          </a:xfrm>
        </p:grpSpPr>
        <p:sp>
          <p:nvSpPr>
            <p:cNvPr id="3811" name="Google Shape;3811;p6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12" name="Google Shape;3812;p68"/>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13" name="Google Shape;3813;p6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14" name="Google Shape;3814;p6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15" name="Google Shape;3815;p68"/>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816" name="Google Shape;3816;p68"/>
            <p:cNvGrpSpPr/>
            <p:nvPr/>
          </p:nvGrpSpPr>
          <p:grpSpPr>
            <a:xfrm>
              <a:off x="4751" y="667"/>
              <a:ext cx="581" cy="145"/>
              <a:chOff x="616" y="2567"/>
              <a:chExt cx="725" cy="139"/>
            </a:xfrm>
          </p:grpSpPr>
          <p:sp>
            <p:nvSpPr>
              <p:cNvPr id="3817" name="Google Shape;3817;p68"/>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18" name="Google Shape;3818;p68"/>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819" name="Google Shape;3819;p68"/>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820" name="Google Shape;3820;p68"/>
            <p:cNvGrpSpPr/>
            <p:nvPr/>
          </p:nvGrpSpPr>
          <p:grpSpPr>
            <a:xfrm>
              <a:off x="4745" y="997"/>
              <a:ext cx="581" cy="132"/>
              <a:chOff x="611" y="2571"/>
              <a:chExt cx="725" cy="137"/>
            </a:xfrm>
          </p:grpSpPr>
          <p:sp>
            <p:nvSpPr>
              <p:cNvPr id="3821" name="Google Shape;3821;p68"/>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22" name="Google Shape;3822;p68"/>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823" name="Google Shape;3823;p68"/>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24" name="Google Shape;3824;p68"/>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825" name="Google Shape;3825;p68"/>
            <p:cNvGrpSpPr/>
            <p:nvPr/>
          </p:nvGrpSpPr>
          <p:grpSpPr>
            <a:xfrm>
              <a:off x="4733" y="1630"/>
              <a:ext cx="587" cy="146"/>
              <a:chOff x="611" y="2571"/>
              <a:chExt cx="731" cy="134"/>
            </a:xfrm>
          </p:grpSpPr>
          <p:sp>
            <p:nvSpPr>
              <p:cNvPr id="3826" name="Google Shape;3826;p68"/>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27" name="Google Shape;3827;p68"/>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828" name="Google Shape;3828;p6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829" name="Google Shape;3829;p68"/>
            <p:cNvGrpSpPr/>
            <p:nvPr/>
          </p:nvGrpSpPr>
          <p:grpSpPr>
            <a:xfrm>
              <a:off x="4739" y="1327"/>
              <a:ext cx="580" cy="139"/>
              <a:chOff x="614" y="2568"/>
              <a:chExt cx="723" cy="139"/>
            </a:xfrm>
          </p:grpSpPr>
          <p:sp>
            <p:nvSpPr>
              <p:cNvPr id="3830" name="Google Shape;3830;p68"/>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31" name="Google Shape;3831;p68"/>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832" name="Google Shape;3832;p68"/>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33" name="Google Shape;3833;p6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34" name="Google Shape;3834;p6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35" name="Google Shape;3835;p68"/>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36" name="Google Shape;3836;p6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37" name="Google Shape;3837;p68"/>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38" name="Google Shape;3838;p68"/>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39" name="Google Shape;3839;p68"/>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40" name="Google Shape;3840;p68"/>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841" name="Google Shape;3841;p68"/>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42" name="Google Shape;3842;p68"/>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843" name="Google Shape;3843;p68"/>
          <p:cNvGrpSpPr/>
          <p:nvPr/>
        </p:nvGrpSpPr>
        <p:grpSpPr>
          <a:xfrm>
            <a:off x="8396192" y="5170758"/>
            <a:ext cx="525463" cy="557213"/>
            <a:chOff x="-44" y="1473"/>
            <a:chExt cx="981" cy="1105"/>
          </a:xfrm>
        </p:grpSpPr>
        <p:pic>
          <p:nvPicPr>
            <p:cNvPr descr="desktop_computer_stylized_medium" id="3844" name="Google Shape;3844;p6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845" name="Google Shape;3845;p6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846" name="Google Shape;3846;p68"/>
          <p:cNvGrpSpPr/>
          <p:nvPr/>
        </p:nvGrpSpPr>
        <p:grpSpPr>
          <a:xfrm>
            <a:off x="8920067" y="5159646"/>
            <a:ext cx="525463" cy="557212"/>
            <a:chOff x="-44" y="1473"/>
            <a:chExt cx="981" cy="1105"/>
          </a:xfrm>
        </p:grpSpPr>
        <p:pic>
          <p:nvPicPr>
            <p:cNvPr descr="desktop_computer_stylized_medium" id="3847" name="Google Shape;3847;p6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848" name="Google Shape;3848;p6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849" name="Google Shape;3849;p68"/>
          <p:cNvGrpSpPr/>
          <p:nvPr/>
        </p:nvGrpSpPr>
        <p:grpSpPr>
          <a:xfrm>
            <a:off x="8988913" y="3095664"/>
            <a:ext cx="889089" cy="466491"/>
            <a:chOff x="7493876" y="2774731"/>
            <a:chExt cx="1481958" cy="894622"/>
          </a:xfrm>
        </p:grpSpPr>
        <p:sp>
          <p:nvSpPr>
            <p:cNvPr id="3850" name="Google Shape;3850;p6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851" name="Google Shape;3851;p6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852" name="Google Shape;3852;p68"/>
            <p:cNvGrpSpPr/>
            <p:nvPr/>
          </p:nvGrpSpPr>
          <p:grpSpPr>
            <a:xfrm>
              <a:off x="7713663" y="2848339"/>
              <a:ext cx="1042107" cy="425543"/>
              <a:chOff x="7786941" y="2884917"/>
              <a:chExt cx="897649" cy="353919"/>
            </a:xfrm>
          </p:grpSpPr>
          <p:sp>
            <p:nvSpPr>
              <p:cNvPr id="3853" name="Google Shape;3853;p6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54" name="Google Shape;3854;p6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55" name="Google Shape;3855;p6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56" name="Google Shape;3856;p6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sp>
        <p:nvSpPr>
          <p:cNvPr id="3857" name="Google Shape;3857;p68"/>
          <p:cNvSpPr/>
          <p:nvPr/>
        </p:nvSpPr>
        <p:spPr>
          <a:xfrm>
            <a:off x="870724" y="1362307"/>
            <a:ext cx="6123957" cy="25192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820"/>
              <a:buFont typeface="Noto Sans Symbols"/>
              <a:buNone/>
            </a:pPr>
            <a:r>
              <a:rPr b="0" i="1" lang="en-US" sz="2800" u="none" cap="none" strike="noStrike">
                <a:solidFill>
                  <a:srgbClr val="CC0000"/>
                </a:solidFill>
                <a:latin typeface="Calibri"/>
                <a:ea typeface="Calibri"/>
                <a:cs typeface="Calibri"/>
                <a:sym typeface="Calibri"/>
              </a:rPr>
              <a:t>Scenario:</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access link rate: 1.54 Mbps</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RTT from institutional router to server: 2 sec</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web object size: 100K bits</a:t>
            </a:r>
            <a:endParaRPr/>
          </a:p>
          <a:p>
            <a:pPr indent="-342900" lvl="0" marL="3429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average request rate from browsers to origin servers: 15/sec</a:t>
            </a:r>
            <a:endParaRPr/>
          </a:p>
          <a:p>
            <a:pPr indent="-342900" lvl="1" marL="800100" marR="0" rtl="0" algn="l">
              <a:lnSpc>
                <a:spcPct val="85000"/>
              </a:lnSpc>
              <a:spcBef>
                <a:spcPts val="40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avg data rate to browsers: 1.50 Mbps</a:t>
            </a:r>
            <a:endParaRPr/>
          </a:p>
        </p:txBody>
      </p:sp>
      <p:grpSp>
        <p:nvGrpSpPr>
          <p:cNvPr id="3858" name="Google Shape;3858;p68"/>
          <p:cNvGrpSpPr/>
          <p:nvPr/>
        </p:nvGrpSpPr>
        <p:grpSpPr>
          <a:xfrm>
            <a:off x="8967576" y="4437217"/>
            <a:ext cx="889089" cy="466491"/>
            <a:chOff x="7493876" y="2774731"/>
            <a:chExt cx="1481958" cy="894622"/>
          </a:xfrm>
        </p:grpSpPr>
        <p:sp>
          <p:nvSpPr>
            <p:cNvPr id="3859" name="Google Shape;3859;p6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860" name="Google Shape;3860;p6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861" name="Google Shape;3861;p68"/>
            <p:cNvGrpSpPr/>
            <p:nvPr/>
          </p:nvGrpSpPr>
          <p:grpSpPr>
            <a:xfrm>
              <a:off x="7713663" y="2848339"/>
              <a:ext cx="1042107" cy="425543"/>
              <a:chOff x="7786941" y="2884917"/>
              <a:chExt cx="897649" cy="353919"/>
            </a:xfrm>
          </p:grpSpPr>
          <p:sp>
            <p:nvSpPr>
              <p:cNvPr id="3862" name="Google Shape;3862;p6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63" name="Google Shape;3863;p6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64" name="Google Shape;3864;p6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65" name="Google Shape;3865;p6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866" name="Google Shape;3866;p68"/>
          <p:cNvGrpSpPr/>
          <p:nvPr/>
        </p:nvGrpSpPr>
        <p:grpSpPr>
          <a:xfrm>
            <a:off x="9339961" y="4807753"/>
            <a:ext cx="811212" cy="1033463"/>
            <a:chOff x="9001301" y="5550914"/>
            <a:chExt cx="811212" cy="1033463"/>
          </a:xfrm>
        </p:grpSpPr>
        <p:sp>
          <p:nvSpPr>
            <p:cNvPr id="3867" name="Google Shape;3867;p68"/>
            <p:cNvSpPr/>
            <p:nvPr/>
          </p:nvSpPr>
          <p:spPr>
            <a:xfrm>
              <a:off x="9001301" y="5550914"/>
              <a:ext cx="811212" cy="1033463"/>
            </a:xfrm>
            <a:prstGeom prst="ellipse">
              <a:avLst/>
            </a:prstGeom>
            <a:solidFill>
              <a:srgbClr val="C00000">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868" name="Google Shape;3868;p68"/>
            <p:cNvGrpSpPr/>
            <p:nvPr/>
          </p:nvGrpSpPr>
          <p:grpSpPr>
            <a:xfrm>
              <a:off x="9256094" y="5631762"/>
              <a:ext cx="377825" cy="800176"/>
              <a:chOff x="10907888" y="5189290"/>
              <a:chExt cx="377825" cy="800176"/>
            </a:xfrm>
          </p:grpSpPr>
          <p:cxnSp>
            <p:nvCxnSpPr>
              <p:cNvPr id="3869" name="Google Shape;3869;p68"/>
              <p:cNvCxnSpPr/>
              <p:nvPr/>
            </p:nvCxnSpPr>
            <p:spPr>
              <a:xfrm>
                <a:off x="10966625" y="5189290"/>
                <a:ext cx="76200" cy="322262"/>
              </a:xfrm>
              <a:prstGeom prst="straightConnector1">
                <a:avLst/>
              </a:prstGeom>
              <a:noFill/>
              <a:ln cap="flat" cmpd="sng" w="28575">
                <a:solidFill>
                  <a:srgbClr val="000000"/>
                </a:solidFill>
                <a:prstDash val="solid"/>
                <a:round/>
                <a:headEnd len="med" w="med" type="none"/>
                <a:tailEnd len="med" w="med" type="none"/>
              </a:ln>
            </p:spPr>
          </p:cxnSp>
          <p:grpSp>
            <p:nvGrpSpPr>
              <p:cNvPr id="3870" name="Google Shape;3870;p68"/>
              <p:cNvGrpSpPr/>
              <p:nvPr/>
            </p:nvGrpSpPr>
            <p:grpSpPr>
              <a:xfrm>
                <a:off x="10907888" y="5413204"/>
                <a:ext cx="377825" cy="576262"/>
                <a:chOff x="4140" y="429"/>
                <a:chExt cx="1425" cy="2396"/>
              </a:xfrm>
            </p:grpSpPr>
            <p:sp>
              <p:nvSpPr>
                <p:cNvPr id="3871" name="Google Shape;3871;p6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72" name="Google Shape;3872;p68"/>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73" name="Google Shape;3873;p6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74" name="Google Shape;3874;p6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75" name="Google Shape;3875;p68"/>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876" name="Google Shape;3876;p68"/>
                <p:cNvGrpSpPr/>
                <p:nvPr/>
              </p:nvGrpSpPr>
              <p:grpSpPr>
                <a:xfrm>
                  <a:off x="4751" y="667"/>
                  <a:ext cx="581" cy="145"/>
                  <a:chOff x="616" y="2567"/>
                  <a:chExt cx="725" cy="139"/>
                </a:xfrm>
              </p:grpSpPr>
              <p:sp>
                <p:nvSpPr>
                  <p:cNvPr id="3877" name="Google Shape;3877;p68"/>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78" name="Google Shape;3878;p68"/>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879" name="Google Shape;3879;p68"/>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880" name="Google Shape;3880;p68"/>
                <p:cNvGrpSpPr/>
                <p:nvPr/>
              </p:nvGrpSpPr>
              <p:grpSpPr>
                <a:xfrm>
                  <a:off x="4745" y="997"/>
                  <a:ext cx="581" cy="132"/>
                  <a:chOff x="611" y="2571"/>
                  <a:chExt cx="725" cy="137"/>
                </a:xfrm>
              </p:grpSpPr>
              <p:sp>
                <p:nvSpPr>
                  <p:cNvPr id="3881" name="Google Shape;3881;p68"/>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82" name="Google Shape;3882;p68"/>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883" name="Google Shape;3883;p68"/>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84" name="Google Shape;3884;p68"/>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885" name="Google Shape;3885;p68"/>
                <p:cNvGrpSpPr/>
                <p:nvPr/>
              </p:nvGrpSpPr>
              <p:grpSpPr>
                <a:xfrm>
                  <a:off x="4733" y="1630"/>
                  <a:ext cx="587" cy="146"/>
                  <a:chOff x="611" y="2571"/>
                  <a:chExt cx="731" cy="134"/>
                </a:xfrm>
              </p:grpSpPr>
              <p:sp>
                <p:nvSpPr>
                  <p:cNvPr id="3886" name="Google Shape;3886;p68"/>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87" name="Google Shape;3887;p68"/>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888" name="Google Shape;3888;p6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889" name="Google Shape;3889;p68"/>
                <p:cNvGrpSpPr/>
                <p:nvPr/>
              </p:nvGrpSpPr>
              <p:grpSpPr>
                <a:xfrm>
                  <a:off x="4739" y="1327"/>
                  <a:ext cx="580" cy="139"/>
                  <a:chOff x="614" y="2568"/>
                  <a:chExt cx="723" cy="139"/>
                </a:xfrm>
              </p:grpSpPr>
              <p:sp>
                <p:nvSpPr>
                  <p:cNvPr id="3890" name="Google Shape;3890;p68"/>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91" name="Google Shape;3891;p68"/>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892" name="Google Shape;3892;p68"/>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93" name="Google Shape;3893;p6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94" name="Google Shape;3894;p6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95" name="Google Shape;3895;p68"/>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96" name="Google Shape;3896;p6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97" name="Google Shape;3897;p68"/>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98" name="Google Shape;3898;p68"/>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899" name="Google Shape;3899;p68"/>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00" name="Google Shape;3900;p68"/>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901" name="Google Shape;3901;p68"/>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02" name="Google Shape;3902;p68"/>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grpSp>
      <p:sp>
        <p:nvSpPr>
          <p:cNvPr id="3903" name="Google Shape;3903;p68"/>
          <p:cNvSpPr txBox="1"/>
          <p:nvPr/>
        </p:nvSpPr>
        <p:spPr>
          <a:xfrm>
            <a:off x="4483372" y="5180762"/>
            <a:ext cx="2818464" cy="690638"/>
          </a:xfrm>
          <a:prstGeom prst="rect">
            <a:avLst/>
          </a:prstGeom>
          <a:noFill/>
          <a:ln>
            <a:noFill/>
          </a:ln>
        </p:spPr>
        <p:txBody>
          <a:bodyPr anchorCtr="0" anchor="t" bIns="45700" lIns="91425" spcFirstLastPara="1" rIns="91425" wrap="square" tIns="45700">
            <a:spAutoFit/>
          </a:bodyPr>
          <a:lstStyle/>
          <a:p>
            <a:pPr indent="-342900" lvl="0" marL="342900" marR="0" rtl="0" algn="ctr">
              <a:lnSpc>
                <a:spcPct val="80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How to compute link </a:t>
            </a:r>
            <a:endParaRPr/>
          </a:p>
          <a:p>
            <a:pPr indent="-342900" lvl="0" marL="342900" marR="0" rtl="0" algn="ctr">
              <a:lnSpc>
                <a:spcPct val="80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utilization, delay?</a:t>
            </a:r>
            <a:endParaRPr/>
          </a:p>
        </p:txBody>
      </p:sp>
      <p:sp>
        <p:nvSpPr>
          <p:cNvPr id="3904" name="Google Shape;3904;p68"/>
          <p:cNvSpPr txBox="1"/>
          <p:nvPr/>
        </p:nvSpPr>
        <p:spPr>
          <a:xfrm>
            <a:off x="853791" y="4053039"/>
            <a:ext cx="3306611" cy="4616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Cost:</a:t>
            </a:r>
            <a:r>
              <a:rPr b="0" i="0" lang="en-US" sz="2400" u="none" cap="none" strike="noStrike">
                <a:solidFill>
                  <a:srgbClr val="000000"/>
                </a:solidFill>
                <a:latin typeface="Calibri"/>
                <a:ea typeface="Calibri"/>
                <a:cs typeface="Calibri"/>
                <a:sym typeface="Calibri"/>
              </a:rPr>
              <a:t> web cache (cheap!)</a:t>
            </a:r>
            <a:endParaRPr/>
          </a:p>
        </p:txBody>
      </p:sp>
      <p:sp>
        <p:nvSpPr>
          <p:cNvPr id="3905" name="Google Shape;3905;p68"/>
          <p:cNvSpPr txBox="1"/>
          <p:nvPr/>
        </p:nvSpPr>
        <p:spPr>
          <a:xfrm>
            <a:off x="9443782" y="5793184"/>
            <a:ext cx="164179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600"/>
              <a:buFont typeface="Arial"/>
              <a:buNone/>
            </a:pPr>
            <a:r>
              <a:rPr b="0" i="0" lang="en-US" sz="1600" u="none" cap="none" strike="noStrike">
                <a:solidFill>
                  <a:srgbClr val="C00000"/>
                </a:solidFill>
                <a:latin typeface="Arial"/>
                <a:ea typeface="Arial"/>
                <a:cs typeface="Arial"/>
                <a:sym typeface="Arial"/>
              </a:rPr>
              <a:t>local web cache</a:t>
            </a:r>
            <a:endParaRPr b="0" i="0" sz="2400" u="none" cap="none" strike="noStrike">
              <a:solidFill>
                <a:srgbClr val="C00000"/>
              </a:solidFill>
              <a:latin typeface="Arial"/>
              <a:ea typeface="Arial"/>
              <a:cs typeface="Arial"/>
              <a:sym typeface="Arial"/>
            </a:endParaRPr>
          </a:p>
        </p:txBody>
      </p:sp>
      <p:sp>
        <p:nvSpPr>
          <p:cNvPr id="3906" name="Google Shape;3906;p6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6"/>
                                        </p:tgtEl>
                                        <p:attrNameLst>
                                          <p:attrName>style.visibility</p:attrName>
                                        </p:attrNameLst>
                                      </p:cBhvr>
                                      <p:to>
                                        <p:strVal val="visible"/>
                                      </p:to>
                                    </p:set>
                                    <p:animEffect filter="fade" transition="in">
                                      <p:cBhvr>
                                        <p:cTn dur="500"/>
                                        <p:tgtEl>
                                          <p:spTgt spid="3866"/>
                                        </p:tgtEl>
                                      </p:cBhvr>
                                    </p:animEffect>
                                  </p:childTnLst>
                                </p:cTn>
                              </p:par>
                              <p:par>
                                <p:cTn fill="hold" nodeType="withEffect" presetClass="entr" presetID="10" presetSubtype="0">
                                  <p:stCondLst>
                                    <p:cond delay="0"/>
                                  </p:stCondLst>
                                  <p:childTnLst>
                                    <p:set>
                                      <p:cBhvr>
                                        <p:cTn dur="1" fill="hold">
                                          <p:stCondLst>
                                            <p:cond delay="0"/>
                                          </p:stCondLst>
                                        </p:cTn>
                                        <p:tgtEl>
                                          <p:spTgt spid="3905"/>
                                        </p:tgtEl>
                                        <p:attrNameLst>
                                          <p:attrName>style.visibility</p:attrName>
                                        </p:attrNameLst>
                                      </p:cBhvr>
                                      <p:to>
                                        <p:strVal val="visible"/>
                                      </p:to>
                                    </p:set>
                                    <p:animEffect filter="fade" transition="in">
                                      <p:cBhvr>
                                        <p:cTn dur="500"/>
                                        <p:tgtEl>
                                          <p:spTgt spid="3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4"/>
                                        </p:tgtEl>
                                        <p:attrNameLst>
                                          <p:attrName>style.visibility</p:attrName>
                                        </p:attrNameLst>
                                      </p:cBhvr>
                                      <p:to>
                                        <p:strVal val="visible"/>
                                      </p:to>
                                    </p:set>
                                    <p:animEffect filter="fade" transition="in">
                                      <p:cBhvr>
                                        <p:cTn dur="500"/>
                                        <p:tgtEl>
                                          <p:spTgt spid="3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7"/>
                                        </p:tgtEl>
                                        <p:attrNameLst>
                                          <p:attrName>style.visibility</p:attrName>
                                        </p:attrNameLst>
                                      </p:cBhvr>
                                      <p:to>
                                        <p:strVal val="visible"/>
                                      </p:to>
                                    </p:set>
                                    <p:animEffect filter="fade" transition="in">
                                      <p:cBhvr>
                                        <p:cTn dur="500"/>
                                        <p:tgtEl>
                                          <p:spTgt spid="3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3">
                                            <p:txEl>
                                              <p:pRg end="0" st="0"/>
                                            </p:txEl>
                                          </p:spTgt>
                                        </p:tgtEl>
                                        <p:attrNameLst>
                                          <p:attrName>style.visibility</p:attrName>
                                        </p:attrNameLst>
                                      </p:cBhvr>
                                      <p:to>
                                        <p:strVal val="visible"/>
                                      </p:to>
                                    </p:set>
                                    <p:animEffect filter="fade" transition="in">
                                      <p:cBhvr>
                                        <p:cTn dur="500"/>
                                        <p:tgtEl>
                                          <p:spTgt spid="39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3">
                                            <p:txEl>
                                              <p:pRg end="1" st="1"/>
                                            </p:txEl>
                                          </p:spTgt>
                                        </p:tgtEl>
                                        <p:attrNameLst>
                                          <p:attrName>style.visibility</p:attrName>
                                        </p:attrNameLst>
                                      </p:cBhvr>
                                      <p:to>
                                        <p:strVal val="visible"/>
                                      </p:to>
                                    </p:set>
                                    <p:animEffect filter="fade" transition="in">
                                      <p:cBhvr>
                                        <p:cTn dur="500"/>
                                        <p:tgtEl>
                                          <p:spTgt spid="390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1" name="Shape 3911"/>
        <p:cNvGrpSpPr/>
        <p:nvPr/>
      </p:nvGrpSpPr>
      <p:grpSpPr>
        <a:xfrm>
          <a:off x="0" y="0"/>
          <a:ext cx="0" cy="0"/>
          <a:chOff x="0" y="0"/>
          <a:chExt cx="0" cy="0"/>
        </a:xfrm>
      </p:grpSpPr>
      <p:sp>
        <p:nvSpPr>
          <p:cNvPr id="3912" name="Google Shape;3912;p69"/>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00A3"/>
              </a:buClr>
              <a:buSzPct val="100000"/>
              <a:buFont typeface="Calibri"/>
              <a:buNone/>
            </a:pPr>
            <a:r>
              <a:rPr lang="en-US"/>
              <a:t>Calculating access link utilization, end-end delay with cache:</a:t>
            </a:r>
            <a:endParaRPr/>
          </a:p>
        </p:txBody>
      </p:sp>
      <p:cxnSp>
        <p:nvCxnSpPr>
          <p:cNvPr id="3913" name="Google Shape;3913;p69"/>
          <p:cNvCxnSpPr/>
          <p:nvPr/>
        </p:nvCxnSpPr>
        <p:spPr>
          <a:xfrm>
            <a:off x="8083455" y="2487883"/>
            <a:ext cx="285750" cy="114300"/>
          </a:xfrm>
          <a:prstGeom prst="straightConnector1">
            <a:avLst/>
          </a:prstGeom>
          <a:noFill/>
          <a:ln cap="flat" cmpd="sng" w="28575">
            <a:solidFill>
              <a:srgbClr val="3333CC"/>
            </a:solidFill>
            <a:prstDash val="solid"/>
            <a:round/>
            <a:headEnd len="med" w="med" type="none"/>
            <a:tailEnd len="med" w="med" type="none"/>
          </a:ln>
        </p:spPr>
      </p:cxnSp>
      <p:sp>
        <p:nvSpPr>
          <p:cNvPr id="3914" name="Google Shape;3914;p69"/>
          <p:cNvSpPr txBox="1"/>
          <p:nvPr/>
        </p:nvSpPr>
        <p:spPr>
          <a:xfrm>
            <a:off x="10512330" y="1902096"/>
            <a:ext cx="933450" cy="6413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origin</a:t>
            </a:r>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servers</a:t>
            </a:r>
            <a:endParaRPr/>
          </a:p>
        </p:txBody>
      </p:sp>
      <p:cxnSp>
        <p:nvCxnSpPr>
          <p:cNvPr id="3915" name="Google Shape;3915;p69"/>
          <p:cNvCxnSpPr/>
          <p:nvPr/>
        </p:nvCxnSpPr>
        <p:spPr>
          <a:xfrm>
            <a:off x="8893080" y="2106883"/>
            <a:ext cx="66675" cy="276225"/>
          </a:xfrm>
          <a:prstGeom prst="straightConnector1">
            <a:avLst/>
          </a:prstGeom>
          <a:noFill/>
          <a:ln cap="flat" cmpd="sng" w="28575">
            <a:solidFill>
              <a:srgbClr val="3333CC"/>
            </a:solidFill>
            <a:prstDash val="solid"/>
            <a:round/>
            <a:headEnd len="med" w="med" type="none"/>
            <a:tailEnd len="med" w="med" type="none"/>
          </a:ln>
        </p:spPr>
      </p:cxnSp>
      <p:cxnSp>
        <p:nvCxnSpPr>
          <p:cNvPr id="3916" name="Google Shape;3916;p69"/>
          <p:cNvCxnSpPr/>
          <p:nvPr/>
        </p:nvCxnSpPr>
        <p:spPr>
          <a:xfrm flipH="1">
            <a:off x="9521730" y="2144983"/>
            <a:ext cx="9525" cy="238125"/>
          </a:xfrm>
          <a:prstGeom prst="straightConnector1">
            <a:avLst/>
          </a:prstGeom>
          <a:noFill/>
          <a:ln cap="flat" cmpd="sng" w="28575">
            <a:solidFill>
              <a:srgbClr val="3333CC"/>
            </a:solidFill>
            <a:prstDash val="solid"/>
            <a:round/>
            <a:headEnd len="med" w="med" type="none"/>
            <a:tailEnd len="med" w="med" type="none"/>
          </a:ln>
        </p:spPr>
      </p:cxnSp>
      <p:cxnSp>
        <p:nvCxnSpPr>
          <p:cNvPr id="3917" name="Google Shape;3917;p69"/>
          <p:cNvCxnSpPr/>
          <p:nvPr/>
        </p:nvCxnSpPr>
        <p:spPr>
          <a:xfrm flipH="1">
            <a:off x="9978930" y="2306908"/>
            <a:ext cx="133350" cy="209550"/>
          </a:xfrm>
          <a:prstGeom prst="straightConnector1">
            <a:avLst/>
          </a:prstGeom>
          <a:noFill/>
          <a:ln cap="flat" cmpd="sng" w="28575">
            <a:solidFill>
              <a:srgbClr val="3333CC"/>
            </a:solidFill>
            <a:prstDash val="solid"/>
            <a:round/>
            <a:headEnd len="med" w="med" type="none"/>
            <a:tailEnd len="med" w="med" type="none"/>
          </a:ln>
        </p:spPr>
      </p:cxnSp>
      <p:cxnSp>
        <p:nvCxnSpPr>
          <p:cNvPr id="3918" name="Google Shape;3918;p69"/>
          <p:cNvCxnSpPr/>
          <p:nvPr/>
        </p:nvCxnSpPr>
        <p:spPr>
          <a:xfrm rot="10800000">
            <a:off x="10140855" y="3068908"/>
            <a:ext cx="247650" cy="0"/>
          </a:xfrm>
          <a:prstGeom prst="straightConnector1">
            <a:avLst/>
          </a:prstGeom>
          <a:noFill/>
          <a:ln cap="flat" cmpd="sng" w="28575">
            <a:solidFill>
              <a:srgbClr val="3333CC"/>
            </a:solidFill>
            <a:prstDash val="solid"/>
            <a:round/>
            <a:headEnd len="med" w="med" type="none"/>
            <a:tailEnd len="med" w="med" type="none"/>
          </a:ln>
        </p:spPr>
      </p:cxnSp>
      <p:sp>
        <p:nvSpPr>
          <p:cNvPr id="3919" name="Google Shape;3919;p69"/>
          <p:cNvSpPr/>
          <p:nvPr/>
        </p:nvSpPr>
        <p:spPr>
          <a:xfrm>
            <a:off x="8158067" y="2111064"/>
            <a:ext cx="2174875" cy="1581150"/>
          </a:xfrm>
          <a:custGeom>
            <a:rect b="b" l="l" r="r" t="t"/>
            <a:pathLst>
              <a:path extrusionOk="0" h="1662" w="2135">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20" name="Google Shape;3920;p69"/>
          <p:cNvSpPr txBox="1"/>
          <p:nvPr/>
        </p:nvSpPr>
        <p:spPr>
          <a:xfrm>
            <a:off x="8874030" y="2432321"/>
            <a:ext cx="93186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public</a:t>
            </a:r>
            <a:endParaRPr/>
          </a:p>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 Internet</a:t>
            </a:r>
            <a:endParaRPr b="0" i="0" sz="2400" u="none" cap="none" strike="noStrike">
              <a:solidFill>
                <a:srgbClr val="CC0000"/>
              </a:solidFill>
              <a:latin typeface="Arial"/>
              <a:ea typeface="Arial"/>
              <a:cs typeface="Arial"/>
              <a:sym typeface="Arial"/>
            </a:endParaRPr>
          </a:p>
        </p:txBody>
      </p:sp>
      <p:sp>
        <p:nvSpPr>
          <p:cNvPr id="3921" name="Google Shape;3921;p69"/>
          <p:cNvSpPr/>
          <p:nvPr/>
        </p:nvSpPr>
        <p:spPr>
          <a:xfrm>
            <a:off x="7748492" y="4470671"/>
            <a:ext cx="2965450" cy="1390650"/>
          </a:xfrm>
          <a:custGeom>
            <a:rect b="b" l="l" r="r" t="t"/>
            <a:pathLst>
              <a:path extrusionOk="0" h="876" w="1868">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cxnSp>
        <p:nvCxnSpPr>
          <p:cNvPr id="3922" name="Google Shape;3922;p69"/>
          <p:cNvCxnSpPr/>
          <p:nvPr/>
        </p:nvCxnSpPr>
        <p:spPr>
          <a:xfrm flipH="1">
            <a:off x="8197755" y="4780233"/>
            <a:ext cx="855662" cy="431800"/>
          </a:xfrm>
          <a:prstGeom prst="straightConnector1">
            <a:avLst/>
          </a:prstGeom>
          <a:noFill/>
          <a:ln cap="flat" cmpd="sng" w="28575">
            <a:solidFill>
              <a:srgbClr val="000000"/>
            </a:solidFill>
            <a:prstDash val="solid"/>
            <a:round/>
            <a:headEnd len="med" w="med" type="none"/>
            <a:tailEnd len="med" w="med" type="none"/>
          </a:ln>
        </p:spPr>
      </p:cxnSp>
      <p:cxnSp>
        <p:nvCxnSpPr>
          <p:cNvPr id="3923" name="Google Shape;3923;p69"/>
          <p:cNvCxnSpPr/>
          <p:nvPr/>
        </p:nvCxnSpPr>
        <p:spPr>
          <a:xfrm flipH="1">
            <a:off x="8707342" y="4827858"/>
            <a:ext cx="563563" cy="393700"/>
          </a:xfrm>
          <a:prstGeom prst="straightConnector1">
            <a:avLst/>
          </a:prstGeom>
          <a:noFill/>
          <a:ln cap="flat" cmpd="sng" w="28575">
            <a:solidFill>
              <a:srgbClr val="000000"/>
            </a:solidFill>
            <a:prstDash val="solid"/>
            <a:round/>
            <a:headEnd len="med" w="med" type="none"/>
            <a:tailEnd len="med" w="med" type="none"/>
          </a:ln>
        </p:spPr>
      </p:cxnSp>
      <p:cxnSp>
        <p:nvCxnSpPr>
          <p:cNvPr id="3924" name="Google Shape;3924;p69"/>
          <p:cNvCxnSpPr/>
          <p:nvPr/>
        </p:nvCxnSpPr>
        <p:spPr>
          <a:xfrm flipH="1">
            <a:off x="9245505" y="4834208"/>
            <a:ext cx="149225" cy="382588"/>
          </a:xfrm>
          <a:prstGeom prst="straightConnector1">
            <a:avLst/>
          </a:prstGeom>
          <a:noFill/>
          <a:ln cap="flat" cmpd="sng" w="28575">
            <a:solidFill>
              <a:srgbClr val="000000"/>
            </a:solidFill>
            <a:prstDash val="solid"/>
            <a:round/>
            <a:headEnd len="med" w="med" type="none"/>
            <a:tailEnd len="med" w="med" type="none"/>
          </a:ln>
        </p:spPr>
      </p:cxnSp>
      <p:cxnSp>
        <p:nvCxnSpPr>
          <p:cNvPr id="3925" name="Google Shape;3925;p69"/>
          <p:cNvCxnSpPr/>
          <p:nvPr/>
        </p:nvCxnSpPr>
        <p:spPr>
          <a:xfrm>
            <a:off x="9407430" y="3545158"/>
            <a:ext cx="0" cy="1062038"/>
          </a:xfrm>
          <a:prstGeom prst="straightConnector1">
            <a:avLst/>
          </a:prstGeom>
          <a:noFill/>
          <a:ln cap="flat" cmpd="sng" w="28575">
            <a:solidFill>
              <a:srgbClr val="000000"/>
            </a:solidFill>
            <a:prstDash val="solid"/>
            <a:round/>
            <a:headEnd len="med" w="med" type="none"/>
            <a:tailEnd len="med" w="med" type="none"/>
          </a:ln>
        </p:spPr>
      </p:cxnSp>
      <p:sp>
        <p:nvSpPr>
          <p:cNvPr id="3926" name="Google Shape;3926;p69"/>
          <p:cNvSpPr txBox="1"/>
          <p:nvPr/>
        </p:nvSpPr>
        <p:spPr>
          <a:xfrm>
            <a:off x="7775480" y="4357958"/>
            <a:ext cx="1198562"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institutional</a:t>
            </a:r>
            <a:endParaRPr/>
          </a:p>
          <a:p>
            <a:pPr indent="0" lvl="0" marL="0" marR="0" rtl="0" algn="ctr">
              <a:lnSpc>
                <a:spcPct val="100000"/>
              </a:lnSpc>
              <a:spcBef>
                <a:spcPts val="0"/>
              </a:spcBef>
              <a:spcAft>
                <a:spcPts val="0"/>
              </a:spcAft>
              <a:buClr>
                <a:srgbClr val="CC0000"/>
              </a:buClr>
              <a:buSzPts val="1600"/>
              <a:buFont typeface="Arial"/>
              <a:buNone/>
            </a:pPr>
            <a:r>
              <a:rPr b="0" i="0" lang="en-US" sz="1600" u="none" cap="none" strike="noStrike">
                <a:solidFill>
                  <a:srgbClr val="CC0000"/>
                </a:solidFill>
                <a:latin typeface="Arial"/>
                <a:ea typeface="Arial"/>
                <a:cs typeface="Arial"/>
                <a:sym typeface="Arial"/>
              </a:rPr>
              <a:t>network</a:t>
            </a:r>
            <a:endParaRPr b="0" i="0" sz="2400" u="none" cap="none" strike="noStrike">
              <a:solidFill>
                <a:srgbClr val="CC0000"/>
              </a:solidFill>
              <a:latin typeface="Arial"/>
              <a:ea typeface="Arial"/>
              <a:cs typeface="Arial"/>
              <a:sym typeface="Arial"/>
            </a:endParaRPr>
          </a:p>
        </p:txBody>
      </p:sp>
      <p:sp>
        <p:nvSpPr>
          <p:cNvPr id="3927" name="Google Shape;3927;p69"/>
          <p:cNvSpPr txBox="1"/>
          <p:nvPr/>
        </p:nvSpPr>
        <p:spPr>
          <a:xfrm>
            <a:off x="9783667" y="4738958"/>
            <a:ext cx="1290638"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 Gbps LAN</a:t>
            </a:r>
            <a:endParaRPr b="0" i="0" sz="2400" u="none" cap="none" strike="noStrike">
              <a:solidFill>
                <a:srgbClr val="3333CC"/>
              </a:solidFill>
              <a:latin typeface="Arial"/>
              <a:ea typeface="Arial"/>
              <a:cs typeface="Arial"/>
              <a:sym typeface="Arial"/>
            </a:endParaRPr>
          </a:p>
        </p:txBody>
      </p:sp>
      <p:sp>
        <p:nvSpPr>
          <p:cNvPr id="3928" name="Google Shape;3928;p69"/>
          <p:cNvSpPr txBox="1"/>
          <p:nvPr/>
        </p:nvSpPr>
        <p:spPr>
          <a:xfrm>
            <a:off x="9409017" y="3734071"/>
            <a:ext cx="1190625"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1.54 Mbps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access link</a:t>
            </a:r>
            <a:endParaRPr b="0" i="0" sz="2400" u="none" cap="none" strike="noStrike">
              <a:solidFill>
                <a:srgbClr val="3333CC"/>
              </a:solidFill>
              <a:latin typeface="Arial"/>
              <a:ea typeface="Arial"/>
              <a:cs typeface="Arial"/>
              <a:sym typeface="Arial"/>
            </a:endParaRPr>
          </a:p>
        </p:txBody>
      </p:sp>
      <p:grpSp>
        <p:nvGrpSpPr>
          <p:cNvPr id="3929" name="Google Shape;3929;p69"/>
          <p:cNvGrpSpPr/>
          <p:nvPr/>
        </p:nvGrpSpPr>
        <p:grpSpPr>
          <a:xfrm>
            <a:off x="7735792" y="2035446"/>
            <a:ext cx="377825" cy="576262"/>
            <a:chOff x="4140" y="429"/>
            <a:chExt cx="1425" cy="2396"/>
          </a:xfrm>
        </p:grpSpPr>
        <p:sp>
          <p:nvSpPr>
            <p:cNvPr id="3930" name="Google Shape;3930;p6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31" name="Google Shape;3931;p69"/>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32" name="Google Shape;3932;p6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33" name="Google Shape;3933;p6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34" name="Google Shape;3934;p69"/>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935" name="Google Shape;3935;p69"/>
            <p:cNvGrpSpPr/>
            <p:nvPr/>
          </p:nvGrpSpPr>
          <p:grpSpPr>
            <a:xfrm>
              <a:off x="4751" y="667"/>
              <a:ext cx="581" cy="145"/>
              <a:chOff x="616" y="2567"/>
              <a:chExt cx="725" cy="139"/>
            </a:xfrm>
          </p:grpSpPr>
          <p:sp>
            <p:nvSpPr>
              <p:cNvPr id="3936" name="Google Shape;3936;p69"/>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37" name="Google Shape;3937;p69"/>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938" name="Google Shape;3938;p69"/>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939" name="Google Shape;3939;p69"/>
            <p:cNvGrpSpPr/>
            <p:nvPr/>
          </p:nvGrpSpPr>
          <p:grpSpPr>
            <a:xfrm>
              <a:off x="4745" y="997"/>
              <a:ext cx="581" cy="132"/>
              <a:chOff x="611" y="2571"/>
              <a:chExt cx="725" cy="137"/>
            </a:xfrm>
          </p:grpSpPr>
          <p:sp>
            <p:nvSpPr>
              <p:cNvPr id="3940" name="Google Shape;3940;p69"/>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41" name="Google Shape;3941;p69"/>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942" name="Google Shape;3942;p69"/>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43" name="Google Shape;3943;p69"/>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944" name="Google Shape;3944;p69"/>
            <p:cNvGrpSpPr/>
            <p:nvPr/>
          </p:nvGrpSpPr>
          <p:grpSpPr>
            <a:xfrm>
              <a:off x="4733" y="1630"/>
              <a:ext cx="587" cy="146"/>
              <a:chOff x="611" y="2571"/>
              <a:chExt cx="731" cy="134"/>
            </a:xfrm>
          </p:grpSpPr>
          <p:sp>
            <p:nvSpPr>
              <p:cNvPr id="3945" name="Google Shape;3945;p69"/>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46" name="Google Shape;3946;p69"/>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947" name="Google Shape;3947;p6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948" name="Google Shape;3948;p69"/>
            <p:cNvGrpSpPr/>
            <p:nvPr/>
          </p:nvGrpSpPr>
          <p:grpSpPr>
            <a:xfrm>
              <a:off x="4739" y="1327"/>
              <a:ext cx="580" cy="139"/>
              <a:chOff x="614" y="2568"/>
              <a:chExt cx="723" cy="139"/>
            </a:xfrm>
          </p:grpSpPr>
          <p:sp>
            <p:nvSpPr>
              <p:cNvPr id="3949" name="Google Shape;3949;p69"/>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50" name="Google Shape;3950;p69"/>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951" name="Google Shape;3951;p69"/>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52" name="Google Shape;3952;p6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53" name="Google Shape;3953;p6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54" name="Google Shape;3954;p69"/>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55" name="Google Shape;3955;p6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56" name="Google Shape;3956;p69"/>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57" name="Google Shape;3957;p69"/>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58" name="Google Shape;3958;p69"/>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59" name="Google Shape;3959;p69"/>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960" name="Google Shape;3960;p69"/>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61" name="Google Shape;3961;p69"/>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962" name="Google Shape;3962;p69"/>
          <p:cNvGrpSpPr/>
          <p:nvPr/>
        </p:nvGrpSpPr>
        <p:grpSpPr>
          <a:xfrm>
            <a:off x="7885017" y="5148533"/>
            <a:ext cx="525463" cy="557213"/>
            <a:chOff x="-44" y="1473"/>
            <a:chExt cx="981" cy="1105"/>
          </a:xfrm>
        </p:grpSpPr>
        <p:pic>
          <p:nvPicPr>
            <p:cNvPr descr="desktop_computer_stylized_medium" id="3963" name="Google Shape;3963;p6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964" name="Google Shape;3964;p6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965" name="Google Shape;3965;p69"/>
          <p:cNvGrpSpPr/>
          <p:nvPr/>
        </p:nvGrpSpPr>
        <p:grpSpPr>
          <a:xfrm>
            <a:off x="8650192" y="1557608"/>
            <a:ext cx="377825" cy="576263"/>
            <a:chOff x="4140" y="429"/>
            <a:chExt cx="1425" cy="2396"/>
          </a:xfrm>
        </p:grpSpPr>
        <p:sp>
          <p:nvSpPr>
            <p:cNvPr id="3966" name="Google Shape;3966;p6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67" name="Google Shape;3967;p69"/>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68" name="Google Shape;3968;p6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69" name="Google Shape;3969;p6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70" name="Google Shape;3970;p69"/>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971" name="Google Shape;3971;p69"/>
            <p:cNvGrpSpPr/>
            <p:nvPr/>
          </p:nvGrpSpPr>
          <p:grpSpPr>
            <a:xfrm>
              <a:off x="4751" y="667"/>
              <a:ext cx="581" cy="145"/>
              <a:chOff x="616" y="2567"/>
              <a:chExt cx="725" cy="139"/>
            </a:xfrm>
          </p:grpSpPr>
          <p:sp>
            <p:nvSpPr>
              <p:cNvPr id="3972" name="Google Shape;3972;p69"/>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73" name="Google Shape;3973;p69"/>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974" name="Google Shape;3974;p69"/>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975" name="Google Shape;3975;p69"/>
            <p:cNvGrpSpPr/>
            <p:nvPr/>
          </p:nvGrpSpPr>
          <p:grpSpPr>
            <a:xfrm>
              <a:off x="4745" y="997"/>
              <a:ext cx="581" cy="132"/>
              <a:chOff x="611" y="2571"/>
              <a:chExt cx="725" cy="137"/>
            </a:xfrm>
          </p:grpSpPr>
          <p:sp>
            <p:nvSpPr>
              <p:cNvPr id="3976" name="Google Shape;3976;p69"/>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77" name="Google Shape;3977;p69"/>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978" name="Google Shape;3978;p69"/>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79" name="Google Shape;3979;p69"/>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980" name="Google Shape;3980;p69"/>
            <p:cNvGrpSpPr/>
            <p:nvPr/>
          </p:nvGrpSpPr>
          <p:grpSpPr>
            <a:xfrm>
              <a:off x="4733" y="1630"/>
              <a:ext cx="587" cy="146"/>
              <a:chOff x="611" y="2571"/>
              <a:chExt cx="731" cy="134"/>
            </a:xfrm>
          </p:grpSpPr>
          <p:sp>
            <p:nvSpPr>
              <p:cNvPr id="3981" name="Google Shape;3981;p69"/>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82" name="Google Shape;3982;p69"/>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983" name="Google Shape;3983;p6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3984" name="Google Shape;3984;p69"/>
            <p:cNvGrpSpPr/>
            <p:nvPr/>
          </p:nvGrpSpPr>
          <p:grpSpPr>
            <a:xfrm>
              <a:off x="4739" y="1327"/>
              <a:ext cx="580" cy="139"/>
              <a:chOff x="614" y="2568"/>
              <a:chExt cx="723" cy="139"/>
            </a:xfrm>
          </p:grpSpPr>
          <p:sp>
            <p:nvSpPr>
              <p:cNvPr id="3985" name="Google Shape;3985;p69"/>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86" name="Google Shape;3986;p69"/>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3987" name="Google Shape;3987;p69"/>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88" name="Google Shape;3988;p6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89" name="Google Shape;3989;p6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90" name="Google Shape;3990;p69"/>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91" name="Google Shape;3991;p6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92" name="Google Shape;3992;p69"/>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93" name="Google Shape;3993;p69"/>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94" name="Google Shape;3994;p69"/>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95" name="Google Shape;3995;p69"/>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3996" name="Google Shape;3996;p69"/>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3997" name="Google Shape;3997;p69"/>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3998" name="Google Shape;3998;p69"/>
          <p:cNvGrpSpPr/>
          <p:nvPr/>
        </p:nvGrpSpPr>
        <p:grpSpPr>
          <a:xfrm>
            <a:off x="9402667" y="1589358"/>
            <a:ext cx="377825" cy="576263"/>
            <a:chOff x="4140" y="429"/>
            <a:chExt cx="1425" cy="2396"/>
          </a:xfrm>
        </p:grpSpPr>
        <p:sp>
          <p:nvSpPr>
            <p:cNvPr id="3999" name="Google Shape;3999;p6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00" name="Google Shape;4000;p69"/>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01" name="Google Shape;4001;p6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02" name="Google Shape;4002;p6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03" name="Google Shape;4003;p69"/>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04" name="Google Shape;4004;p69"/>
            <p:cNvGrpSpPr/>
            <p:nvPr/>
          </p:nvGrpSpPr>
          <p:grpSpPr>
            <a:xfrm>
              <a:off x="4751" y="667"/>
              <a:ext cx="581" cy="145"/>
              <a:chOff x="616" y="2567"/>
              <a:chExt cx="725" cy="139"/>
            </a:xfrm>
          </p:grpSpPr>
          <p:sp>
            <p:nvSpPr>
              <p:cNvPr id="4005" name="Google Shape;4005;p69"/>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06" name="Google Shape;4006;p69"/>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07" name="Google Shape;4007;p69"/>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08" name="Google Shape;4008;p69"/>
            <p:cNvGrpSpPr/>
            <p:nvPr/>
          </p:nvGrpSpPr>
          <p:grpSpPr>
            <a:xfrm>
              <a:off x="4745" y="997"/>
              <a:ext cx="581" cy="132"/>
              <a:chOff x="611" y="2571"/>
              <a:chExt cx="725" cy="137"/>
            </a:xfrm>
          </p:grpSpPr>
          <p:sp>
            <p:nvSpPr>
              <p:cNvPr id="4009" name="Google Shape;4009;p69"/>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10" name="Google Shape;4010;p69"/>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11" name="Google Shape;4011;p69"/>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12" name="Google Shape;4012;p69"/>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13" name="Google Shape;4013;p69"/>
            <p:cNvGrpSpPr/>
            <p:nvPr/>
          </p:nvGrpSpPr>
          <p:grpSpPr>
            <a:xfrm>
              <a:off x="4733" y="1630"/>
              <a:ext cx="587" cy="146"/>
              <a:chOff x="611" y="2571"/>
              <a:chExt cx="731" cy="134"/>
            </a:xfrm>
          </p:grpSpPr>
          <p:sp>
            <p:nvSpPr>
              <p:cNvPr id="4014" name="Google Shape;4014;p69"/>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15" name="Google Shape;4015;p69"/>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16" name="Google Shape;4016;p6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17" name="Google Shape;4017;p69"/>
            <p:cNvGrpSpPr/>
            <p:nvPr/>
          </p:nvGrpSpPr>
          <p:grpSpPr>
            <a:xfrm>
              <a:off x="4739" y="1327"/>
              <a:ext cx="580" cy="139"/>
              <a:chOff x="614" y="2568"/>
              <a:chExt cx="723" cy="139"/>
            </a:xfrm>
          </p:grpSpPr>
          <p:sp>
            <p:nvSpPr>
              <p:cNvPr id="4018" name="Google Shape;4018;p69"/>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19" name="Google Shape;4019;p69"/>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20" name="Google Shape;4020;p69"/>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21" name="Google Shape;4021;p6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22" name="Google Shape;4022;p6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23" name="Google Shape;4023;p69"/>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24" name="Google Shape;4024;p6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25" name="Google Shape;4025;p69"/>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26" name="Google Shape;4026;p69"/>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27" name="Google Shape;4027;p69"/>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28" name="Google Shape;4028;p69"/>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4029" name="Google Shape;4029;p69"/>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30" name="Google Shape;4030;p69"/>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4031" name="Google Shape;4031;p69"/>
          <p:cNvGrpSpPr/>
          <p:nvPr/>
        </p:nvGrpSpPr>
        <p:grpSpPr>
          <a:xfrm>
            <a:off x="10012267" y="1741758"/>
            <a:ext cx="377825" cy="576263"/>
            <a:chOff x="4140" y="429"/>
            <a:chExt cx="1425" cy="2396"/>
          </a:xfrm>
        </p:grpSpPr>
        <p:sp>
          <p:nvSpPr>
            <p:cNvPr id="4032" name="Google Shape;4032;p6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33" name="Google Shape;4033;p69"/>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34" name="Google Shape;4034;p6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35" name="Google Shape;4035;p6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36" name="Google Shape;4036;p69"/>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37" name="Google Shape;4037;p69"/>
            <p:cNvGrpSpPr/>
            <p:nvPr/>
          </p:nvGrpSpPr>
          <p:grpSpPr>
            <a:xfrm>
              <a:off x="4751" y="667"/>
              <a:ext cx="581" cy="145"/>
              <a:chOff x="616" y="2567"/>
              <a:chExt cx="725" cy="139"/>
            </a:xfrm>
          </p:grpSpPr>
          <p:sp>
            <p:nvSpPr>
              <p:cNvPr id="4038" name="Google Shape;4038;p69"/>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39" name="Google Shape;4039;p69"/>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40" name="Google Shape;4040;p69"/>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41" name="Google Shape;4041;p69"/>
            <p:cNvGrpSpPr/>
            <p:nvPr/>
          </p:nvGrpSpPr>
          <p:grpSpPr>
            <a:xfrm>
              <a:off x="4745" y="997"/>
              <a:ext cx="581" cy="132"/>
              <a:chOff x="611" y="2571"/>
              <a:chExt cx="725" cy="137"/>
            </a:xfrm>
          </p:grpSpPr>
          <p:sp>
            <p:nvSpPr>
              <p:cNvPr id="4042" name="Google Shape;4042;p69"/>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43" name="Google Shape;4043;p69"/>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44" name="Google Shape;4044;p69"/>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45" name="Google Shape;4045;p69"/>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46" name="Google Shape;4046;p69"/>
            <p:cNvGrpSpPr/>
            <p:nvPr/>
          </p:nvGrpSpPr>
          <p:grpSpPr>
            <a:xfrm>
              <a:off x="4733" y="1630"/>
              <a:ext cx="587" cy="146"/>
              <a:chOff x="611" y="2571"/>
              <a:chExt cx="731" cy="134"/>
            </a:xfrm>
          </p:grpSpPr>
          <p:sp>
            <p:nvSpPr>
              <p:cNvPr id="4047" name="Google Shape;4047;p69"/>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48" name="Google Shape;4048;p69"/>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49" name="Google Shape;4049;p6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50" name="Google Shape;4050;p69"/>
            <p:cNvGrpSpPr/>
            <p:nvPr/>
          </p:nvGrpSpPr>
          <p:grpSpPr>
            <a:xfrm>
              <a:off x="4739" y="1327"/>
              <a:ext cx="580" cy="139"/>
              <a:chOff x="614" y="2568"/>
              <a:chExt cx="723" cy="139"/>
            </a:xfrm>
          </p:grpSpPr>
          <p:sp>
            <p:nvSpPr>
              <p:cNvPr id="4051" name="Google Shape;4051;p69"/>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52" name="Google Shape;4052;p69"/>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53" name="Google Shape;4053;p69"/>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54" name="Google Shape;4054;p6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55" name="Google Shape;4055;p6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56" name="Google Shape;4056;p69"/>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57" name="Google Shape;4057;p6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58" name="Google Shape;4058;p69"/>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59" name="Google Shape;4059;p69"/>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60" name="Google Shape;4060;p69"/>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61" name="Google Shape;4061;p69"/>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4062" name="Google Shape;4062;p69"/>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63" name="Google Shape;4063;p69"/>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4064" name="Google Shape;4064;p69"/>
          <p:cNvGrpSpPr/>
          <p:nvPr/>
        </p:nvGrpSpPr>
        <p:grpSpPr>
          <a:xfrm>
            <a:off x="10340880" y="2687908"/>
            <a:ext cx="377825" cy="576263"/>
            <a:chOff x="4140" y="429"/>
            <a:chExt cx="1425" cy="2396"/>
          </a:xfrm>
        </p:grpSpPr>
        <p:sp>
          <p:nvSpPr>
            <p:cNvPr id="4065" name="Google Shape;4065;p6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66" name="Google Shape;4066;p69"/>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67" name="Google Shape;4067;p6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68" name="Google Shape;4068;p6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69" name="Google Shape;4069;p69"/>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70" name="Google Shape;4070;p69"/>
            <p:cNvGrpSpPr/>
            <p:nvPr/>
          </p:nvGrpSpPr>
          <p:grpSpPr>
            <a:xfrm>
              <a:off x="4751" y="667"/>
              <a:ext cx="581" cy="145"/>
              <a:chOff x="616" y="2567"/>
              <a:chExt cx="725" cy="139"/>
            </a:xfrm>
          </p:grpSpPr>
          <p:sp>
            <p:nvSpPr>
              <p:cNvPr id="4071" name="Google Shape;4071;p69"/>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72" name="Google Shape;4072;p69"/>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73" name="Google Shape;4073;p69"/>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74" name="Google Shape;4074;p69"/>
            <p:cNvGrpSpPr/>
            <p:nvPr/>
          </p:nvGrpSpPr>
          <p:grpSpPr>
            <a:xfrm>
              <a:off x="4745" y="997"/>
              <a:ext cx="581" cy="132"/>
              <a:chOff x="611" y="2571"/>
              <a:chExt cx="725" cy="137"/>
            </a:xfrm>
          </p:grpSpPr>
          <p:sp>
            <p:nvSpPr>
              <p:cNvPr id="4075" name="Google Shape;4075;p69"/>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76" name="Google Shape;4076;p69"/>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77" name="Google Shape;4077;p69"/>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78" name="Google Shape;4078;p69"/>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79" name="Google Shape;4079;p69"/>
            <p:cNvGrpSpPr/>
            <p:nvPr/>
          </p:nvGrpSpPr>
          <p:grpSpPr>
            <a:xfrm>
              <a:off x="4733" y="1630"/>
              <a:ext cx="587" cy="146"/>
              <a:chOff x="611" y="2571"/>
              <a:chExt cx="731" cy="134"/>
            </a:xfrm>
          </p:grpSpPr>
          <p:sp>
            <p:nvSpPr>
              <p:cNvPr id="4080" name="Google Shape;4080;p69"/>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81" name="Google Shape;4081;p69"/>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82" name="Google Shape;4082;p6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083" name="Google Shape;4083;p69"/>
            <p:cNvGrpSpPr/>
            <p:nvPr/>
          </p:nvGrpSpPr>
          <p:grpSpPr>
            <a:xfrm>
              <a:off x="4739" y="1327"/>
              <a:ext cx="580" cy="139"/>
              <a:chOff x="614" y="2568"/>
              <a:chExt cx="723" cy="139"/>
            </a:xfrm>
          </p:grpSpPr>
          <p:sp>
            <p:nvSpPr>
              <p:cNvPr id="4084" name="Google Shape;4084;p69"/>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85" name="Google Shape;4085;p69"/>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086" name="Google Shape;4086;p69"/>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87" name="Google Shape;4087;p6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88" name="Google Shape;4088;p6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89" name="Google Shape;4089;p69"/>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90" name="Google Shape;4090;p6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91" name="Google Shape;4091;p69"/>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92" name="Google Shape;4092;p69"/>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93" name="Google Shape;4093;p69"/>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94" name="Google Shape;4094;p69"/>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4095" name="Google Shape;4095;p69"/>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096" name="Google Shape;4096;p69"/>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4097" name="Google Shape;4097;p69"/>
          <p:cNvGrpSpPr/>
          <p:nvPr/>
        </p:nvGrpSpPr>
        <p:grpSpPr>
          <a:xfrm>
            <a:off x="8396192" y="5170758"/>
            <a:ext cx="525463" cy="557213"/>
            <a:chOff x="-44" y="1473"/>
            <a:chExt cx="981" cy="1105"/>
          </a:xfrm>
        </p:grpSpPr>
        <p:pic>
          <p:nvPicPr>
            <p:cNvPr descr="desktop_computer_stylized_medium" id="4098" name="Google Shape;4098;p6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099" name="Google Shape;4099;p6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4100" name="Google Shape;4100;p69"/>
          <p:cNvGrpSpPr/>
          <p:nvPr/>
        </p:nvGrpSpPr>
        <p:grpSpPr>
          <a:xfrm>
            <a:off x="8920067" y="5159646"/>
            <a:ext cx="525463" cy="557212"/>
            <a:chOff x="-44" y="1473"/>
            <a:chExt cx="981" cy="1105"/>
          </a:xfrm>
        </p:grpSpPr>
        <p:pic>
          <p:nvPicPr>
            <p:cNvPr descr="desktop_computer_stylized_medium" id="4101" name="Google Shape;4101;p6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102" name="Google Shape;4102;p6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4103" name="Google Shape;4103;p69"/>
          <p:cNvGrpSpPr/>
          <p:nvPr/>
        </p:nvGrpSpPr>
        <p:grpSpPr>
          <a:xfrm>
            <a:off x="8988913" y="3095664"/>
            <a:ext cx="889089" cy="466491"/>
            <a:chOff x="7493876" y="2774731"/>
            <a:chExt cx="1481958" cy="894622"/>
          </a:xfrm>
        </p:grpSpPr>
        <p:sp>
          <p:nvSpPr>
            <p:cNvPr id="4104" name="Google Shape;4104;p6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105" name="Google Shape;4105;p6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106" name="Google Shape;4106;p69"/>
            <p:cNvGrpSpPr/>
            <p:nvPr/>
          </p:nvGrpSpPr>
          <p:grpSpPr>
            <a:xfrm>
              <a:off x="7713663" y="2848339"/>
              <a:ext cx="1042107" cy="425543"/>
              <a:chOff x="7786941" y="2884917"/>
              <a:chExt cx="897649" cy="353919"/>
            </a:xfrm>
          </p:grpSpPr>
          <p:sp>
            <p:nvSpPr>
              <p:cNvPr id="4107" name="Google Shape;4107;p6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08" name="Google Shape;4108;p6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09" name="Google Shape;4109;p6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0" name="Google Shape;4110;p6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111" name="Google Shape;4111;p69"/>
          <p:cNvGrpSpPr/>
          <p:nvPr/>
        </p:nvGrpSpPr>
        <p:grpSpPr>
          <a:xfrm>
            <a:off x="8967576" y="4437217"/>
            <a:ext cx="889089" cy="466491"/>
            <a:chOff x="7493876" y="2774731"/>
            <a:chExt cx="1481958" cy="894622"/>
          </a:xfrm>
        </p:grpSpPr>
        <p:sp>
          <p:nvSpPr>
            <p:cNvPr id="4112" name="Google Shape;4112;p6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113" name="Google Shape;4113;p6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114" name="Google Shape;4114;p69"/>
            <p:cNvGrpSpPr/>
            <p:nvPr/>
          </p:nvGrpSpPr>
          <p:grpSpPr>
            <a:xfrm>
              <a:off x="7713663" y="2848339"/>
              <a:ext cx="1042107" cy="425543"/>
              <a:chOff x="7786941" y="2884917"/>
              <a:chExt cx="897649" cy="353919"/>
            </a:xfrm>
          </p:grpSpPr>
          <p:sp>
            <p:nvSpPr>
              <p:cNvPr id="4115" name="Google Shape;4115;p6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6" name="Google Shape;4116;p6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7" name="Google Shape;4117;p6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8" name="Google Shape;4118;p6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119" name="Google Shape;4119;p69"/>
          <p:cNvGrpSpPr/>
          <p:nvPr/>
        </p:nvGrpSpPr>
        <p:grpSpPr>
          <a:xfrm>
            <a:off x="9339961" y="4807753"/>
            <a:ext cx="811212" cy="1033463"/>
            <a:chOff x="9001301" y="5550914"/>
            <a:chExt cx="811212" cy="1033463"/>
          </a:xfrm>
        </p:grpSpPr>
        <p:sp>
          <p:nvSpPr>
            <p:cNvPr id="4120" name="Google Shape;4120;p69"/>
            <p:cNvSpPr/>
            <p:nvPr/>
          </p:nvSpPr>
          <p:spPr>
            <a:xfrm>
              <a:off x="9001301" y="5550914"/>
              <a:ext cx="811212" cy="1033463"/>
            </a:xfrm>
            <a:prstGeom prst="ellipse">
              <a:avLst/>
            </a:prstGeom>
            <a:solidFill>
              <a:srgbClr val="C00000">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121" name="Google Shape;4121;p69"/>
            <p:cNvGrpSpPr/>
            <p:nvPr/>
          </p:nvGrpSpPr>
          <p:grpSpPr>
            <a:xfrm>
              <a:off x="9256094" y="5631762"/>
              <a:ext cx="377825" cy="800176"/>
              <a:chOff x="10907888" y="5189290"/>
              <a:chExt cx="377825" cy="800176"/>
            </a:xfrm>
          </p:grpSpPr>
          <p:cxnSp>
            <p:nvCxnSpPr>
              <p:cNvPr id="4122" name="Google Shape;4122;p69"/>
              <p:cNvCxnSpPr/>
              <p:nvPr/>
            </p:nvCxnSpPr>
            <p:spPr>
              <a:xfrm>
                <a:off x="10966625" y="5189290"/>
                <a:ext cx="76200" cy="322262"/>
              </a:xfrm>
              <a:prstGeom prst="straightConnector1">
                <a:avLst/>
              </a:prstGeom>
              <a:noFill/>
              <a:ln cap="flat" cmpd="sng" w="28575">
                <a:solidFill>
                  <a:srgbClr val="000000"/>
                </a:solidFill>
                <a:prstDash val="solid"/>
                <a:round/>
                <a:headEnd len="med" w="med" type="none"/>
                <a:tailEnd len="med" w="med" type="none"/>
              </a:ln>
            </p:spPr>
          </p:cxnSp>
          <p:grpSp>
            <p:nvGrpSpPr>
              <p:cNvPr id="4123" name="Google Shape;4123;p69"/>
              <p:cNvGrpSpPr/>
              <p:nvPr/>
            </p:nvGrpSpPr>
            <p:grpSpPr>
              <a:xfrm>
                <a:off x="10907888" y="5413204"/>
                <a:ext cx="377825" cy="576262"/>
                <a:chOff x="4140" y="429"/>
                <a:chExt cx="1425" cy="2396"/>
              </a:xfrm>
            </p:grpSpPr>
            <p:sp>
              <p:nvSpPr>
                <p:cNvPr id="4124" name="Google Shape;4124;p6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25" name="Google Shape;4125;p69"/>
                <p:cNvSpPr/>
                <p:nvPr/>
              </p:nvSpPr>
              <p:spPr>
                <a:xfrm>
                  <a:off x="4206" y="429"/>
                  <a:ext cx="1048"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26" name="Google Shape;4126;p6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27" name="Google Shape;4127;p6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28" name="Google Shape;4128;p69"/>
                <p:cNvSpPr/>
                <p:nvPr/>
              </p:nvSpPr>
              <p:spPr>
                <a:xfrm>
                  <a:off x="4212" y="693"/>
                  <a:ext cx="599"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129" name="Google Shape;4129;p69"/>
                <p:cNvGrpSpPr/>
                <p:nvPr/>
              </p:nvGrpSpPr>
              <p:grpSpPr>
                <a:xfrm>
                  <a:off x="4751" y="667"/>
                  <a:ext cx="581" cy="145"/>
                  <a:chOff x="616" y="2567"/>
                  <a:chExt cx="725" cy="139"/>
                </a:xfrm>
              </p:grpSpPr>
              <p:sp>
                <p:nvSpPr>
                  <p:cNvPr id="4130" name="Google Shape;4130;p69"/>
                  <p:cNvSpPr/>
                  <p:nvPr/>
                </p:nvSpPr>
                <p:spPr>
                  <a:xfrm>
                    <a:off x="616" y="2567"/>
                    <a:ext cx="725"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31" name="Google Shape;4131;p69"/>
                  <p:cNvSpPr/>
                  <p:nvPr/>
                </p:nvSpPr>
                <p:spPr>
                  <a:xfrm>
                    <a:off x="631" y="2586"/>
                    <a:ext cx="695"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132" name="Google Shape;4132;p69"/>
                <p:cNvSpPr/>
                <p:nvPr/>
              </p:nvSpPr>
              <p:spPr>
                <a:xfrm>
                  <a:off x="4224" y="1016"/>
                  <a:ext cx="599" cy="53"/>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133" name="Google Shape;4133;p69"/>
                <p:cNvGrpSpPr/>
                <p:nvPr/>
              </p:nvGrpSpPr>
              <p:grpSpPr>
                <a:xfrm>
                  <a:off x="4745" y="997"/>
                  <a:ext cx="581" cy="132"/>
                  <a:chOff x="611" y="2571"/>
                  <a:chExt cx="725" cy="137"/>
                </a:xfrm>
              </p:grpSpPr>
              <p:sp>
                <p:nvSpPr>
                  <p:cNvPr id="4134" name="Google Shape;4134;p69"/>
                  <p:cNvSpPr/>
                  <p:nvPr/>
                </p:nvSpPr>
                <p:spPr>
                  <a:xfrm>
                    <a:off x="611" y="2571"/>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35" name="Google Shape;4135;p69"/>
                  <p:cNvSpPr/>
                  <p:nvPr/>
                </p:nvSpPr>
                <p:spPr>
                  <a:xfrm>
                    <a:off x="626" y="2584"/>
                    <a:ext cx="69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136" name="Google Shape;4136;p69"/>
                <p:cNvSpPr/>
                <p:nvPr/>
              </p:nvSpPr>
              <p:spPr>
                <a:xfrm>
                  <a:off x="4218" y="1360"/>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37" name="Google Shape;4137;p69"/>
                <p:cNvSpPr/>
                <p:nvPr/>
              </p:nvSpPr>
              <p:spPr>
                <a:xfrm>
                  <a:off x="4230" y="1657"/>
                  <a:ext cx="593"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138" name="Google Shape;4138;p69"/>
                <p:cNvGrpSpPr/>
                <p:nvPr/>
              </p:nvGrpSpPr>
              <p:grpSpPr>
                <a:xfrm>
                  <a:off x="4733" y="1630"/>
                  <a:ext cx="587" cy="146"/>
                  <a:chOff x="611" y="2571"/>
                  <a:chExt cx="731" cy="134"/>
                </a:xfrm>
              </p:grpSpPr>
              <p:sp>
                <p:nvSpPr>
                  <p:cNvPr id="4139" name="Google Shape;4139;p69"/>
                  <p:cNvSpPr/>
                  <p:nvPr/>
                </p:nvSpPr>
                <p:spPr>
                  <a:xfrm>
                    <a:off x="611" y="2571"/>
                    <a:ext cx="731"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40" name="Google Shape;4140;p69"/>
                  <p:cNvSpPr/>
                  <p:nvPr/>
                </p:nvSpPr>
                <p:spPr>
                  <a:xfrm>
                    <a:off x="626" y="2589"/>
                    <a:ext cx="701" cy="9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141" name="Google Shape;4141;p6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4142" name="Google Shape;4142;p69"/>
                <p:cNvGrpSpPr/>
                <p:nvPr/>
              </p:nvGrpSpPr>
              <p:grpSpPr>
                <a:xfrm>
                  <a:off x="4739" y="1327"/>
                  <a:ext cx="580" cy="139"/>
                  <a:chOff x="614" y="2568"/>
                  <a:chExt cx="723" cy="139"/>
                </a:xfrm>
              </p:grpSpPr>
              <p:sp>
                <p:nvSpPr>
                  <p:cNvPr id="4143" name="Google Shape;4143;p69"/>
                  <p:cNvSpPr/>
                  <p:nvPr/>
                </p:nvSpPr>
                <p:spPr>
                  <a:xfrm>
                    <a:off x="614" y="2568"/>
                    <a:ext cx="723"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44" name="Google Shape;4144;p69"/>
                  <p:cNvSpPr/>
                  <p:nvPr/>
                </p:nvSpPr>
                <p:spPr>
                  <a:xfrm>
                    <a:off x="629" y="2581"/>
                    <a:ext cx="694"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4145" name="Google Shape;4145;p69"/>
                <p:cNvSpPr/>
                <p:nvPr/>
              </p:nvSpPr>
              <p:spPr>
                <a:xfrm>
                  <a:off x="5248" y="429"/>
                  <a:ext cx="72"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46" name="Google Shape;4146;p6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47" name="Google Shape;4147;p6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48" name="Google Shape;4148;p69"/>
                <p:cNvSpPr/>
                <p:nvPr/>
              </p:nvSpPr>
              <p:spPr>
                <a:xfrm>
                  <a:off x="5517" y="2614"/>
                  <a:ext cx="48"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49" name="Google Shape;4149;p6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50" name="Google Shape;4150;p69"/>
                <p:cNvSpPr/>
                <p:nvPr/>
              </p:nvSpPr>
              <p:spPr>
                <a:xfrm>
                  <a:off x="4140" y="2680"/>
                  <a:ext cx="1197" cy="145"/>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51" name="Google Shape;4151;p69"/>
                <p:cNvSpPr/>
                <p:nvPr/>
              </p:nvSpPr>
              <p:spPr>
                <a:xfrm>
                  <a:off x="4206" y="2713"/>
                  <a:ext cx="1072" cy="79"/>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52" name="Google Shape;4152;p69"/>
                <p:cNvSpPr/>
                <p:nvPr/>
              </p:nvSpPr>
              <p:spPr>
                <a:xfrm>
                  <a:off x="4308" y="2383"/>
                  <a:ext cx="156"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53" name="Google Shape;4153;p69"/>
                <p:cNvSpPr/>
                <p:nvPr/>
              </p:nvSpPr>
              <p:spPr>
                <a:xfrm>
                  <a:off x="4487" y="2383"/>
                  <a:ext cx="162"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4154" name="Google Shape;4154;p69"/>
                <p:cNvSpPr/>
                <p:nvPr/>
              </p:nvSpPr>
              <p:spPr>
                <a:xfrm>
                  <a:off x="4661" y="2383"/>
                  <a:ext cx="162"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4155" name="Google Shape;4155;p69"/>
                <p:cNvSpPr/>
                <p:nvPr/>
              </p:nvSpPr>
              <p:spPr>
                <a:xfrm>
                  <a:off x="5062" y="1835"/>
                  <a:ext cx="84"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grpSp>
      <p:sp>
        <p:nvSpPr>
          <p:cNvPr id="4156" name="Google Shape;4156;p69"/>
          <p:cNvSpPr txBox="1"/>
          <p:nvPr/>
        </p:nvSpPr>
        <p:spPr>
          <a:xfrm>
            <a:off x="9443782" y="5793184"/>
            <a:ext cx="164179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600"/>
              <a:buFont typeface="Arial"/>
              <a:buNone/>
            </a:pPr>
            <a:r>
              <a:rPr b="0" i="0" lang="en-US" sz="1600" u="none" cap="none" strike="noStrike">
                <a:solidFill>
                  <a:srgbClr val="C00000"/>
                </a:solidFill>
                <a:latin typeface="Arial"/>
                <a:ea typeface="Arial"/>
                <a:cs typeface="Arial"/>
                <a:sym typeface="Arial"/>
              </a:rPr>
              <a:t>local web cache</a:t>
            </a:r>
            <a:endParaRPr b="0" i="0" sz="2400" u="none" cap="none" strike="noStrike">
              <a:solidFill>
                <a:srgbClr val="C00000"/>
              </a:solidFill>
              <a:latin typeface="Arial"/>
              <a:ea typeface="Arial"/>
              <a:cs typeface="Arial"/>
              <a:sym typeface="Arial"/>
            </a:endParaRPr>
          </a:p>
        </p:txBody>
      </p:sp>
      <p:sp>
        <p:nvSpPr>
          <p:cNvPr id="4157" name="Google Shape;4157;p69"/>
          <p:cNvSpPr txBox="1"/>
          <p:nvPr/>
        </p:nvSpPr>
        <p:spPr>
          <a:xfrm>
            <a:off x="889002" y="1405471"/>
            <a:ext cx="6166171" cy="1744128"/>
          </a:xfrm>
          <a:prstGeom prst="rect">
            <a:avLst/>
          </a:prstGeom>
          <a:noFill/>
          <a:ln>
            <a:noFill/>
          </a:ln>
        </p:spPr>
        <p:txBody>
          <a:bodyPr anchorCtr="0" anchor="t" bIns="45700" lIns="91425" spcFirstLastPara="1" rIns="91425" wrap="square" tIns="45700">
            <a:normAutofit fontScale="92500" lnSpcReduction="10000"/>
          </a:bodyPr>
          <a:lstStyle/>
          <a:p>
            <a:pPr indent="0" lvl="0" marL="15875" marR="0" rtl="0" algn="l">
              <a:lnSpc>
                <a:spcPct val="110000"/>
              </a:lnSpc>
              <a:spcBef>
                <a:spcPts val="0"/>
              </a:spcBef>
              <a:spcAft>
                <a:spcPts val="0"/>
              </a:spcAft>
              <a:buClr>
                <a:srgbClr val="0000A3"/>
              </a:buClr>
              <a:buSzPct val="100000"/>
              <a:buFont typeface="Noto Sans Symbols"/>
              <a:buNone/>
            </a:pPr>
            <a:r>
              <a:rPr b="0" i="0" lang="en-US" sz="3000" u="none" cap="none" strike="noStrike">
                <a:solidFill>
                  <a:srgbClr val="000000"/>
                </a:solidFill>
                <a:latin typeface="Calibri"/>
                <a:ea typeface="Calibri"/>
                <a:cs typeface="Calibri"/>
                <a:sym typeface="Calibri"/>
              </a:rPr>
              <a:t>suppose cache hit rate is 0.4:  </a:t>
            </a:r>
            <a:endParaRPr/>
          </a:p>
          <a:p>
            <a:pPr indent="-231775" lvl="0" marL="352425" marR="0" rtl="0" algn="l">
              <a:lnSpc>
                <a:spcPct val="110000"/>
              </a:lnSpc>
              <a:spcBef>
                <a:spcPts val="400"/>
              </a:spcBef>
              <a:spcAft>
                <a:spcPts val="0"/>
              </a:spcAft>
              <a:buClr>
                <a:srgbClr val="0000A3"/>
              </a:buClr>
              <a:buSzPct val="100000"/>
              <a:buFont typeface="Noto Sans Symbols"/>
              <a:buChar char="▪"/>
            </a:pPr>
            <a:r>
              <a:rPr b="0" i="0" lang="en-US" sz="2600" u="none" cap="none" strike="noStrike">
                <a:solidFill>
                  <a:srgbClr val="000000"/>
                </a:solidFill>
                <a:latin typeface="Calibri"/>
                <a:ea typeface="Calibri"/>
                <a:cs typeface="Calibri"/>
                <a:sym typeface="Calibri"/>
              </a:rPr>
              <a:t>40% requests served by cache, with low (msec) delay </a:t>
            </a:r>
            <a:endParaRPr/>
          </a:p>
          <a:p>
            <a:pPr indent="-228600" lvl="0" marL="228600" marR="0" rtl="0" algn="l">
              <a:lnSpc>
                <a:spcPct val="80000"/>
              </a:lnSpc>
              <a:spcBef>
                <a:spcPts val="1000"/>
              </a:spcBef>
              <a:spcAft>
                <a:spcPts val="0"/>
              </a:spcAft>
              <a:buClr>
                <a:srgbClr val="0000A3"/>
              </a:buClr>
              <a:buSzPct val="100000"/>
              <a:buFont typeface="Noto Sans Symbols"/>
              <a:buNone/>
            </a:pPr>
            <a:r>
              <a:rPr b="0" i="0" lang="en-US" sz="2600" u="none" cap="none" strike="noStrike">
                <a:solidFill>
                  <a:srgbClr val="000000"/>
                </a:solidFill>
                <a:latin typeface="Calibri"/>
                <a:ea typeface="Calibri"/>
                <a:cs typeface="Calibri"/>
                <a:sym typeface="Calibri"/>
              </a:rPr>
              <a:t>  </a:t>
            </a:r>
            <a:endParaRPr/>
          </a:p>
        </p:txBody>
      </p:sp>
      <p:sp>
        <p:nvSpPr>
          <p:cNvPr id="4158" name="Google Shape;4158;p69"/>
          <p:cNvSpPr/>
          <p:nvPr/>
        </p:nvSpPr>
        <p:spPr>
          <a:xfrm>
            <a:off x="1010219" y="2685374"/>
            <a:ext cx="6168360" cy="1570038"/>
          </a:xfrm>
          <a:prstGeom prst="rect">
            <a:avLst/>
          </a:prstGeom>
          <a:noFill/>
          <a:ln>
            <a:noFill/>
          </a:ln>
        </p:spPr>
        <p:txBody>
          <a:bodyPr anchorCtr="0" anchor="t" bIns="45700" lIns="91425" spcFirstLastPara="1" rIns="91425" wrap="square" tIns="45700">
            <a:noAutofit/>
          </a:bodyPr>
          <a:lstStyle/>
          <a:p>
            <a:pPr indent="-231775" lvl="0" marL="231775" marR="0" rtl="0" algn="l">
              <a:lnSpc>
                <a:spcPct val="9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60% requests satisfied at origin </a:t>
            </a:r>
            <a:endParaRPr/>
          </a:p>
          <a:p>
            <a:pPr indent="-169863" lvl="1" marL="406400" marR="0" rtl="0" algn="l">
              <a:lnSpc>
                <a:spcPct val="90000"/>
              </a:lnSpc>
              <a:spcBef>
                <a:spcPts val="40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 rate to browsers over access link </a:t>
            </a:r>
            <a:endParaRPr/>
          </a:p>
          <a:p>
            <a:pPr indent="0" lvl="1" marL="457200" marR="0" rtl="0" algn="l">
              <a:lnSpc>
                <a:spcPct val="90000"/>
              </a:lnSpc>
              <a:spcBef>
                <a:spcPts val="400"/>
              </a:spcBef>
              <a:spcAft>
                <a:spcPts val="0"/>
              </a:spcAft>
              <a:buClr>
                <a:srgbClr val="000099"/>
              </a:buClr>
              <a:buSzPts val="1560"/>
              <a:buFont typeface="Arial"/>
              <a:buNone/>
            </a:pPr>
            <a:r>
              <a:rPr b="0" i="0" lang="en-US" sz="2400" u="none" cap="none" strike="noStrike">
                <a:solidFill>
                  <a:srgbClr val="000000"/>
                </a:solidFill>
                <a:latin typeface="Calibri"/>
                <a:ea typeface="Calibri"/>
                <a:cs typeface="Calibri"/>
                <a:sym typeface="Calibri"/>
              </a:rPr>
              <a:t>       = 0.6 * 1.50 Mbps  =  .9 Mbps </a:t>
            </a:r>
            <a:endParaRPr/>
          </a:p>
          <a:p>
            <a:pPr indent="-287338" lvl="1" marL="473075" marR="0" rtl="0" algn="l">
              <a:lnSpc>
                <a:spcPct val="90000"/>
              </a:lnSpc>
              <a:spcBef>
                <a:spcPts val="400"/>
              </a:spcBef>
              <a:spcAft>
                <a:spcPts val="0"/>
              </a:spcAft>
              <a:buClr>
                <a:srgbClr val="0000A3"/>
              </a:buClr>
              <a:buSzPts val="2400"/>
              <a:buFont typeface="Arial"/>
              <a:buChar char="•"/>
            </a:pPr>
            <a:r>
              <a:rPr b="0" i="0" lang="en-US" sz="2400" u="none" cap="none" strike="noStrike">
                <a:solidFill>
                  <a:srgbClr val="000000"/>
                </a:solidFill>
                <a:latin typeface="Calibri"/>
                <a:ea typeface="Calibri"/>
                <a:cs typeface="Calibri"/>
                <a:sym typeface="Calibri"/>
              </a:rPr>
              <a:t>access link utilization = 0.9/1.54 = .58 means low (msec) queueing delay at access link</a:t>
            </a:r>
            <a:endParaRPr/>
          </a:p>
        </p:txBody>
      </p:sp>
      <p:sp>
        <p:nvSpPr>
          <p:cNvPr id="4159" name="Google Shape;4159;p69"/>
          <p:cNvSpPr/>
          <p:nvPr/>
        </p:nvSpPr>
        <p:spPr>
          <a:xfrm>
            <a:off x="949326" y="4570944"/>
            <a:ext cx="6438281" cy="1492250"/>
          </a:xfrm>
          <a:prstGeom prst="rect">
            <a:avLst/>
          </a:prstGeom>
          <a:noFill/>
          <a:ln>
            <a:noFill/>
          </a:ln>
        </p:spPr>
        <p:txBody>
          <a:bodyPr anchorCtr="0" anchor="t" bIns="45700" lIns="91425" spcFirstLastPara="1" rIns="91425" wrap="square" tIns="45700">
            <a:noAutofit/>
          </a:bodyPr>
          <a:lstStyle/>
          <a:p>
            <a:pPr indent="-220663" lvl="0" marL="285750" marR="0" rtl="0" algn="l">
              <a:lnSpc>
                <a:spcPct val="85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average end-end delay:</a:t>
            </a:r>
            <a:endParaRPr/>
          </a:p>
          <a:p>
            <a:pPr indent="0" lvl="1" marL="342900" marR="0" rtl="0" algn="l">
              <a:lnSpc>
                <a:spcPct val="90000"/>
              </a:lnSpc>
              <a:spcBef>
                <a:spcPts val="400"/>
              </a:spcBef>
              <a:spcAft>
                <a:spcPts val="0"/>
              </a:spcAft>
              <a:buClr>
                <a:srgbClr val="000099"/>
              </a:buClr>
              <a:buSzPts val="2400"/>
              <a:buFont typeface="Calibri"/>
              <a:buNone/>
            </a:pPr>
            <a:r>
              <a:rPr b="0" i="0" lang="en-US" sz="2400" u="none" cap="none" strike="noStrike">
                <a:solidFill>
                  <a:srgbClr val="000000"/>
                </a:solidFill>
                <a:latin typeface="Calibri"/>
                <a:ea typeface="Calibri"/>
                <a:cs typeface="Calibri"/>
                <a:sym typeface="Calibri"/>
              </a:rPr>
              <a:t>=</a:t>
            </a:r>
            <a:r>
              <a:rPr b="0" i="0" lang="en-US" sz="2400" u="none" cap="none" strike="noStrike">
                <a:solidFill>
                  <a:srgbClr val="C00000"/>
                </a:solidFill>
                <a:latin typeface="Calibri"/>
                <a:ea typeface="Calibri"/>
                <a:cs typeface="Calibri"/>
                <a:sym typeface="Calibri"/>
              </a:rPr>
              <a:t> 0.6 </a:t>
            </a:r>
            <a:r>
              <a:rPr b="0" i="0" lang="en-US" sz="2400" u="none" cap="none" strike="noStrike">
                <a:solidFill>
                  <a:srgbClr val="000000"/>
                </a:solidFill>
                <a:latin typeface="Calibri"/>
                <a:ea typeface="Calibri"/>
                <a:cs typeface="Calibri"/>
                <a:sym typeface="Calibri"/>
              </a:rPr>
              <a:t>* (delay from origin servers)</a:t>
            </a:r>
            <a:endParaRPr/>
          </a:p>
          <a:p>
            <a:pPr indent="0" lvl="1" marL="342900" marR="0" rtl="0" algn="l">
              <a:lnSpc>
                <a:spcPct val="90000"/>
              </a:lnSpc>
              <a:spcBef>
                <a:spcPts val="400"/>
              </a:spcBef>
              <a:spcAft>
                <a:spcPts val="0"/>
              </a:spcAft>
              <a:buClr>
                <a:srgbClr val="000099"/>
              </a:buClr>
              <a:buSzPts val="2400"/>
              <a:buFont typeface="Calibri"/>
              <a:buNone/>
            </a:pPr>
            <a:r>
              <a:rPr b="0" i="0" lang="en-US" sz="2400" u="none" cap="none" strike="noStrike">
                <a:solidFill>
                  <a:srgbClr val="000000"/>
                </a:solidFill>
                <a:latin typeface="Calibri"/>
                <a:ea typeface="Calibri"/>
                <a:cs typeface="Calibri"/>
                <a:sym typeface="Calibri"/>
              </a:rPr>
              <a:t>           +</a:t>
            </a:r>
            <a:r>
              <a:rPr b="0" i="0" lang="en-US" sz="2400" u="none" cap="none" strike="noStrike">
                <a:solidFill>
                  <a:srgbClr val="C00000"/>
                </a:solidFill>
                <a:latin typeface="Calibri"/>
                <a:ea typeface="Calibri"/>
                <a:cs typeface="Calibri"/>
                <a:sym typeface="Calibri"/>
              </a:rPr>
              <a:t> 0.4 </a:t>
            </a:r>
            <a:r>
              <a:rPr b="0" i="0" lang="en-US" sz="2400" u="none" cap="none" strike="noStrike">
                <a:solidFill>
                  <a:srgbClr val="000000"/>
                </a:solidFill>
                <a:latin typeface="Calibri"/>
                <a:ea typeface="Calibri"/>
                <a:cs typeface="Calibri"/>
                <a:sym typeface="Calibri"/>
              </a:rPr>
              <a:t>* (delay when satisfied at cache)</a:t>
            </a:r>
            <a:endParaRPr/>
          </a:p>
          <a:p>
            <a:pPr indent="0" lvl="1" marL="342900" marR="0" rtl="0" algn="l">
              <a:lnSpc>
                <a:spcPct val="90000"/>
              </a:lnSpc>
              <a:spcBef>
                <a:spcPts val="400"/>
              </a:spcBef>
              <a:spcAft>
                <a:spcPts val="0"/>
              </a:spcAft>
              <a:buClr>
                <a:srgbClr val="000099"/>
              </a:buClr>
              <a:buSzPts val="2400"/>
              <a:buFont typeface="Calibri"/>
              <a:buNone/>
            </a:pPr>
            <a:r>
              <a:rPr b="0" i="0" lang="en-US" sz="2400" u="none" cap="none" strike="noStrike">
                <a:solidFill>
                  <a:srgbClr val="000000"/>
                </a:solidFill>
                <a:latin typeface="Calibri"/>
                <a:ea typeface="Calibri"/>
                <a:cs typeface="Calibri"/>
                <a:sym typeface="Calibri"/>
              </a:rPr>
              <a:t>= 0.6 (2.01) + 0.4 (~msecs) = ~ 1.2 secs</a:t>
            </a:r>
            <a:endParaRPr/>
          </a:p>
          <a:p>
            <a:pPr indent="-228600" lvl="0" marL="228600" marR="0" rtl="0" algn="l">
              <a:lnSpc>
                <a:spcPct val="80000"/>
              </a:lnSpc>
              <a:spcBef>
                <a:spcPts val="0"/>
              </a:spcBef>
              <a:spcAft>
                <a:spcPts val="0"/>
              </a:spcAft>
              <a:buClr>
                <a:srgbClr val="000099"/>
              </a:buClr>
              <a:buSzPts val="1560"/>
              <a:buFont typeface="Noto Sans Symbols"/>
              <a:buNone/>
            </a:pPr>
            <a:r>
              <a:rPr b="0" i="0" lang="en-US" sz="2400" u="none" cap="none" strike="noStrike">
                <a:solidFill>
                  <a:srgbClr val="000000"/>
                </a:solidFill>
                <a:latin typeface="Gill Sans"/>
                <a:ea typeface="Gill Sans"/>
                <a:cs typeface="Gill Sans"/>
                <a:sym typeface="Gill Sans"/>
              </a:rPr>
              <a:t>  </a:t>
            </a:r>
            <a:endParaRPr/>
          </a:p>
        </p:txBody>
      </p:sp>
      <p:sp>
        <p:nvSpPr>
          <p:cNvPr id="4160" name="Google Shape;4160;p69"/>
          <p:cNvSpPr txBox="1"/>
          <p:nvPr/>
        </p:nvSpPr>
        <p:spPr>
          <a:xfrm>
            <a:off x="990600" y="6119336"/>
            <a:ext cx="927497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400"/>
              <a:buFont typeface="Calibri"/>
              <a:buNone/>
            </a:pPr>
            <a:r>
              <a:rPr b="0" i="1" lang="en-US" sz="2400" u="none" cap="none" strike="noStrike">
                <a:solidFill>
                  <a:srgbClr val="C00000"/>
                </a:solidFill>
                <a:latin typeface="Calibri"/>
                <a:ea typeface="Calibri"/>
                <a:cs typeface="Calibri"/>
                <a:sym typeface="Calibri"/>
              </a:rPr>
              <a:t>lower average end-end delay than with 154 Mbps link (and cheaper too!)</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61" name="Google Shape;4161;p6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8"/>
                                        </p:tgtEl>
                                        <p:attrNameLst>
                                          <p:attrName>style.visibility</p:attrName>
                                        </p:attrNameLst>
                                      </p:cBhvr>
                                      <p:to>
                                        <p:strVal val="visible"/>
                                      </p:to>
                                    </p:set>
                                    <p:animEffect filter="fade" transition="in">
                                      <p:cBhvr>
                                        <p:cTn dur="500"/>
                                        <p:tgtEl>
                                          <p:spTgt spid="4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9"/>
                                        </p:tgtEl>
                                        <p:attrNameLst>
                                          <p:attrName>style.visibility</p:attrName>
                                        </p:attrNameLst>
                                      </p:cBhvr>
                                      <p:to>
                                        <p:strVal val="visible"/>
                                      </p:to>
                                    </p:set>
                                    <p:animEffect filter="fade" transition="in">
                                      <p:cBhvr>
                                        <p:cTn dur="500"/>
                                        <p:tgtEl>
                                          <p:spTgt spid="4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0"/>
                                        </p:tgtEl>
                                        <p:attrNameLst>
                                          <p:attrName>style.visibility</p:attrName>
                                        </p:attrNameLst>
                                      </p:cBhvr>
                                      <p:to>
                                        <p:strVal val="visible"/>
                                      </p:to>
                                    </p:set>
                                    <p:animEffect filter="fade" transition="in">
                                      <p:cBhvr>
                                        <p:cTn dur="500"/>
                                        <p:tgtEl>
                                          <p:spTgt spid="4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6" name="Shape 4166"/>
        <p:cNvGrpSpPr/>
        <p:nvPr/>
      </p:nvGrpSpPr>
      <p:grpSpPr>
        <a:xfrm>
          <a:off x="0" y="0"/>
          <a:ext cx="0" cy="0"/>
          <a:chOff x="0" y="0"/>
          <a:chExt cx="0" cy="0"/>
        </a:xfrm>
      </p:grpSpPr>
      <p:sp>
        <p:nvSpPr>
          <p:cNvPr id="4167" name="Google Shape;4167;p70"/>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Browser caching: Conditional GET</a:t>
            </a:r>
            <a:endParaRPr sz="4400"/>
          </a:p>
        </p:txBody>
      </p:sp>
      <p:sp>
        <p:nvSpPr>
          <p:cNvPr id="4168" name="Google Shape;4168;p70"/>
          <p:cNvSpPr txBox="1"/>
          <p:nvPr/>
        </p:nvSpPr>
        <p:spPr>
          <a:xfrm>
            <a:off x="714337" y="1626575"/>
            <a:ext cx="5597253" cy="5132388"/>
          </a:xfrm>
          <a:prstGeom prst="rect">
            <a:avLst/>
          </a:prstGeom>
          <a:noFill/>
          <a:ln>
            <a:noFill/>
          </a:ln>
        </p:spPr>
        <p:txBody>
          <a:bodyPr anchorCtr="0" anchor="t" bIns="45700" lIns="91425" spcFirstLastPara="1" rIns="91425" wrap="square" tIns="45700">
            <a:noAutofit/>
          </a:bodyPr>
          <a:lstStyle/>
          <a:p>
            <a:pPr indent="0" lvl="0" marL="130175" marR="0" rtl="0" algn="l">
              <a:lnSpc>
                <a:spcPct val="90000"/>
              </a:lnSpc>
              <a:spcBef>
                <a:spcPts val="0"/>
              </a:spcBef>
              <a:spcAft>
                <a:spcPts val="0"/>
              </a:spcAft>
              <a:buClr>
                <a:srgbClr val="0000A3"/>
              </a:buClr>
              <a:buSzPts val="2800"/>
              <a:buFont typeface="Noto Sans Symbols"/>
              <a:buNone/>
            </a:pPr>
            <a:r>
              <a:rPr b="0" i="1" lang="en-US" sz="2800" u="none" cap="none" strike="noStrike">
                <a:solidFill>
                  <a:srgbClr val="CC0000"/>
                </a:solidFill>
                <a:latin typeface="Calibri"/>
                <a:ea typeface="Calibri"/>
                <a:cs typeface="Calibri"/>
                <a:sym typeface="Calibri"/>
              </a:rPr>
              <a:t>Goal:</a:t>
            </a:r>
            <a:r>
              <a:rPr b="0" i="0" lang="en-US" sz="2800" u="none" cap="none" strike="noStrike">
                <a:solidFill>
                  <a:srgbClr val="000000"/>
                </a:solidFill>
                <a:latin typeface="Calibri"/>
                <a:ea typeface="Calibri"/>
                <a:cs typeface="Calibri"/>
                <a:sym typeface="Calibri"/>
              </a:rPr>
              <a:t> don’t send object if browser has up-to-date cached version</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no object transmission delay (or use of network resources)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000090"/>
                </a:solidFill>
                <a:latin typeface="Calibri"/>
                <a:ea typeface="Calibri"/>
                <a:cs typeface="Calibri"/>
                <a:sym typeface="Calibri"/>
              </a:rPr>
              <a:t>client:</a:t>
            </a:r>
            <a:r>
              <a:rPr b="0" i="0" lang="en-US" sz="2800" u="none" cap="none" strike="noStrike">
                <a:solidFill>
                  <a:srgbClr val="00009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specify date of browser-cached copy in HTTP request</a:t>
            </a:r>
            <a:endParaRPr/>
          </a:p>
          <a:p>
            <a:pPr indent="-231775" lvl="1" marL="695325" marR="0" rtl="0" algn="l">
              <a:lnSpc>
                <a:spcPct val="90000"/>
              </a:lnSpc>
              <a:spcBef>
                <a:spcPts val="500"/>
              </a:spcBef>
              <a:spcAft>
                <a:spcPts val="0"/>
              </a:spcAft>
              <a:buClr>
                <a:srgbClr val="0000A8"/>
              </a:buClr>
              <a:buSzPts val="2400"/>
              <a:buFont typeface="Noto Sans Symbols"/>
              <a:buNone/>
            </a:pPr>
            <a:r>
              <a:rPr b="1" i="0" lang="en-US" sz="2400" u="none" cap="none" strike="noStrike">
                <a:solidFill>
                  <a:srgbClr val="000000"/>
                </a:solidFill>
                <a:latin typeface="Calibri"/>
                <a:ea typeface="Calibri"/>
                <a:cs typeface="Calibri"/>
                <a:sym typeface="Calibri"/>
              </a:rPr>
              <a:t>If-modified-since: &lt;date&gt;</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000090"/>
                </a:solidFill>
                <a:latin typeface="Calibri"/>
                <a:ea typeface="Calibri"/>
                <a:cs typeface="Calibri"/>
                <a:sym typeface="Calibri"/>
              </a:rPr>
              <a:t>server:</a:t>
            </a:r>
            <a:r>
              <a:rPr b="0" i="0" lang="en-US" sz="2800" u="none" cap="none" strike="noStrike">
                <a:solidFill>
                  <a:srgbClr val="00009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response contains no object if browser-cached copy is up-to-date: </a:t>
            </a:r>
            <a:endParaRPr/>
          </a:p>
          <a:p>
            <a:pPr indent="-231775" lvl="1" marL="695325" marR="0" rtl="0" algn="l">
              <a:lnSpc>
                <a:spcPct val="90000"/>
              </a:lnSpc>
              <a:spcBef>
                <a:spcPts val="500"/>
              </a:spcBef>
              <a:spcAft>
                <a:spcPts val="0"/>
              </a:spcAft>
              <a:buClr>
                <a:srgbClr val="0000A8"/>
              </a:buClr>
              <a:buSzPts val="2400"/>
              <a:buFont typeface="Noto Sans Symbols"/>
              <a:buNone/>
            </a:pPr>
            <a:r>
              <a:rPr b="1" i="0" lang="en-US" sz="2400" u="none" cap="none" strike="noStrike">
                <a:solidFill>
                  <a:srgbClr val="000000"/>
                </a:solidFill>
                <a:latin typeface="Calibri"/>
                <a:ea typeface="Calibri"/>
                <a:cs typeface="Calibri"/>
                <a:sym typeface="Calibri"/>
              </a:rPr>
              <a:t>HTTP/1.0 304 Not Modified</a:t>
            </a:r>
            <a:endParaRPr b="0" i="0" sz="2800" u="none" cap="none" strike="noStrike">
              <a:solidFill>
                <a:srgbClr val="000000"/>
              </a:solidFill>
              <a:latin typeface="Calibri"/>
              <a:ea typeface="Calibri"/>
              <a:cs typeface="Calibri"/>
              <a:sym typeface="Calibri"/>
            </a:endParaRPr>
          </a:p>
        </p:txBody>
      </p:sp>
      <p:cxnSp>
        <p:nvCxnSpPr>
          <p:cNvPr id="4169" name="Google Shape;4169;p70"/>
          <p:cNvCxnSpPr/>
          <p:nvPr/>
        </p:nvCxnSpPr>
        <p:spPr>
          <a:xfrm>
            <a:off x="7035490" y="2068251"/>
            <a:ext cx="3305175" cy="381000"/>
          </a:xfrm>
          <a:prstGeom prst="straightConnector1">
            <a:avLst/>
          </a:prstGeom>
          <a:noFill/>
          <a:ln cap="flat" cmpd="sng" w="19050">
            <a:solidFill>
              <a:schemeClr val="dk1"/>
            </a:solidFill>
            <a:prstDash val="solid"/>
            <a:round/>
            <a:headEnd len="med" w="med" type="none"/>
            <a:tailEnd len="med" w="med" type="triangle"/>
          </a:ln>
        </p:spPr>
      </p:cxnSp>
      <p:sp>
        <p:nvSpPr>
          <p:cNvPr id="4170" name="Google Shape;4170;p70"/>
          <p:cNvSpPr txBox="1"/>
          <p:nvPr/>
        </p:nvSpPr>
        <p:spPr>
          <a:xfrm>
            <a:off x="7341878" y="1952364"/>
            <a:ext cx="2681287" cy="62071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request msg</a:t>
            </a:r>
            <a:endParaRPr/>
          </a:p>
          <a:p>
            <a:pPr indent="0" lvl="0" marL="0" marR="0" rtl="0" algn="ctr">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If-modified-since: &lt;date&gt;</a:t>
            </a:r>
            <a:endParaRPr b="1" i="0" sz="2000" u="none" cap="none" strike="noStrike">
              <a:solidFill>
                <a:srgbClr val="000000"/>
              </a:solidFill>
              <a:latin typeface="Calibri"/>
              <a:ea typeface="Calibri"/>
              <a:cs typeface="Calibri"/>
              <a:sym typeface="Calibri"/>
            </a:endParaRPr>
          </a:p>
        </p:txBody>
      </p:sp>
      <p:cxnSp>
        <p:nvCxnSpPr>
          <p:cNvPr id="4171" name="Google Shape;4171;p70"/>
          <p:cNvCxnSpPr/>
          <p:nvPr/>
        </p:nvCxnSpPr>
        <p:spPr>
          <a:xfrm flipH="1">
            <a:off x="7054540" y="2814376"/>
            <a:ext cx="3305175" cy="381000"/>
          </a:xfrm>
          <a:prstGeom prst="straightConnector1">
            <a:avLst/>
          </a:prstGeom>
          <a:noFill/>
          <a:ln cap="flat" cmpd="sng" w="19050">
            <a:solidFill>
              <a:schemeClr val="dk1"/>
            </a:solidFill>
            <a:prstDash val="solid"/>
            <a:round/>
            <a:headEnd len="med" w="med" type="none"/>
            <a:tailEnd len="med" w="med" type="triangle"/>
          </a:ln>
        </p:spPr>
      </p:cxnSp>
      <p:grpSp>
        <p:nvGrpSpPr>
          <p:cNvPr id="4172" name="Google Shape;4172;p70"/>
          <p:cNvGrpSpPr/>
          <p:nvPr/>
        </p:nvGrpSpPr>
        <p:grpSpPr>
          <a:xfrm>
            <a:off x="7322828" y="2808026"/>
            <a:ext cx="2643187" cy="865188"/>
            <a:chOff x="2698" y="2036"/>
            <a:chExt cx="1665" cy="545"/>
          </a:xfrm>
        </p:grpSpPr>
        <p:sp>
          <p:nvSpPr>
            <p:cNvPr id="4173" name="Google Shape;4173;p70"/>
            <p:cNvSpPr/>
            <p:nvPr/>
          </p:nvSpPr>
          <p:spPr>
            <a:xfrm>
              <a:off x="2760" y="2071"/>
              <a:ext cx="1578" cy="46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174" name="Google Shape;4174;p70"/>
            <p:cNvSpPr txBox="1"/>
            <p:nvPr/>
          </p:nvSpPr>
          <p:spPr>
            <a:xfrm>
              <a:off x="2698" y="2036"/>
              <a:ext cx="1665" cy="54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response</a:t>
              </a:r>
              <a:endParaRPr/>
            </a:p>
            <a:p>
              <a:pPr indent="0" lvl="0" marL="0" marR="0" rtl="0" algn="ctr">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HTTP/1.0 </a:t>
              </a:r>
              <a:endParaRPr/>
            </a:p>
            <a:p>
              <a:pPr indent="0" lvl="0" marL="0" marR="0" rtl="0" algn="ctr">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304 Not Modified</a:t>
              </a:r>
              <a:endParaRPr b="1" i="0" sz="2000" u="none" cap="none" strike="noStrike">
                <a:solidFill>
                  <a:srgbClr val="000000"/>
                </a:solidFill>
                <a:latin typeface="Calibri"/>
                <a:ea typeface="Calibri"/>
                <a:cs typeface="Calibri"/>
                <a:sym typeface="Calibri"/>
              </a:endParaRPr>
            </a:p>
          </p:txBody>
        </p:sp>
      </p:grpSp>
      <p:sp>
        <p:nvSpPr>
          <p:cNvPr id="4175" name="Google Shape;4175;p70"/>
          <p:cNvSpPr txBox="1"/>
          <p:nvPr/>
        </p:nvSpPr>
        <p:spPr>
          <a:xfrm>
            <a:off x="10420040" y="2103176"/>
            <a:ext cx="1047750" cy="14652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object </a:t>
            </a:r>
            <a:endParaRPr/>
          </a:p>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not </a:t>
            </a:r>
            <a:endParaRPr/>
          </a:p>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modified</a:t>
            </a:r>
            <a:endParaRPr/>
          </a:p>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before</a:t>
            </a:r>
            <a:endParaRPr/>
          </a:p>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&lt;date&gt;</a:t>
            </a:r>
            <a:endParaRPr/>
          </a:p>
        </p:txBody>
      </p:sp>
      <p:cxnSp>
        <p:nvCxnSpPr>
          <p:cNvPr id="4176" name="Google Shape;4176;p70"/>
          <p:cNvCxnSpPr/>
          <p:nvPr/>
        </p:nvCxnSpPr>
        <p:spPr>
          <a:xfrm>
            <a:off x="6792603" y="4033576"/>
            <a:ext cx="3905250" cy="0"/>
          </a:xfrm>
          <a:prstGeom prst="straightConnector1">
            <a:avLst/>
          </a:prstGeom>
          <a:noFill/>
          <a:ln cap="flat" cmpd="sng" w="28575">
            <a:solidFill>
              <a:srgbClr val="000099"/>
            </a:solidFill>
            <a:prstDash val="dash"/>
            <a:round/>
            <a:headEnd len="med" w="med" type="none"/>
            <a:tailEnd len="med" w="med" type="none"/>
          </a:ln>
        </p:spPr>
      </p:cxnSp>
      <p:cxnSp>
        <p:nvCxnSpPr>
          <p:cNvPr id="4177" name="Google Shape;4177;p70"/>
          <p:cNvCxnSpPr/>
          <p:nvPr/>
        </p:nvCxnSpPr>
        <p:spPr>
          <a:xfrm>
            <a:off x="7102165" y="4632064"/>
            <a:ext cx="3305175" cy="381000"/>
          </a:xfrm>
          <a:prstGeom prst="straightConnector1">
            <a:avLst/>
          </a:prstGeom>
          <a:noFill/>
          <a:ln cap="flat" cmpd="sng" w="19050">
            <a:solidFill>
              <a:schemeClr val="dk1"/>
            </a:solidFill>
            <a:prstDash val="solid"/>
            <a:round/>
            <a:headEnd len="med" w="med" type="none"/>
            <a:tailEnd len="med" w="med" type="triangle"/>
          </a:ln>
        </p:spPr>
      </p:cxnSp>
      <p:sp>
        <p:nvSpPr>
          <p:cNvPr id="4178" name="Google Shape;4178;p70"/>
          <p:cNvSpPr txBox="1"/>
          <p:nvPr/>
        </p:nvSpPr>
        <p:spPr>
          <a:xfrm>
            <a:off x="7346640" y="4516176"/>
            <a:ext cx="2681288" cy="6207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request msg</a:t>
            </a:r>
            <a:endParaRPr/>
          </a:p>
          <a:p>
            <a:pPr indent="0" lvl="0" marL="0" marR="0" rtl="0" algn="ctr">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If-modified-since: &lt;date&gt;</a:t>
            </a:r>
            <a:endParaRPr b="1" i="0" sz="2000" u="none" cap="none" strike="noStrike">
              <a:solidFill>
                <a:srgbClr val="000000"/>
              </a:solidFill>
              <a:latin typeface="Calibri"/>
              <a:ea typeface="Calibri"/>
              <a:cs typeface="Calibri"/>
              <a:sym typeface="Calibri"/>
            </a:endParaRPr>
          </a:p>
        </p:txBody>
      </p:sp>
      <p:cxnSp>
        <p:nvCxnSpPr>
          <p:cNvPr id="4179" name="Google Shape;4179;p70"/>
          <p:cNvCxnSpPr/>
          <p:nvPr/>
        </p:nvCxnSpPr>
        <p:spPr>
          <a:xfrm flipH="1">
            <a:off x="7121215" y="5411526"/>
            <a:ext cx="3305175" cy="381000"/>
          </a:xfrm>
          <a:prstGeom prst="straightConnector1">
            <a:avLst/>
          </a:prstGeom>
          <a:noFill/>
          <a:ln cap="flat" cmpd="sng" w="19050">
            <a:solidFill>
              <a:schemeClr val="dk1"/>
            </a:solidFill>
            <a:prstDash val="solid"/>
            <a:round/>
            <a:headEnd len="med" w="med" type="none"/>
            <a:tailEnd len="med" w="med" type="triangle"/>
          </a:ln>
        </p:spPr>
      </p:cxnSp>
      <p:sp>
        <p:nvSpPr>
          <p:cNvPr id="4180" name="Google Shape;4180;p70"/>
          <p:cNvSpPr txBox="1"/>
          <p:nvPr/>
        </p:nvSpPr>
        <p:spPr>
          <a:xfrm>
            <a:off x="7365690" y="5355964"/>
            <a:ext cx="2643188" cy="123110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 response</a:t>
            </a:r>
            <a:endParaRPr/>
          </a:p>
          <a:p>
            <a:pPr indent="0" lvl="0" marL="0" marR="0" rtl="0" algn="ctr">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HTTP/1.0 200 OK</a:t>
            </a:r>
            <a:endParaRPr/>
          </a:p>
          <a:p>
            <a:pPr indent="0" lvl="0" marL="0" marR="0" rtl="0" algn="ctr">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&lt;data&gt;</a:t>
            </a:r>
            <a:endParaRPr/>
          </a:p>
          <a:p>
            <a:pPr indent="0" lvl="0" marL="0" marR="0" rtl="0" algn="ctr">
              <a:lnSpc>
                <a:spcPct val="100000"/>
              </a:lnSpc>
              <a:spcBef>
                <a:spcPts val="0"/>
              </a:spcBef>
              <a:spcAft>
                <a:spcPts val="0"/>
              </a:spcAft>
              <a:buClr>
                <a:schemeClr val="dk1"/>
              </a:buClr>
              <a:buSzPts val="2000"/>
              <a:buFont typeface="Arial"/>
              <a:buNone/>
            </a:pPr>
            <a:r>
              <a:t/>
            </a:r>
            <a:endParaRPr b="1" i="0" sz="2000" u="none" cap="none" strike="noStrike">
              <a:solidFill>
                <a:srgbClr val="000000"/>
              </a:solidFill>
              <a:latin typeface="Calibri"/>
              <a:ea typeface="Calibri"/>
              <a:cs typeface="Calibri"/>
              <a:sym typeface="Calibri"/>
            </a:endParaRPr>
          </a:p>
        </p:txBody>
      </p:sp>
      <p:sp>
        <p:nvSpPr>
          <p:cNvPr id="4181" name="Google Shape;4181;p70"/>
          <p:cNvSpPr txBox="1"/>
          <p:nvPr/>
        </p:nvSpPr>
        <p:spPr>
          <a:xfrm>
            <a:off x="10499415" y="4762239"/>
            <a:ext cx="1047750" cy="11906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object </a:t>
            </a:r>
            <a:endParaRPr/>
          </a:p>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modified</a:t>
            </a:r>
            <a:endParaRPr/>
          </a:p>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after </a:t>
            </a:r>
            <a:endParaRPr/>
          </a:p>
          <a:p>
            <a:pPr indent="0" lvl="0" marL="0" marR="0" rtl="0" algn="ctr">
              <a:lnSpc>
                <a:spcPct val="100000"/>
              </a:lnSpc>
              <a:spcBef>
                <a:spcPts val="0"/>
              </a:spcBef>
              <a:spcAft>
                <a:spcPts val="0"/>
              </a:spcAft>
              <a:buClr>
                <a:srgbClr val="000099"/>
              </a:buClr>
              <a:buSzPts val="1800"/>
              <a:buFont typeface="Calibri"/>
              <a:buNone/>
            </a:pPr>
            <a:r>
              <a:rPr b="0" i="0" lang="en-US" sz="1800" u="none" cap="none" strike="noStrike">
                <a:solidFill>
                  <a:srgbClr val="000099"/>
                </a:solidFill>
                <a:latin typeface="Calibri"/>
                <a:ea typeface="Calibri"/>
                <a:cs typeface="Calibri"/>
                <a:sym typeface="Calibri"/>
              </a:rPr>
              <a:t>&lt;date&gt;</a:t>
            </a:r>
            <a:endParaRPr/>
          </a:p>
        </p:txBody>
      </p:sp>
      <p:grpSp>
        <p:nvGrpSpPr>
          <p:cNvPr id="4182" name="Google Shape;4182;p70"/>
          <p:cNvGrpSpPr/>
          <p:nvPr/>
        </p:nvGrpSpPr>
        <p:grpSpPr>
          <a:xfrm>
            <a:off x="6311590" y="1146753"/>
            <a:ext cx="4549154" cy="787400"/>
            <a:chOff x="6311590" y="931601"/>
            <a:chExt cx="4549154" cy="787400"/>
          </a:xfrm>
        </p:grpSpPr>
        <p:sp>
          <p:nvSpPr>
            <p:cNvPr id="4183" name="Google Shape;4183;p70"/>
            <p:cNvSpPr txBox="1"/>
            <p:nvPr/>
          </p:nvSpPr>
          <p:spPr>
            <a:xfrm>
              <a:off x="6311590" y="1015739"/>
              <a:ext cx="77787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client</a:t>
              </a:r>
              <a:endParaRPr/>
            </a:p>
          </p:txBody>
        </p:sp>
        <p:sp>
          <p:nvSpPr>
            <p:cNvPr id="4184" name="Google Shape;4184;p70"/>
            <p:cNvSpPr txBox="1"/>
            <p:nvPr/>
          </p:nvSpPr>
          <p:spPr>
            <a:xfrm>
              <a:off x="10023785" y="1010976"/>
              <a:ext cx="83695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server</a:t>
              </a:r>
              <a:endParaRPr/>
            </a:p>
          </p:txBody>
        </p:sp>
        <p:grpSp>
          <p:nvGrpSpPr>
            <p:cNvPr id="4185" name="Google Shape;4185;p70"/>
            <p:cNvGrpSpPr/>
            <p:nvPr/>
          </p:nvGrpSpPr>
          <p:grpSpPr>
            <a:xfrm>
              <a:off x="9588190" y="931601"/>
              <a:ext cx="422275" cy="685800"/>
              <a:chOff x="4140" y="429"/>
              <a:chExt cx="1425" cy="2396"/>
            </a:xfrm>
          </p:grpSpPr>
          <p:sp>
            <p:nvSpPr>
              <p:cNvPr id="4186" name="Google Shape;4186;p7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87" name="Google Shape;4187;p70"/>
              <p:cNvSpPr/>
              <p:nvPr/>
            </p:nvSpPr>
            <p:spPr>
              <a:xfrm>
                <a:off x="4204" y="429"/>
                <a:ext cx="1050"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188" name="Google Shape;4188;p7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89" name="Google Shape;4189;p7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90" name="Google Shape;4190;p70"/>
              <p:cNvSpPr/>
              <p:nvPr/>
            </p:nvSpPr>
            <p:spPr>
              <a:xfrm>
                <a:off x="4210" y="695"/>
                <a:ext cx="600"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4191" name="Google Shape;4191;p70"/>
              <p:cNvGrpSpPr/>
              <p:nvPr/>
            </p:nvGrpSpPr>
            <p:grpSpPr>
              <a:xfrm>
                <a:off x="4751" y="668"/>
                <a:ext cx="579" cy="144"/>
                <a:chOff x="616" y="2568"/>
                <a:chExt cx="722" cy="138"/>
              </a:xfrm>
            </p:grpSpPr>
            <p:sp>
              <p:nvSpPr>
                <p:cNvPr id="4192" name="Google Shape;4192;p70"/>
                <p:cNvSpPr/>
                <p:nvPr/>
              </p:nvSpPr>
              <p:spPr>
                <a:xfrm>
                  <a:off x="616" y="2568"/>
                  <a:ext cx="722"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193" name="Google Shape;4193;p70"/>
                <p:cNvSpPr/>
                <p:nvPr/>
              </p:nvSpPr>
              <p:spPr>
                <a:xfrm>
                  <a:off x="630" y="2583"/>
                  <a:ext cx="689"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194" name="Google Shape;4194;p70"/>
              <p:cNvSpPr/>
              <p:nvPr/>
            </p:nvSpPr>
            <p:spPr>
              <a:xfrm>
                <a:off x="4226" y="1017"/>
                <a:ext cx="595"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4195" name="Google Shape;4195;p70"/>
              <p:cNvGrpSpPr/>
              <p:nvPr/>
            </p:nvGrpSpPr>
            <p:grpSpPr>
              <a:xfrm>
                <a:off x="4745" y="995"/>
                <a:ext cx="584" cy="133"/>
                <a:chOff x="612" y="2569"/>
                <a:chExt cx="729" cy="138"/>
              </a:xfrm>
            </p:grpSpPr>
            <p:sp>
              <p:nvSpPr>
                <p:cNvPr id="4196" name="Google Shape;4196;p70"/>
                <p:cNvSpPr/>
                <p:nvPr/>
              </p:nvSpPr>
              <p:spPr>
                <a:xfrm>
                  <a:off x="612" y="2569"/>
                  <a:ext cx="72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197" name="Google Shape;4197;p70"/>
                <p:cNvSpPr/>
                <p:nvPr/>
              </p:nvSpPr>
              <p:spPr>
                <a:xfrm>
                  <a:off x="625" y="2586"/>
                  <a:ext cx="695"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198" name="Google Shape;4198;p70"/>
              <p:cNvSpPr/>
              <p:nvPr/>
            </p:nvSpPr>
            <p:spPr>
              <a:xfrm>
                <a:off x="4215" y="13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199" name="Google Shape;4199;p70"/>
              <p:cNvSpPr/>
              <p:nvPr/>
            </p:nvSpPr>
            <p:spPr>
              <a:xfrm>
                <a:off x="4226" y="16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4200" name="Google Shape;4200;p70"/>
              <p:cNvGrpSpPr/>
              <p:nvPr/>
            </p:nvGrpSpPr>
            <p:grpSpPr>
              <a:xfrm>
                <a:off x="4735" y="1627"/>
                <a:ext cx="584" cy="150"/>
                <a:chOff x="614" y="2568"/>
                <a:chExt cx="727" cy="138"/>
              </a:xfrm>
            </p:grpSpPr>
            <p:sp>
              <p:nvSpPr>
                <p:cNvPr id="4201" name="Google Shape;4201;p70"/>
                <p:cNvSpPr/>
                <p:nvPr/>
              </p:nvSpPr>
              <p:spPr>
                <a:xfrm>
                  <a:off x="614" y="2568"/>
                  <a:ext cx="727"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02" name="Google Shape;4202;p70"/>
                <p:cNvSpPr/>
                <p:nvPr/>
              </p:nvSpPr>
              <p:spPr>
                <a:xfrm>
                  <a:off x="627" y="2583"/>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203" name="Google Shape;4203;p7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204" name="Google Shape;4204;p70"/>
              <p:cNvGrpSpPr/>
              <p:nvPr/>
            </p:nvGrpSpPr>
            <p:grpSpPr>
              <a:xfrm>
                <a:off x="4740" y="1327"/>
                <a:ext cx="579" cy="139"/>
                <a:chOff x="615" y="2568"/>
                <a:chExt cx="721" cy="139"/>
              </a:xfrm>
            </p:grpSpPr>
            <p:sp>
              <p:nvSpPr>
                <p:cNvPr id="4205" name="Google Shape;4205;p70"/>
                <p:cNvSpPr/>
                <p:nvPr/>
              </p:nvSpPr>
              <p:spPr>
                <a:xfrm>
                  <a:off x="615" y="2568"/>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06" name="Google Shape;4206;p70"/>
                <p:cNvSpPr/>
                <p:nvPr/>
              </p:nvSpPr>
              <p:spPr>
                <a:xfrm>
                  <a:off x="629" y="2585"/>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207" name="Google Shape;4207;p70"/>
              <p:cNvSpPr/>
              <p:nvPr/>
            </p:nvSpPr>
            <p:spPr>
              <a:xfrm>
                <a:off x="5249" y="429"/>
                <a:ext cx="70" cy="2291"/>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08" name="Google Shape;4208;p7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09" name="Google Shape;4209;p7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10" name="Google Shape;4210;p70"/>
              <p:cNvSpPr/>
              <p:nvPr/>
            </p:nvSpPr>
            <p:spPr>
              <a:xfrm>
                <a:off x="5517" y="2609"/>
                <a:ext cx="48" cy="100"/>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11" name="Google Shape;4211;p7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12" name="Google Shape;4212;p70"/>
              <p:cNvSpPr/>
              <p:nvPr/>
            </p:nvSpPr>
            <p:spPr>
              <a:xfrm>
                <a:off x="4140" y="2675"/>
                <a:ext cx="1200"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13" name="Google Shape;4213;p70"/>
              <p:cNvSpPr/>
              <p:nvPr/>
            </p:nvSpPr>
            <p:spPr>
              <a:xfrm>
                <a:off x="4204" y="2709"/>
                <a:ext cx="1071"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14" name="Google Shape;4214;p70"/>
              <p:cNvSpPr/>
              <p:nvPr/>
            </p:nvSpPr>
            <p:spPr>
              <a:xfrm>
                <a:off x="4306" y="2381"/>
                <a:ext cx="161"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15" name="Google Shape;4215;p70"/>
              <p:cNvSpPr/>
              <p:nvPr/>
            </p:nvSpPr>
            <p:spPr>
              <a:xfrm>
                <a:off x="4488" y="2381"/>
                <a:ext cx="155"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4216" name="Google Shape;4216;p70"/>
              <p:cNvSpPr/>
              <p:nvPr/>
            </p:nvSpPr>
            <p:spPr>
              <a:xfrm>
                <a:off x="4660" y="2381"/>
                <a:ext cx="161"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17" name="Google Shape;4217;p70"/>
              <p:cNvSpPr/>
              <p:nvPr/>
            </p:nvSpPr>
            <p:spPr>
              <a:xfrm>
                <a:off x="5061" y="1838"/>
                <a:ext cx="86"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grpSp>
          <p:nvGrpSpPr>
            <p:cNvPr id="4218" name="Google Shape;4218;p70"/>
            <p:cNvGrpSpPr/>
            <p:nvPr/>
          </p:nvGrpSpPr>
          <p:grpSpPr>
            <a:xfrm>
              <a:off x="6887853" y="976051"/>
              <a:ext cx="742950" cy="742950"/>
              <a:chOff x="-44" y="1473"/>
              <a:chExt cx="981" cy="1105"/>
            </a:xfrm>
          </p:grpSpPr>
          <p:pic>
            <p:nvPicPr>
              <p:cNvPr descr="desktop_computer_stylized_medium" id="4219" name="Google Shape;4219;p7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220" name="Google Shape;4220;p7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sp>
        <p:nvSpPr>
          <p:cNvPr id="4221" name="Google Shape;4221;p7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2"/>
                                        </p:tgtEl>
                                        <p:attrNameLst>
                                          <p:attrName>style.visibility</p:attrName>
                                        </p:attrNameLst>
                                      </p:cBhvr>
                                      <p:to>
                                        <p:strVal val="visible"/>
                                      </p:to>
                                    </p:set>
                                    <p:animEffect filter="fade" transition="in">
                                      <p:cBhvr>
                                        <p:cTn dur="500"/>
                                        <p:tgtEl>
                                          <p:spTgt spid="41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169"/>
                                        </p:tgtEl>
                                        <p:attrNameLst>
                                          <p:attrName>style.visibility</p:attrName>
                                        </p:attrNameLst>
                                      </p:cBhvr>
                                      <p:to>
                                        <p:strVal val="visible"/>
                                      </p:to>
                                    </p:set>
                                    <p:animEffect filter="fade" transition="in">
                                      <p:cBhvr>
                                        <p:cTn dur="500"/>
                                        <p:tgtEl>
                                          <p:spTgt spid="4169"/>
                                        </p:tgtEl>
                                      </p:cBhvr>
                                    </p:animEffect>
                                  </p:childTnLst>
                                </p:cTn>
                              </p:par>
                              <p:par>
                                <p:cTn fill="hold" nodeType="withEffect" presetClass="entr" presetID="10" presetSubtype="0">
                                  <p:stCondLst>
                                    <p:cond delay="0"/>
                                  </p:stCondLst>
                                  <p:childTnLst>
                                    <p:set>
                                      <p:cBhvr>
                                        <p:cTn dur="1" fill="hold">
                                          <p:stCondLst>
                                            <p:cond delay="0"/>
                                          </p:stCondLst>
                                        </p:cTn>
                                        <p:tgtEl>
                                          <p:spTgt spid="4170"/>
                                        </p:tgtEl>
                                        <p:attrNameLst>
                                          <p:attrName>style.visibility</p:attrName>
                                        </p:attrNameLst>
                                      </p:cBhvr>
                                      <p:to>
                                        <p:strVal val="visible"/>
                                      </p:to>
                                    </p:set>
                                    <p:animEffect filter="fade" transition="in">
                                      <p:cBhvr>
                                        <p:cTn dur="500"/>
                                        <p:tgtEl>
                                          <p:spTgt spid="41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75"/>
                                        </p:tgtEl>
                                        <p:attrNameLst>
                                          <p:attrName>style.visibility</p:attrName>
                                        </p:attrNameLst>
                                      </p:cBhvr>
                                      <p:to>
                                        <p:strVal val="visible"/>
                                      </p:to>
                                    </p:set>
                                    <p:animEffect filter="fade" transition="in">
                                      <p:cBhvr>
                                        <p:cTn dur="500"/>
                                        <p:tgtEl>
                                          <p:spTgt spid="4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1"/>
                                        </p:tgtEl>
                                        <p:attrNameLst>
                                          <p:attrName>style.visibility</p:attrName>
                                        </p:attrNameLst>
                                      </p:cBhvr>
                                      <p:to>
                                        <p:strVal val="visible"/>
                                      </p:to>
                                    </p:set>
                                    <p:animEffect filter="fade" transition="in">
                                      <p:cBhvr>
                                        <p:cTn dur="500"/>
                                        <p:tgtEl>
                                          <p:spTgt spid="4171"/>
                                        </p:tgtEl>
                                      </p:cBhvr>
                                    </p:animEffect>
                                  </p:childTnLst>
                                </p:cTn>
                              </p:par>
                              <p:par>
                                <p:cTn fill="hold" nodeType="withEffect" presetClass="entr" presetID="10" presetSubtype="0">
                                  <p:stCondLst>
                                    <p:cond delay="0"/>
                                  </p:stCondLst>
                                  <p:childTnLst>
                                    <p:set>
                                      <p:cBhvr>
                                        <p:cTn dur="1" fill="hold">
                                          <p:stCondLst>
                                            <p:cond delay="0"/>
                                          </p:stCondLst>
                                        </p:cTn>
                                        <p:tgtEl>
                                          <p:spTgt spid="4172"/>
                                        </p:tgtEl>
                                        <p:attrNameLst>
                                          <p:attrName>style.visibility</p:attrName>
                                        </p:attrNameLst>
                                      </p:cBhvr>
                                      <p:to>
                                        <p:strVal val="visible"/>
                                      </p:to>
                                    </p:set>
                                    <p:animEffect filter="fade" transition="in">
                                      <p:cBhvr>
                                        <p:cTn dur="500"/>
                                        <p:tgtEl>
                                          <p:spTgt spid="4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177"/>
                                        </p:tgtEl>
                                        <p:attrNameLst>
                                          <p:attrName>style.visibility</p:attrName>
                                        </p:attrNameLst>
                                      </p:cBhvr>
                                      <p:to>
                                        <p:strVal val="visible"/>
                                      </p:to>
                                    </p:set>
                                    <p:animEffect filter="fade" transition="in">
                                      <p:cBhvr>
                                        <p:cTn dur="500"/>
                                        <p:tgtEl>
                                          <p:spTgt spid="4177"/>
                                        </p:tgtEl>
                                      </p:cBhvr>
                                    </p:animEffect>
                                  </p:childTnLst>
                                </p:cTn>
                              </p:par>
                              <p:par>
                                <p:cTn fill="hold" nodeType="withEffect" presetClass="entr" presetID="10" presetSubtype="0">
                                  <p:stCondLst>
                                    <p:cond delay="0"/>
                                  </p:stCondLst>
                                  <p:childTnLst>
                                    <p:set>
                                      <p:cBhvr>
                                        <p:cTn dur="1" fill="hold">
                                          <p:stCondLst>
                                            <p:cond delay="0"/>
                                          </p:stCondLst>
                                        </p:cTn>
                                        <p:tgtEl>
                                          <p:spTgt spid="4178"/>
                                        </p:tgtEl>
                                        <p:attrNameLst>
                                          <p:attrName>style.visibility</p:attrName>
                                        </p:attrNameLst>
                                      </p:cBhvr>
                                      <p:to>
                                        <p:strVal val="visible"/>
                                      </p:to>
                                    </p:set>
                                    <p:animEffect filter="fade" transition="in">
                                      <p:cBhvr>
                                        <p:cTn dur="500"/>
                                        <p:tgtEl>
                                          <p:spTgt spid="41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181"/>
                                        </p:tgtEl>
                                        <p:attrNameLst>
                                          <p:attrName>style.visibility</p:attrName>
                                        </p:attrNameLst>
                                      </p:cBhvr>
                                      <p:to>
                                        <p:strVal val="visible"/>
                                      </p:to>
                                    </p:set>
                                    <p:animEffect filter="fade" transition="in">
                                      <p:cBhvr>
                                        <p:cTn dur="500"/>
                                        <p:tgtEl>
                                          <p:spTgt spid="4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9"/>
                                        </p:tgtEl>
                                        <p:attrNameLst>
                                          <p:attrName>style.visibility</p:attrName>
                                        </p:attrNameLst>
                                      </p:cBhvr>
                                      <p:to>
                                        <p:strVal val="visible"/>
                                      </p:to>
                                    </p:set>
                                    <p:animEffect filter="fade" transition="in">
                                      <p:cBhvr>
                                        <p:cTn dur="500"/>
                                        <p:tgtEl>
                                          <p:spTgt spid="4179"/>
                                        </p:tgtEl>
                                      </p:cBhvr>
                                    </p:animEffect>
                                  </p:childTnLst>
                                </p:cTn>
                              </p:par>
                              <p:par>
                                <p:cTn fill="hold" nodeType="withEffect" presetClass="entr" presetID="10" presetSubtype="0">
                                  <p:stCondLst>
                                    <p:cond delay="0"/>
                                  </p:stCondLst>
                                  <p:childTnLst>
                                    <p:set>
                                      <p:cBhvr>
                                        <p:cTn dur="1" fill="hold">
                                          <p:stCondLst>
                                            <p:cond delay="0"/>
                                          </p:stCondLst>
                                        </p:cTn>
                                        <p:tgtEl>
                                          <p:spTgt spid="4180"/>
                                        </p:tgtEl>
                                        <p:attrNameLst>
                                          <p:attrName>style.visibility</p:attrName>
                                        </p:attrNameLst>
                                      </p:cBhvr>
                                      <p:to>
                                        <p:strVal val="visible"/>
                                      </p:to>
                                    </p:set>
                                    <p:animEffect filter="fade" transition="in">
                                      <p:cBhvr>
                                        <p:cTn dur="500"/>
                                        <p:tgtEl>
                                          <p:spTgt spid="4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6" name="Shape 4226"/>
        <p:cNvGrpSpPr/>
        <p:nvPr/>
      </p:nvGrpSpPr>
      <p:grpSpPr>
        <a:xfrm>
          <a:off x="0" y="0"/>
          <a:ext cx="0" cy="0"/>
          <a:chOff x="0" y="0"/>
          <a:chExt cx="0" cy="0"/>
        </a:xfrm>
      </p:grpSpPr>
      <p:sp>
        <p:nvSpPr>
          <p:cNvPr id="4227" name="Google Shape;4227;p71"/>
          <p:cNvSpPr txBox="1"/>
          <p:nvPr>
            <p:ph type="title"/>
          </p:nvPr>
        </p:nvSpPr>
        <p:spPr>
          <a:xfrm>
            <a:off x="651417" y="223762"/>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HTTP/2</a:t>
            </a:r>
            <a:endParaRPr sz="4400"/>
          </a:p>
        </p:txBody>
      </p:sp>
      <p:sp>
        <p:nvSpPr>
          <p:cNvPr id="4228" name="Google Shape;4228;p71"/>
          <p:cNvSpPr txBox="1"/>
          <p:nvPr/>
        </p:nvSpPr>
        <p:spPr>
          <a:xfrm>
            <a:off x="572119" y="1236917"/>
            <a:ext cx="11117107" cy="503308"/>
          </a:xfrm>
          <a:prstGeom prst="rect">
            <a:avLst/>
          </a:prstGeom>
          <a:noFill/>
          <a:ln>
            <a:noFill/>
          </a:ln>
        </p:spPr>
        <p:txBody>
          <a:bodyPr anchorCtr="0" anchor="t" bIns="45700" lIns="91425" spcFirstLastPara="1" rIns="91425" wrap="square" tIns="45700">
            <a:noAutofit/>
          </a:bodyPr>
          <a:lstStyle/>
          <a:p>
            <a:pPr indent="0" lvl="0" marL="130175" marR="0" rtl="0" algn="ctr">
              <a:lnSpc>
                <a:spcPct val="90000"/>
              </a:lnSpc>
              <a:spcBef>
                <a:spcPts val="0"/>
              </a:spcBef>
              <a:spcAft>
                <a:spcPts val="0"/>
              </a:spcAft>
              <a:buClr>
                <a:srgbClr val="0000A3"/>
              </a:buClr>
              <a:buSzPts val="3600"/>
              <a:buFont typeface="Noto Sans Symbols"/>
              <a:buNone/>
            </a:pPr>
            <a:r>
              <a:rPr b="0" i="1" lang="en-US" sz="3600" u="none" cap="none" strike="noStrike">
                <a:solidFill>
                  <a:srgbClr val="000090"/>
                </a:solidFill>
                <a:latin typeface="Calibri"/>
                <a:ea typeface="Calibri"/>
                <a:cs typeface="Calibri"/>
                <a:sym typeface="Calibri"/>
              </a:rPr>
              <a:t>Key goal: </a:t>
            </a:r>
            <a:r>
              <a:rPr b="0" i="0" lang="en-US" sz="3600" u="none" cap="none" strike="noStrike">
                <a:solidFill>
                  <a:srgbClr val="000000"/>
                </a:solidFill>
                <a:latin typeface="Calibri"/>
                <a:ea typeface="Calibri"/>
                <a:cs typeface="Calibri"/>
                <a:sym typeface="Calibri"/>
              </a:rPr>
              <a:t>decreased delay in multi-object HTTP requests</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229" name="Google Shape;4229;p71"/>
          <p:cNvSpPr txBox="1"/>
          <p:nvPr/>
        </p:nvSpPr>
        <p:spPr>
          <a:xfrm>
            <a:off x="914400" y="2142059"/>
            <a:ext cx="10654118" cy="3930449"/>
          </a:xfrm>
          <a:prstGeom prst="rect">
            <a:avLst/>
          </a:prstGeom>
          <a:noFill/>
          <a:ln>
            <a:noFill/>
          </a:ln>
        </p:spPr>
        <p:txBody>
          <a:bodyPr anchorCtr="0" anchor="t" bIns="45700" lIns="91425" spcFirstLastPara="1" rIns="91425" wrap="square" tIns="45700">
            <a:noAutofit/>
          </a:bodyPr>
          <a:lstStyle/>
          <a:p>
            <a:pPr indent="0" lvl="0" marL="9525" marR="0" rtl="0" algn="l">
              <a:lnSpc>
                <a:spcPct val="90000"/>
              </a:lnSpc>
              <a:spcBef>
                <a:spcPts val="0"/>
              </a:spcBef>
              <a:spcAft>
                <a:spcPts val="0"/>
              </a:spcAft>
              <a:buClr>
                <a:srgbClr val="0000A3"/>
              </a:buClr>
              <a:buSzPts val="3200"/>
              <a:buFont typeface="Noto Sans Symbols"/>
              <a:buNone/>
            </a:pPr>
            <a:r>
              <a:rPr b="0" i="1" lang="en-US" sz="3200" u="sng" cap="none" strike="noStrike">
                <a:solidFill>
                  <a:srgbClr val="C00000"/>
                </a:solidFill>
                <a:latin typeface="Calibri"/>
                <a:ea typeface="Calibri"/>
                <a:cs typeface="Calibri"/>
                <a:sym typeface="Calibri"/>
              </a:rPr>
              <a:t>HTTP1.1:</a:t>
            </a:r>
            <a:r>
              <a:rPr b="0" i="0" lang="en-US" sz="3200" u="sng" cap="none" strike="noStrike">
                <a:solidFill>
                  <a:srgbClr val="C00000"/>
                </a:solidFill>
                <a:latin typeface="Calibri"/>
                <a:ea typeface="Calibri"/>
                <a:cs typeface="Calibri"/>
                <a:sym typeface="Calibri"/>
              </a:rPr>
              <a:t> </a:t>
            </a:r>
            <a:r>
              <a:rPr b="0" i="0" lang="en-US" sz="3200" u="none" cap="none" strike="noStrike">
                <a:solidFill>
                  <a:srgbClr val="000000"/>
                </a:solidFill>
                <a:latin typeface="Calibri"/>
                <a:ea typeface="Calibri"/>
                <a:cs typeface="Calibri"/>
                <a:sym typeface="Calibri"/>
              </a:rPr>
              <a:t>introduced </a:t>
            </a:r>
            <a:r>
              <a:rPr b="0" i="0" lang="en-US" sz="3200" u="none" cap="none" strike="noStrike">
                <a:solidFill>
                  <a:srgbClr val="0000A3"/>
                </a:solidFill>
                <a:latin typeface="Calibri"/>
                <a:ea typeface="Calibri"/>
                <a:cs typeface="Calibri"/>
                <a:sym typeface="Calibri"/>
              </a:rPr>
              <a:t>multiple, pipelined GETs</a:t>
            </a:r>
            <a:r>
              <a:rPr b="0" i="0" lang="en-US" sz="3200" u="none" cap="none" strike="noStrike">
                <a:solidFill>
                  <a:srgbClr val="000000"/>
                </a:solidFill>
                <a:latin typeface="Calibri"/>
                <a:ea typeface="Calibri"/>
                <a:cs typeface="Calibri"/>
                <a:sym typeface="Calibri"/>
              </a:rPr>
              <a:t> over single TCP connection</a:t>
            </a:r>
            <a:endParaRPr b="1" i="0" sz="3200" u="none" cap="none" strike="noStrike">
              <a:solidFill>
                <a:srgbClr val="000000"/>
              </a:solidFill>
              <a:latin typeface="Calibri"/>
              <a:ea typeface="Calibri"/>
              <a:cs typeface="Calibri"/>
              <a:sym typeface="Calibri"/>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server responds </a:t>
            </a:r>
            <a:r>
              <a:rPr b="0" i="1" lang="en-US" sz="2800" u="none" cap="none" strike="noStrike">
                <a:solidFill>
                  <a:srgbClr val="000000"/>
                </a:solidFill>
                <a:latin typeface="Calibri"/>
                <a:ea typeface="Calibri"/>
                <a:cs typeface="Calibri"/>
                <a:sym typeface="Calibri"/>
              </a:rPr>
              <a:t>in-order</a:t>
            </a:r>
            <a:r>
              <a:rPr b="0" i="0" lang="en-US" sz="2800" u="none" cap="none" strike="noStrike">
                <a:solidFill>
                  <a:srgbClr val="000000"/>
                </a:solidFill>
                <a:latin typeface="Calibri"/>
                <a:ea typeface="Calibri"/>
                <a:cs typeface="Calibri"/>
                <a:sym typeface="Calibri"/>
              </a:rPr>
              <a:t> (FCFS: first-come-first-served scheduling) to GET requests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with FCFS, small object may have to wait for transmission  (</a:t>
            </a:r>
            <a:r>
              <a:rPr b="0" i="0" lang="en-US" sz="2800" u="none" cap="none" strike="noStrike">
                <a:solidFill>
                  <a:srgbClr val="C00000"/>
                </a:solidFill>
                <a:latin typeface="Calibri"/>
                <a:ea typeface="Calibri"/>
                <a:cs typeface="Calibri"/>
                <a:sym typeface="Calibri"/>
              </a:rPr>
              <a:t>head-of-line (HOL) blocking</a:t>
            </a:r>
            <a:r>
              <a:rPr b="0" i="0" lang="en-US" sz="2800" u="none" cap="none" strike="noStrike">
                <a:solidFill>
                  <a:srgbClr val="000000"/>
                </a:solidFill>
                <a:latin typeface="Calibri"/>
                <a:ea typeface="Calibri"/>
                <a:cs typeface="Calibri"/>
                <a:sym typeface="Calibri"/>
              </a:rPr>
              <a:t>) behind large object(s)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loss recovery (retransmitting lost TCP segments) stalls object transmission</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230" name="Google Shape;4230;p7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p:nvPr/>
        </p:nvSpPr>
        <p:spPr>
          <a:xfrm>
            <a:off x="8985188" y="3065778"/>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0" name="Google Shape;170;p27"/>
          <p:cNvSpPr/>
          <p:nvPr/>
        </p:nvSpPr>
        <p:spPr>
          <a:xfrm>
            <a:off x="7274076" y="1826035"/>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71" name="Google Shape;171;p27"/>
          <p:cNvGrpSpPr/>
          <p:nvPr/>
        </p:nvGrpSpPr>
        <p:grpSpPr>
          <a:xfrm>
            <a:off x="7205350" y="3289251"/>
            <a:ext cx="1458912" cy="933450"/>
            <a:chOff x="2889" y="1631"/>
            <a:chExt cx="980" cy="743"/>
          </a:xfrm>
        </p:grpSpPr>
        <p:sp>
          <p:nvSpPr>
            <p:cNvPr id="172" name="Google Shape;172;p27"/>
            <p:cNvSpPr/>
            <p:nvPr/>
          </p:nvSpPr>
          <p:spPr>
            <a:xfrm>
              <a:off x="3046" y="1841"/>
              <a:ext cx="663" cy="533"/>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73" name="Google Shape;173;p27"/>
            <p:cNvSpPr/>
            <p:nvPr/>
          </p:nvSpPr>
          <p:spPr>
            <a:xfrm>
              <a:off x="2889" y="1631"/>
              <a:ext cx="980" cy="253"/>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grpSp>
      <p:sp>
        <p:nvSpPr>
          <p:cNvPr id="174" name="Google Shape;174;p27"/>
          <p:cNvSpPr/>
          <p:nvPr/>
        </p:nvSpPr>
        <p:spPr>
          <a:xfrm>
            <a:off x="7712401" y="4683134"/>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5" name="Google Shape;175;p27"/>
          <p:cNvSpPr txBox="1"/>
          <p:nvPr/>
        </p:nvSpPr>
        <p:spPr>
          <a:xfrm>
            <a:off x="7679274" y="1488461"/>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mobile network</a:t>
            </a:r>
            <a:endParaRPr/>
          </a:p>
        </p:txBody>
      </p:sp>
      <p:sp>
        <p:nvSpPr>
          <p:cNvPr id="176" name="Google Shape;176;p27"/>
          <p:cNvSpPr txBox="1"/>
          <p:nvPr/>
        </p:nvSpPr>
        <p:spPr>
          <a:xfrm>
            <a:off x="7330835" y="4191922"/>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home network</a:t>
            </a:r>
            <a:endParaRPr/>
          </a:p>
        </p:txBody>
      </p:sp>
      <p:sp>
        <p:nvSpPr>
          <p:cNvPr id="177" name="Google Shape;177;p27"/>
          <p:cNvSpPr txBox="1"/>
          <p:nvPr/>
        </p:nvSpPr>
        <p:spPr>
          <a:xfrm>
            <a:off x="7306908" y="5779775"/>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enterprise</a:t>
            </a:r>
            <a:endParaRPr/>
          </a:p>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          network</a:t>
            </a:r>
            <a:endParaRPr/>
          </a:p>
        </p:txBody>
      </p:sp>
      <p:sp>
        <p:nvSpPr>
          <p:cNvPr id="178" name="Google Shape;178;p27"/>
          <p:cNvSpPr/>
          <p:nvPr/>
        </p:nvSpPr>
        <p:spPr>
          <a:xfrm>
            <a:off x="10222146" y="3179540"/>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79" name="Google Shape;179;p27"/>
          <p:cNvGrpSpPr/>
          <p:nvPr/>
        </p:nvGrpSpPr>
        <p:grpSpPr>
          <a:xfrm>
            <a:off x="10837700" y="3928050"/>
            <a:ext cx="687393" cy="721548"/>
            <a:chOff x="5203089" y="1751190"/>
            <a:chExt cx="858331" cy="662414"/>
          </a:xfrm>
        </p:grpSpPr>
        <p:sp>
          <p:nvSpPr>
            <p:cNvPr id="180" name="Google Shape;180;p27"/>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 name="Google Shape;181;p27"/>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82" name="Google Shape;182;p27"/>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83" name="Google Shape;183;p27"/>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84" name="Google Shape;184;p27"/>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85" name="Google Shape;185;p27"/>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86" name="Google Shape;186;p27"/>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87" name="Google Shape;187;p27"/>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188" name="Google Shape;188;p27"/>
          <p:cNvGrpSpPr/>
          <p:nvPr/>
        </p:nvGrpSpPr>
        <p:grpSpPr>
          <a:xfrm>
            <a:off x="10771171" y="3194171"/>
            <a:ext cx="594613" cy="648336"/>
            <a:chOff x="5203089" y="1751190"/>
            <a:chExt cx="858331" cy="662414"/>
          </a:xfrm>
        </p:grpSpPr>
        <p:sp>
          <p:nvSpPr>
            <p:cNvPr id="189" name="Google Shape;189;p27"/>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0" name="Google Shape;190;p27"/>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91" name="Google Shape;191;p27"/>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92" name="Google Shape;192;p27"/>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93" name="Google Shape;193;p27"/>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94" name="Google Shape;194;p27"/>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95" name="Google Shape;195;p27"/>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96" name="Google Shape;196;p27"/>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197" name="Google Shape;197;p27"/>
          <p:cNvSpPr/>
          <p:nvPr/>
        </p:nvSpPr>
        <p:spPr>
          <a:xfrm>
            <a:off x="9540813" y="1782042"/>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8" name="Google Shape;198;p27"/>
          <p:cNvSpPr txBox="1"/>
          <p:nvPr/>
        </p:nvSpPr>
        <p:spPr>
          <a:xfrm>
            <a:off x="9427201" y="1851195"/>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national or global ISP</a:t>
            </a:r>
            <a:endParaRPr/>
          </a:p>
        </p:txBody>
      </p:sp>
      <p:sp>
        <p:nvSpPr>
          <p:cNvPr id="199" name="Google Shape;199;p27"/>
          <p:cNvSpPr/>
          <p:nvPr/>
        </p:nvSpPr>
        <p:spPr>
          <a:xfrm>
            <a:off x="9279068" y="3677908"/>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0" name="Google Shape;200;p27"/>
          <p:cNvSpPr txBox="1"/>
          <p:nvPr/>
        </p:nvSpPr>
        <p:spPr>
          <a:xfrm>
            <a:off x="8766162" y="3447919"/>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local or regional ISP</a:t>
            </a:r>
            <a:endParaRPr/>
          </a:p>
        </p:txBody>
      </p:sp>
      <p:sp>
        <p:nvSpPr>
          <p:cNvPr id="201" name="Google Shape;201;p27"/>
          <p:cNvSpPr txBox="1"/>
          <p:nvPr/>
        </p:nvSpPr>
        <p:spPr>
          <a:xfrm>
            <a:off x="10917767" y="4677937"/>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Calibri"/>
              <a:buNone/>
            </a:pPr>
            <a:r>
              <a:rPr b="0" i="0" lang="en-US" sz="1050" u="none" cap="none" strike="noStrike">
                <a:solidFill>
                  <a:srgbClr val="000000"/>
                </a:solidFill>
                <a:latin typeface="Calibri"/>
                <a:ea typeface="Calibri"/>
                <a:cs typeface="Calibri"/>
                <a:sym typeface="Calibri"/>
              </a:rPr>
              <a:t>datacenter </a:t>
            </a:r>
            <a:endParaRPr/>
          </a:p>
          <a:p>
            <a:pPr indent="0" lvl="0" marL="0" marR="0" rtl="0" algn="l">
              <a:lnSpc>
                <a:spcPct val="90000"/>
              </a:lnSpc>
              <a:spcBef>
                <a:spcPts val="0"/>
              </a:spcBef>
              <a:spcAft>
                <a:spcPts val="0"/>
              </a:spcAft>
              <a:buClr>
                <a:srgbClr val="000000"/>
              </a:buClr>
              <a:buSzPts val="1050"/>
              <a:buFont typeface="Calibri"/>
              <a:buNone/>
            </a:pPr>
            <a:r>
              <a:rPr b="0" i="0" lang="en-US" sz="1050" u="none" cap="none" strike="noStrike">
                <a:solidFill>
                  <a:srgbClr val="000000"/>
                </a:solidFill>
                <a:latin typeface="Calibri"/>
                <a:ea typeface="Calibri"/>
                <a:cs typeface="Calibri"/>
                <a:sym typeface="Calibri"/>
              </a:rPr>
              <a:t>network</a:t>
            </a:r>
            <a:endParaRPr/>
          </a:p>
        </p:txBody>
      </p:sp>
      <p:sp>
        <p:nvSpPr>
          <p:cNvPr id="202" name="Google Shape;202;p27"/>
          <p:cNvSpPr txBox="1"/>
          <p:nvPr/>
        </p:nvSpPr>
        <p:spPr>
          <a:xfrm>
            <a:off x="10063018" y="4228248"/>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content </a:t>
            </a:r>
            <a:endParaRPr/>
          </a:p>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provider </a:t>
            </a:r>
            <a:endParaRPr/>
          </a:p>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network</a:t>
            </a:r>
            <a:endParaRPr b="0" i="0" sz="1000" u="none" cap="none" strike="noStrike">
              <a:solidFill>
                <a:srgbClr val="000000"/>
              </a:solidFill>
              <a:latin typeface="Calibri"/>
              <a:ea typeface="Calibri"/>
              <a:cs typeface="Calibri"/>
              <a:sym typeface="Calibri"/>
            </a:endParaRPr>
          </a:p>
        </p:txBody>
      </p:sp>
      <p:cxnSp>
        <p:nvCxnSpPr>
          <p:cNvPr id="203" name="Google Shape;203;p27"/>
          <p:cNvCxnSpPr/>
          <p:nvPr/>
        </p:nvCxnSpPr>
        <p:spPr>
          <a:xfrm rot="10800000">
            <a:off x="10559920"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204" name="Google Shape;204;p27"/>
          <p:cNvCxnSpPr/>
          <p:nvPr/>
        </p:nvCxnSpPr>
        <p:spPr>
          <a:xfrm rot="10800000">
            <a:off x="10660835"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205" name="Google Shape;205;p27"/>
          <p:cNvCxnSpPr/>
          <p:nvPr/>
        </p:nvCxnSpPr>
        <p:spPr>
          <a:xfrm flipH="1" rot="10800000">
            <a:off x="10636897"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206" name="Google Shape;206;p27"/>
          <p:cNvCxnSpPr/>
          <p:nvPr/>
        </p:nvCxnSpPr>
        <p:spPr>
          <a:xfrm rot="10800000">
            <a:off x="10570774"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207" name="Google Shape;207;p27"/>
          <p:cNvCxnSpPr/>
          <p:nvPr/>
        </p:nvCxnSpPr>
        <p:spPr>
          <a:xfrm rot="10800000">
            <a:off x="10550620"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208" name="Google Shape;208;p27"/>
          <p:cNvCxnSpPr/>
          <p:nvPr/>
        </p:nvCxnSpPr>
        <p:spPr>
          <a:xfrm rot="10800000">
            <a:off x="9895195"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209" name="Google Shape;209;p27"/>
          <p:cNvCxnSpPr/>
          <p:nvPr/>
        </p:nvCxnSpPr>
        <p:spPr>
          <a:xfrm rot="10800000">
            <a:off x="9219616"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210" name="Google Shape;210;p27"/>
          <p:cNvCxnSpPr/>
          <p:nvPr/>
        </p:nvCxnSpPr>
        <p:spPr>
          <a:xfrm flipH="1">
            <a:off x="9276868"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211" name="Google Shape;211;p27"/>
          <p:cNvCxnSpPr/>
          <p:nvPr/>
        </p:nvCxnSpPr>
        <p:spPr>
          <a:xfrm>
            <a:off x="9733069"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212" name="Google Shape;212;p27"/>
          <p:cNvCxnSpPr/>
          <p:nvPr/>
        </p:nvCxnSpPr>
        <p:spPr>
          <a:xfrm>
            <a:off x="10137668"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213" name="Google Shape;213;p27"/>
          <p:cNvCxnSpPr/>
          <p:nvPr/>
        </p:nvCxnSpPr>
        <p:spPr>
          <a:xfrm flipH="1">
            <a:off x="9798719" y="2695013"/>
            <a:ext cx="380432" cy="694807"/>
          </a:xfrm>
          <a:prstGeom prst="straightConnector1">
            <a:avLst/>
          </a:prstGeom>
          <a:noFill/>
          <a:ln cap="flat" cmpd="sng" w="12700">
            <a:solidFill>
              <a:schemeClr val="dk1"/>
            </a:solidFill>
            <a:prstDash val="solid"/>
            <a:miter lim="800000"/>
            <a:headEnd len="sm" w="sm" type="none"/>
            <a:tailEnd len="sm" w="sm" type="none"/>
          </a:ln>
        </p:spPr>
      </p:cxnSp>
      <p:grpSp>
        <p:nvGrpSpPr>
          <p:cNvPr id="214" name="Google Shape;214;p27"/>
          <p:cNvGrpSpPr/>
          <p:nvPr/>
        </p:nvGrpSpPr>
        <p:grpSpPr>
          <a:xfrm>
            <a:off x="7562238" y="2127325"/>
            <a:ext cx="3578867" cy="3640284"/>
            <a:chOff x="7562238" y="2127325"/>
            <a:chExt cx="3578867" cy="3640284"/>
          </a:xfrm>
        </p:grpSpPr>
        <p:grpSp>
          <p:nvGrpSpPr>
            <p:cNvPr id="215" name="Google Shape;215;p27"/>
            <p:cNvGrpSpPr/>
            <p:nvPr/>
          </p:nvGrpSpPr>
          <p:grpSpPr>
            <a:xfrm>
              <a:off x="7857253" y="2127325"/>
              <a:ext cx="3283852" cy="3640284"/>
              <a:chOff x="7881336" y="2104198"/>
              <a:chExt cx="3283852" cy="3640284"/>
            </a:xfrm>
          </p:grpSpPr>
          <p:cxnSp>
            <p:nvCxnSpPr>
              <p:cNvPr id="216" name="Google Shape;216;p27"/>
              <p:cNvCxnSpPr/>
              <p:nvPr/>
            </p:nvCxnSpPr>
            <p:spPr>
              <a:xfrm flipH="1" rot="5400000">
                <a:off x="9813692" y="5228612"/>
                <a:ext cx="388062" cy="7560"/>
              </a:xfrm>
              <a:prstGeom prst="straightConnector1">
                <a:avLst/>
              </a:prstGeom>
              <a:noFill/>
              <a:ln cap="flat" cmpd="sng" w="12700">
                <a:solidFill>
                  <a:schemeClr val="dk1"/>
                </a:solidFill>
                <a:prstDash val="solid"/>
                <a:round/>
                <a:headEnd len="med" w="med" type="none"/>
                <a:tailEnd len="med" w="med" type="none"/>
              </a:ln>
            </p:spPr>
          </p:cxnSp>
          <p:cxnSp>
            <p:nvCxnSpPr>
              <p:cNvPr id="217" name="Google Shape;217;p27"/>
              <p:cNvCxnSpPr/>
              <p:nvPr/>
            </p:nvCxnSpPr>
            <p:spPr>
              <a:xfrm rot="10800000">
                <a:off x="10234009" y="5382159"/>
                <a:ext cx="0" cy="114300"/>
              </a:xfrm>
              <a:prstGeom prst="straightConnector1">
                <a:avLst/>
              </a:prstGeom>
              <a:noFill/>
              <a:ln cap="flat" cmpd="sng" w="12700">
                <a:solidFill>
                  <a:schemeClr val="dk1"/>
                </a:solidFill>
                <a:prstDash val="solid"/>
                <a:round/>
                <a:headEnd len="med" w="med" type="none"/>
                <a:tailEnd len="med" w="med" type="none"/>
              </a:ln>
            </p:spPr>
          </p:cxnSp>
          <p:cxnSp>
            <p:nvCxnSpPr>
              <p:cNvPr id="218" name="Google Shape;218;p27"/>
              <p:cNvCxnSpPr/>
              <p:nvPr/>
            </p:nvCxnSpPr>
            <p:spPr>
              <a:xfrm>
                <a:off x="9457042" y="4815390"/>
                <a:ext cx="524483" cy="261537"/>
              </a:xfrm>
              <a:prstGeom prst="straightConnector1">
                <a:avLst/>
              </a:prstGeom>
              <a:noFill/>
              <a:ln cap="flat" cmpd="sng" w="9525">
                <a:solidFill>
                  <a:schemeClr val="dk1"/>
                </a:solidFill>
                <a:prstDash val="solid"/>
                <a:round/>
                <a:headEnd len="med" w="med" type="none"/>
                <a:tailEnd len="med" w="med" type="none"/>
              </a:ln>
            </p:spPr>
          </p:cxnSp>
          <p:cxnSp>
            <p:nvCxnSpPr>
              <p:cNvPr id="219" name="Google Shape;219;p27"/>
              <p:cNvCxnSpPr/>
              <p:nvPr/>
            </p:nvCxnSpPr>
            <p:spPr>
              <a:xfrm flipH="1" rot="10800000">
                <a:off x="8874149" y="4815390"/>
                <a:ext cx="569255" cy="246266"/>
              </a:xfrm>
              <a:prstGeom prst="straightConnector1">
                <a:avLst/>
              </a:prstGeom>
              <a:noFill/>
              <a:ln cap="flat" cmpd="sng" w="9525">
                <a:solidFill>
                  <a:schemeClr val="dk1"/>
                </a:solidFill>
                <a:prstDash val="solid"/>
                <a:round/>
                <a:headEnd len="med" w="med" type="none"/>
                <a:tailEnd len="med" w="med" type="none"/>
              </a:ln>
            </p:spPr>
          </p:cxnSp>
          <p:cxnSp>
            <p:nvCxnSpPr>
              <p:cNvPr id="220" name="Google Shape;220;p27"/>
              <p:cNvCxnSpPr/>
              <p:nvPr/>
            </p:nvCxnSpPr>
            <p:spPr>
              <a:xfrm>
                <a:off x="8845827" y="5085749"/>
                <a:ext cx="1030502" cy="0"/>
              </a:xfrm>
              <a:prstGeom prst="straightConnector1">
                <a:avLst/>
              </a:prstGeom>
              <a:noFill/>
              <a:ln cap="flat" cmpd="sng" w="9525">
                <a:solidFill>
                  <a:schemeClr val="dk1"/>
                </a:solidFill>
                <a:prstDash val="solid"/>
                <a:round/>
                <a:headEnd len="med" w="med" type="none"/>
                <a:tailEnd len="med" w="med" type="none"/>
              </a:ln>
            </p:spPr>
          </p:cxnSp>
          <p:cxnSp>
            <p:nvCxnSpPr>
              <p:cNvPr id="221" name="Google Shape;221;p27"/>
              <p:cNvCxnSpPr/>
              <p:nvPr/>
            </p:nvCxnSpPr>
            <p:spPr>
              <a:xfrm>
                <a:off x="8234290" y="5094207"/>
                <a:ext cx="226800" cy="12700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27"/>
              <p:cNvCxnSpPr/>
              <p:nvPr/>
            </p:nvCxnSpPr>
            <p:spPr>
              <a:xfrm flipH="1" rot="10800000">
                <a:off x="7972450" y="5267343"/>
                <a:ext cx="412750" cy="12700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27"/>
              <p:cNvCxnSpPr/>
              <p:nvPr/>
            </p:nvCxnSpPr>
            <p:spPr>
              <a:xfrm flipH="1">
                <a:off x="8397900" y="5259125"/>
                <a:ext cx="68080" cy="293968"/>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27"/>
              <p:cNvCxnSpPr/>
              <p:nvPr/>
            </p:nvCxnSpPr>
            <p:spPr>
              <a:xfrm rot="10800000">
                <a:off x="8512814" y="5284804"/>
                <a:ext cx="280374" cy="269876"/>
              </a:xfrm>
              <a:prstGeom prst="straightConnector1">
                <a:avLst/>
              </a:prstGeom>
              <a:noFill/>
              <a:ln cap="flat" cmpd="sng" w="9525">
                <a:solidFill>
                  <a:schemeClr val="dk1"/>
                </a:solidFill>
                <a:prstDash val="solid"/>
                <a:round/>
                <a:headEnd len="med" w="med" type="none"/>
                <a:tailEnd len="med" w="med" type="none"/>
              </a:ln>
            </p:spPr>
          </p:cxnSp>
          <p:cxnSp>
            <p:nvCxnSpPr>
              <p:cNvPr id="225" name="Google Shape;225;p27"/>
              <p:cNvCxnSpPr/>
              <p:nvPr/>
            </p:nvCxnSpPr>
            <p:spPr>
              <a:xfrm>
                <a:off x="8512814" y="5234921"/>
                <a:ext cx="914184" cy="468622"/>
              </a:xfrm>
              <a:prstGeom prst="straightConnector1">
                <a:avLst/>
              </a:prstGeom>
              <a:noFill/>
              <a:ln cap="flat" cmpd="sng" w="9525">
                <a:solidFill>
                  <a:schemeClr val="dk1"/>
                </a:solidFill>
                <a:prstDash val="solid"/>
                <a:round/>
                <a:headEnd len="med" w="med" type="none"/>
                <a:tailEnd len="med" w="med" type="none"/>
              </a:ln>
            </p:spPr>
          </p:cxnSp>
          <p:cxnSp>
            <p:nvCxnSpPr>
              <p:cNvPr id="226" name="Google Shape;226;p27"/>
              <p:cNvCxnSpPr/>
              <p:nvPr/>
            </p:nvCxnSpPr>
            <p:spPr>
              <a:xfrm>
                <a:off x="8271861" y="3806843"/>
                <a:ext cx="0" cy="131762"/>
              </a:xfrm>
              <a:prstGeom prst="straightConnector1">
                <a:avLst/>
              </a:prstGeom>
              <a:noFill/>
              <a:ln cap="flat" cmpd="sng" w="9525">
                <a:solidFill>
                  <a:schemeClr val="dk1"/>
                </a:solidFill>
                <a:prstDash val="solid"/>
                <a:round/>
                <a:headEnd len="med" w="med" type="none"/>
                <a:tailEnd len="med" w="med" type="none"/>
              </a:ln>
            </p:spPr>
          </p:cxnSp>
          <p:cxnSp>
            <p:nvCxnSpPr>
              <p:cNvPr id="227" name="Google Shape;227;p27"/>
              <p:cNvCxnSpPr/>
              <p:nvPr/>
            </p:nvCxnSpPr>
            <p:spPr>
              <a:xfrm flipH="1" rot="10800000">
                <a:off x="7881336" y="4017980"/>
                <a:ext cx="168275" cy="3175"/>
              </a:xfrm>
              <a:prstGeom prst="straightConnector1">
                <a:avLst/>
              </a:prstGeom>
              <a:noFill/>
              <a:ln cap="flat" cmpd="sng" w="9525">
                <a:solidFill>
                  <a:schemeClr val="dk1"/>
                </a:solidFill>
                <a:prstDash val="solid"/>
                <a:round/>
                <a:headEnd len="med" w="med" type="none"/>
                <a:tailEnd len="med" w="med" type="none"/>
              </a:ln>
            </p:spPr>
          </p:cxnSp>
          <p:cxnSp>
            <p:nvCxnSpPr>
              <p:cNvPr id="228" name="Google Shape;228;p27"/>
              <p:cNvCxnSpPr/>
              <p:nvPr/>
            </p:nvCxnSpPr>
            <p:spPr>
              <a:xfrm flipH="1" rot="5400000">
                <a:off x="9909628" y="5560344"/>
                <a:ext cx="366793" cy="1482"/>
              </a:xfrm>
              <a:prstGeom prst="straightConnector1">
                <a:avLst/>
              </a:prstGeom>
              <a:noFill/>
              <a:ln cap="flat" cmpd="sng" w="12700">
                <a:solidFill>
                  <a:schemeClr val="dk1"/>
                </a:solidFill>
                <a:prstDash val="solid"/>
                <a:round/>
                <a:headEnd len="med" w="med" type="none"/>
                <a:tailEnd len="med" w="med" type="none"/>
              </a:ln>
            </p:spPr>
          </p:cxnSp>
          <p:cxnSp>
            <p:nvCxnSpPr>
              <p:cNvPr id="229" name="Google Shape;229;p27"/>
              <p:cNvCxnSpPr/>
              <p:nvPr/>
            </p:nvCxnSpPr>
            <p:spPr>
              <a:xfrm flipH="1" rot="10800000">
                <a:off x="8483508" y="5013435"/>
                <a:ext cx="404236" cy="207771"/>
              </a:xfrm>
              <a:prstGeom prst="straightConnector1">
                <a:avLst/>
              </a:prstGeom>
              <a:noFill/>
              <a:ln cap="flat" cmpd="sng" w="9525">
                <a:solidFill>
                  <a:schemeClr val="dk1"/>
                </a:solidFill>
                <a:prstDash val="solid"/>
                <a:round/>
                <a:headEnd len="med" w="med" type="none"/>
                <a:tailEnd len="med" w="med" type="none"/>
              </a:ln>
            </p:spPr>
          </p:cxnSp>
          <p:cxnSp>
            <p:nvCxnSpPr>
              <p:cNvPr id="230" name="Google Shape;230;p27"/>
              <p:cNvCxnSpPr/>
              <p:nvPr/>
            </p:nvCxnSpPr>
            <p:spPr>
              <a:xfrm flipH="1">
                <a:off x="10124718" y="2146305"/>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231" name="Google Shape;231;p27"/>
              <p:cNvCxnSpPr/>
              <p:nvPr/>
            </p:nvCxnSpPr>
            <p:spPr>
              <a:xfrm flipH="1">
                <a:off x="10124718" y="2245186"/>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232" name="Google Shape;232;p27"/>
              <p:cNvCxnSpPr/>
              <p:nvPr/>
            </p:nvCxnSpPr>
            <p:spPr>
              <a:xfrm flipH="1">
                <a:off x="10696218" y="2177379"/>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233" name="Google Shape;233;p27"/>
              <p:cNvCxnSpPr/>
              <p:nvPr/>
            </p:nvCxnSpPr>
            <p:spPr>
              <a:xfrm flipH="1">
                <a:off x="10166249" y="2695840"/>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234" name="Google Shape;234;p27"/>
              <p:cNvCxnSpPr/>
              <p:nvPr/>
            </p:nvCxnSpPr>
            <p:spPr>
              <a:xfrm flipH="1">
                <a:off x="10093625" y="2146305"/>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235" name="Google Shape;235;p27"/>
              <p:cNvCxnSpPr/>
              <p:nvPr/>
            </p:nvCxnSpPr>
            <p:spPr>
              <a:xfrm flipH="1">
                <a:off x="10886186" y="2104198"/>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236" name="Google Shape;236;p27"/>
              <p:cNvCxnSpPr/>
              <p:nvPr/>
            </p:nvCxnSpPr>
            <p:spPr>
              <a:xfrm rot="10800000">
                <a:off x="10706077" y="2695840"/>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237" name="Google Shape;237;p27"/>
              <p:cNvCxnSpPr/>
              <p:nvPr/>
            </p:nvCxnSpPr>
            <p:spPr>
              <a:xfrm flipH="1">
                <a:off x="8793306" y="2245186"/>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238" name="Google Shape;238;p27"/>
              <p:cNvCxnSpPr/>
              <p:nvPr/>
            </p:nvCxnSpPr>
            <p:spPr>
              <a:xfrm flipH="1" rot="10800000">
                <a:off x="9402788" y="4090252"/>
                <a:ext cx="429324" cy="705603"/>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27"/>
              <p:cNvCxnSpPr/>
              <p:nvPr/>
            </p:nvCxnSpPr>
            <p:spPr>
              <a:xfrm flipH="1" rot="10800000">
                <a:off x="8268637" y="4024329"/>
                <a:ext cx="969051" cy="3175"/>
              </a:xfrm>
              <a:prstGeom prst="straightConnector1">
                <a:avLst/>
              </a:prstGeom>
              <a:noFill/>
              <a:ln cap="flat" cmpd="sng" w="9525">
                <a:solidFill>
                  <a:schemeClr val="dk1"/>
                </a:solidFill>
                <a:prstDash val="solid"/>
                <a:round/>
                <a:headEnd len="med" w="med" type="none"/>
                <a:tailEnd len="med" w="med" type="none"/>
              </a:ln>
            </p:spPr>
          </p:cxnSp>
        </p:grpSp>
        <p:pic>
          <p:nvPicPr>
            <p:cNvPr descr="antenna_radiation_stylized" id="240" name="Google Shape;240;p27"/>
            <p:cNvPicPr preferRelativeResize="0"/>
            <p:nvPr/>
          </p:nvPicPr>
          <p:blipFill rotWithShape="1">
            <a:blip r:embed="rId3">
              <a:alphaModFix/>
            </a:blip>
            <a:srcRect b="0" l="0" r="0" t="0"/>
            <a:stretch/>
          </p:blipFill>
          <p:spPr>
            <a:xfrm>
              <a:off x="7562238" y="3813930"/>
              <a:ext cx="506412" cy="106009"/>
            </a:xfrm>
            <a:prstGeom prst="rect">
              <a:avLst/>
            </a:prstGeom>
            <a:noFill/>
            <a:ln>
              <a:noFill/>
            </a:ln>
          </p:spPr>
        </p:pic>
        <p:pic>
          <p:nvPicPr>
            <p:cNvPr descr="antenna_radiation_stylized" id="241" name="Google Shape;241;p27"/>
            <p:cNvPicPr preferRelativeResize="0"/>
            <p:nvPr/>
          </p:nvPicPr>
          <p:blipFill rotWithShape="1">
            <a:blip r:embed="rId4">
              <a:alphaModFix/>
            </a:blip>
            <a:srcRect b="0" l="0" r="0" t="0"/>
            <a:stretch/>
          </p:blipFill>
          <p:spPr>
            <a:xfrm>
              <a:off x="9242073" y="5480938"/>
              <a:ext cx="452014" cy="95159"/>
            </a:xfrm>
            <a:prstGeom prst="rect">
              <a:avLst/>
            </a:prstGeom>
            <a:noFill/>
            <a:ln>
              <a:noFill/>
            </a:ln>
          </p:spPr>
        </p:pic>
        <p:pic>
          <p:nvPicPr>
            <p:cNvPr descr="cell_tower_radiation copy" id="242" name="Google Shape;242;p27"/>
            <p:cNvPicPr preferRelativeResize="0"/>
            <p:nvPr/>
          </p:nvPicPr>
          <p:blipFill rotWithShape="1">
            <a:blip r:embed="rId5">
              <a:alphaModFix/>
            </a:blip>
            <a:srcRect b="0" l="0" r="0" t="0"/>
            <a:stretch/>
          </p:blipFill>
          <p:spPr>
            <a:xfrm>
              <a:off x="7980866" y="2158167"/>
              <a:ext cx="457200" cy="332766"/>
            </a:xfrm>
            <a:prstGeom prst="rect">
              <a:avLst/>
            </a:prstGeom>
            <a:noFill/>
            <a:ln>
              <a:noFill/>
            </a:ln>
          </p:spPr>
        </p:pic>
        <p:sp>
          <p:nvSpPr>
            <p:cNvPr id="243" name="Google Shape;243;p27"/>
            <p:cNvSpPr/>
            <p:nvPr/>
          </p:nvSpPr>
          <p:spPr>
            <a:xfrm>
              <a:off x="8174541"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cxnSp>
        <p:nvCxnSpPr>
          <p:cNvPr id="244" name="Google Shape;244;p27"/>
          <p:cNvCxnSpPr/>
          <p:nvPr/>
        </p:nvCxnSpPr>
        <p:spPr>
          <a:xfrm>
            <a:off x="8207860" y="2700359"/>
            <a:ext cx="227964" cy="174352"/>
          </a:xfrm>
          <a:prstGeom prst="straightConnector1">
            <a:avLst/>
          </a:prstGeom>
          <a:noFill/>
          <a:ln cap="flat" cmpd="sng" w="9525">
            <a:solidFill>
              <a:schemeClr val="dk1"/>
            </a:solidFill>
            <a:prstDash val="solid"/>
            <a:round/>
            <a:headEnd len="med" w="med" type="none"/>
            <a:tailEnd len="med" w="med" type="none"/>
          </a:ln>
        </p:spPr>
      </p:cxnSp>
      <p:grpSp>
        <p:nvGrpSpPr>
          <p:cNvPr id="245" name="Google Shape;245;p27"/>
          <p:cNvGrpSpPr/>
          <p:nvPr/>
        </p:nvGrpSpPr>
        <p:grpSpPr>
          <a:xfrm>
            <a:off x="8050698" y="2309376"/>
            <a:ext cx="298450" cy="464008"/>
            <a:chOff x="3130" y="3288"/>
            <a:chExt cx="410" cy="742"/>
          </a:xfrm>
        </p:grpSpPr>
        <p:cxnSp>
          <p:nvCxnSpPr>
            <p:cNvPr id="246" name="Google Shape;246;p27"/>
            <p:cNvCxnSpPr/>
            <p:nvPr/>
          </p:nvCxnSpPr>
          <p:spPr>
            <a:xfrm flipH="1">
              <a:off x="3130" y="3288"/>
              <a:ext cx="205" cy="672"/>
            </a:xfrm>
            <a:prstGeom prst="straightConnector1">
              <a:avLst/>
            </a:prstGeom>
            <a:noFill/>
            <a:ln cap="flat" cmpd="sng" w="19050">
              <a:solidFill>
                <a:schemeClr val="dk1"/>
              </a:solidFill>
              <a:prstDash val="solid"/>
              <a:round/>
              <a:headEnd len="med" w="med" type="none"/>
              <a:tailEnd len="med" w="med" type="none"/>
            </a:ln>
          </p:spPr>
        </p:cxnSp>
        <p:cxnSp>
          <p:nvCxnSpPr>
            <p:cNvPr id="247" name="Google Shape;247;p27"/>
            <p:cNvCxnSpPr/>
            <p:nvPr/>
          </p:nvCxnSpPr>
          <p:spPr>
            <a:xfrm>
              <a:off x="3335" y="3288"/>
              <a:ext cx="205" cy="669"/>
            </a:xfrm>
            <a:prstGeom prst="straightConnector1">
              <a:avLst/>
            </a:prstGeom>
            <a:noFill/>
            <a:ln cap="flat" cmpd="sng" w="19050">
              <a:solidFill>
                <a:schemeClr val="dk1"/>
              </a:solidFill>
              <a:prstDash val="solid"/>
              <a:round/>
              <a:headEnd len="med" w="med" type="none"/>
              <a:tailEnd len="med" w="med" type="none"/>
            </a:ln>
          </p:spPr>
        </p:cxnSp>
        <p:cxnSp>
          <p:nvCxnSpPr>
            <p:cNvPr id="248" name="Google Shape;248;p27"/>
            <p:cNvCxnSpPr/>
            <p:nvPr/>
          </p:nvCxnSpPr>
          <p:spPr>
            <a:xfrm>
              <a:off x="3130"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249" name="Google Shape;249;p27"/>
            <p:cNvCxnSpPr/>
            <p:nvPr/>
          </p:nvCxnSpPr>
          <p:spPr>
            <a:xfrm flipH="1">
              <a:off x="3335"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250" name="Google Shape;250;p27"/>
            <p:cNvCxnSpPr/>
            <p:nvPr/>
          </p:nvCxnSpPr>
          <p:spPr>
            <a:xfrm>
              <a:off x="3335" y="3303"/>
              <a:ext cx="0" cy="727"/>
            </a:xfrm>
            <a:prstGeom prst="straightConnector1">
              <a:avLst/>
            </a:prstGeom>
            <a:noFill/>
            <a:ln cap="flat" cmpd="sng" w="19050">
              <a:solidFill>
                <a:schemeClr val="dk1"/>
              </a:solidFill>
              <a:prstDash val="solid"/>
              <a:round/>
              <a:headEnd len="med" w="med" type="none"/>
              <a:tailEnd len="med" w="med" type="none"/>
            </a:ln>
          </p:spPr>
        </p:cxnSp>
        <p:cxnSp>
          <p:nvCxnSpPr>
            <p:cNvPr id="251" name="Google Shape;251;p27"/>
            <p:cNvCxnSpPr/>
            <p:nvPr/>
          </p:nvCxnSpPr>
          <p:spPr>
            <a:xfrm flipH="1" rot="10800000">
              <a:off x="3130" y="3888"/>
              <a:ext cx="205" cy="72"/>
            </a:xfrm>
            <a:prstGeom prst="straightConnector1">
              <a:avLst/>
            </a:prstGeom>
            <a:noFill/>
            <a:ln cap="flat" cmpd="sng" w="19050">
              <a:solidFill>
                <a:schemeClr val="dk1"/>
              </a:solidFill>
              <a:prstDash val="solid"/>
              <a:round/>
              <a:headEnd len="med" w="med" type="none"/>
              <a:tailEnd len="med" w="med" type="none"/>
            </a:ln>
          </p:spPr>
        </p:cxnSp>
        <p:cxnSp>
          <p:nvCxnSpPr>
            <p:cNvPr id="252" name="Google Shape;252;p27"/>
            <p:cNvCxnSpPr/>
            <p:nvPr/>
          </p:nvCxnSpPr>
          <p:spPr>
            <a:xfrm rot="10800000">
              <a:off x="3335" y="3888"/>
              <a:ext cx="205" cy="69"/>
            </a:xfrm>
            <a:prstGeom prst="straightConnector1">
              <a:avLst/>
            </a:prstGeom>
            <a:noFill/>
            <a:ln cap="flat" cmpd="sng" w="19050">
              <a:solidFill>
                <a:schemeClr val="dk1"/>
              </a:solidFill>
              <a:prstDash val="solid"/>
              <a:round/>
              <a:headEnd len="med" w="med" type="none"/>
              <a:tailEnd len="med" w="med" type="none"/>
            </a:ln>
          </p:spPr>
        </p:cxnSp>
        <p:cxnSp>
          <p:nvCxnSpPr>
            <p:cNvPr id="253" name="Google Shape;253;p27"/>
            <p:cNvCxnSpPr/>
            <p:nvPr/>
          </p:nvCxnSpPr>
          <p:spPr>
            <a:xfrm>
              <a:off x="3217" y="3668"/>
              <a:ext cx="118" cy="55"/>
            </a:xfrm>
            <a:prstGeom prst="straightConnector1">
              <a:avLst/>
            </a:prstGeom>
            <a:noFill/>
            <a:ln cap="flat" cmpd="sng" w="19050">
              <a:solidFill>
                <a:schemeClr val="dk1"/>
              </a:solidFill>
              <a:prstDash val="solid"/>
              <a:round/>
              <a:headEnd len="med" w="med" type="none"/>
              <a:tailEnd len="med" w="med" type="none"/>
            </a:ln>
          </p:spPr>
        </p:cxnSp>
        <p:cxnSp>
          <p:nvCxnSpPr>
            <p:cNvPr id="254" name="Google Shape;254;p27"/>
            <p:cNvCxnSpPr/>
            <p:nvPr/>
          </p:nvCxnSpPr>
          <p:spPr>
            <a:xfrm flipH="1" rot="10800000">
              <a:off x="3335" y="3668"/>
              <a:ext cx="124" cy="55"/>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27"/>
            <p:cNvCxnSpPr/>
            <p:nvPr/>
          </p:nvCxnSpPr>
          <p:spPr>
            <a:xfrm>
              <a:off x="3178" y="3766"/>
              <a:ext cx="152" cy="75"/>
            </a:xfrm>
            <a:prstGeom prst="straightConnector1">
              <a:avLst/>
            </a:prstGeom>
            <a:noFill/>
            <a:ln cap="flat" cmpd="sng" w="19050">
              <a:solidFill>
                <a:schemeClr val="dk1"/>
              </a:solidFill>
              <a:prstDash val="solid"/>
              <a:round/>
              <a:headEnd len="med" w="med" type="none"/>
              <a:tailEnd len="med" w="med" type="none"/>
            </a:ln>
          </p:spPr>
        </p:cxnSp>
        <p:cxnSp>
          <p:nvCxnSpPr>
            <p:cNvPr id="256" name="Google Shape;256;p27"/>
            <p:cNvCxnSpPr/>
            <p:nvPr/>
          </p:nvCxnSpPr>
          <p:spPr>
            <a:xfrm flipH="1" rot="10800000">
              <a:off x="3335" y="3781"/>
              <a:ext cx="153" cy="66"/>
            </a:xfrm>
            <a:prstGeom prst="straightConnector1">
              <a:avLst/>
            </a:prstGeom>
            <a:noFill/>
            <a:ln cap="flat" cmpd="sng" w="19050">
              <a:solidFill>
                <a:schemeClr val="dk1"/>
              </a:solidFill>
              <a:prstDash val="solid"/>
              <a:round/>
              <a:headEnd len="med" w="med" type="none"/>
              <a:tailEnd len="med" w="med" type="none"/>
            </a:ln>
          </p:spPr>
        </p:cxnSp>
        <p:cxnSp>
          <p:nvCxnSpPr>
            <p:cNvPr id="257" name="Google Shape;257;p27"/>
            <p:cNvCxnSpPr/>
            <p:nvPr/>
          </p:nvCxnSpPr>
          <p:spPr>
            <a:xfrm flipH="1" rot="10800000">
              <a:off x="3335" y="3567"/>
              <a:ext cx="78" cy="27"/>
            </a:xfrm>
            <a:prstGeom prst="straightConnector1">
              <a:avLst/>
            </a:prstGeom>
            <a:noFill/>
            <a:ln cap="flat" cmpd="sng" w="19050">
              <a:solidFill>
                <a:schemeClr val="dk1"/>
              </a:solidFill>
              <a:prstDash val="solid"/>
              <a:round/>
              <a:headEnd len="med" w="med" type="none"/>
              <a:tailEnd len="med" w="med" type="none"/>
            </a:ln>
          </p:spPr>
        </p:cxnSp>
        <p:cxnSp>
          <p:nvCxnSpPr>
            <p:cNvPr id="258" name="Google Shape;258;p27"/>
            <p:cNvCxnSpPr/>
            <p:nvPr/>
          </p:nvCxnSpPr>
          <p:spPr>
            <a:xfrm flipH="1" rot="10800000">
              <a:off x="3335" y="3428"/>
              <a:ext cx="49" cy="21"/>
            </a:xfrm>
            <a:prstGeom prst="straightConnector1">
              <a:avLst/>
            </a:prstGeom>
            <a:noFill/>
            <a:ln cap="flat" cmpd="sng" w="19050">
              <a:solidFill>
                <a:schemeClr val="dk1"/>
              </a:solidFill>
              <a:prstDash val="solid"/>
              <a:round/>
              <a:headEnd len="med" w="med" type="none"/>
              <a:tailEnd len="med" w="med" type="none"/>
            </a:ln>
          </p:spPr>
        </p:cxnSp>
        <p:cxnSp>
          <p:nvCxnSpPr>
            <p:cNvPr id="259" name="Google Shape;259;p27"/>
            <p:cNvCxnSpPr/>
            <p:nvPr/>
          </p:nvCxnSpPr>
          <p:spPr>
            <a:xfrm>
              <a:off x="3247" y="3558"/>
              <a:ext cx="95" cy="36"/>
            </a:xfrm>
            <a:prstGeom prst="straightConnector1">
              <a:avLst/>
            </a:prstGeom>
            <a:noFill/>
            <a:ln cap="flat" cmpd="sng" w="19050">
              <a:solidFill>
                <a:schemeClr val="dk1"/>
              </a:solidFill>
              <a:prstDash val="solid"/>
              <a:round/>
              <a:headEnd len="med" w="med" type="none"/>
              <a:tailEnd len="med" w="med" type="none"/>
            </a:ln>
          </p:spPr>
        </p:cxnSp>
        <p:cxnSp>
          <p:nvCxnSpPr>
            <p:cNvPr id="260" name="Google Shape;260;p27"/>
            <p:cNvCxnSpPr/>
            <p:nvPr/>
          </p:nvCxnSpPr>
          <p:spPr>
            <a:xfrm>
              <a:off x="3289" y="3422"/>
              <a:ext cx="55" cy="36"/>
            </a:xfrm>
            <a:prstGeom prst="straightConnector1">
              <a:avLst/>
            </a:prstGeom>
            <a:noFill/>
            <a:ln cap="flat" cmpd="sng" w="19050">
              <a:solidFill>
                <a:schemeClr val="dk1"/>
              </a:solidFill>
              <a:prstDash val="solid"/>
              <a:round/>
              <a:headEnd len="med" w="med" type="none"/>
              <a:tailEnd len="med" w="med" type="none"/>
            </a:ln>
          </p:spPr>
        </p:cxnSp>
      </p:grpSp>
      <p:pic>
        <p:nvPicPr>
          <p:cNvPr descr="access_point_stylized_small" id="261" name="Google Shape;261;p27"/>
          <p:cNvPicPr preferRelativeResize="0"/>
          <p:nvPr/>
        </p:nvPicPr>
        <p:blipFill rotWithShape="1">
          <a:blip r:embed="rId6">
            <a:alphaModFix/>
          </a:blip>
          <a:srcRect b="0" l="0" r="0" t="0"/>
          <a:stretch/>
        </p:blipFill>
        <p:spPr>
          <a:xfrm>
            <a:off x="7613882" y="3861899"/>
            <a:ext cx="370169" cy="306751"/>
          </a:xfrm>
          <a:prstGeom prst="rect">
            <a:avLst/>
          </a:prstGeom>
          <a:noFill/>
          <a:ln>
            <a:noFill/>
          </a:ln>
        </p:spPr>
      </p:pic>
      <p:pic>
        <p:nvPicPr>
          <p:cNvPr descr="access_point_stylized_small" id="262" name="Google Shape;262;p27"/>
          <p:cNvPicPr preferRelativeResize="0"/>
          <p:nvPr/>
        </p:nvPicPr>
        <p:blipFill rotWithShape="1">
          <a:blip r:embed="rId6">
            <a:alphaModFix/>
          </a:blip>
          <a:srcRect b="0" l="0" r="0" t="0"/>
          <a:stretch/>
        </p:blipFill>
        <p:spPr>
          <a:xfrm>
            <a:off x="9290610" y="5524232"/>
            <a:ext cx="380935" cy="317464"/>
          </a:xfrm>
          <a:prstGeom prst="rect">
            <a:avLst/>
          </a:prstGeom>
          <a:noFill/>
          <a:ln>
            <a:noFill/>
          </a:ln>
        </p:spPr>
      </p:pic>
      <p:grpSp>
        <p:nvGrpSpPr>
          <p:cNvPr id="263" name="Google Shape;263;p27"/>
          <p:cNvGrpSpPr/>
          <p:nvPr/>
        </p:nvGrpSpPr>
        <p:grpSpPr>
          <a:xfrm>
            <a:off x="9783558" y="4989983"/>
            <a:ext cx="393760" cy="218578"/>
            <a:chOff x="7493876" y="2774731"/>
            <a:chExt cx="1481958" cy="894622"/>
          </a:xfrm>
        </p:grpSpPr>
        <p:sp>
          <p:nvSpPr>
            <p:cNvPr id="264" name="Google Shape;264;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65" name="Google Shape;265;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66" name="Google Shape;266;p27"/>
            <p:cNvGrpSpPr/>
            <p:nvPr/>
          </p:nvGrpSpPr>
          <p:grpSpPr>
            <a:xfrm>
              <a:off x="7713663" y="2848339"/>
              <a:ext cx="1042107" cy="425543"/>
              <a:chOff x="7786941" y="2884917"/>
              <a:chExt cx="897649" cy="353919"/>
            </a:xfrm>
          </p:grpSpPr>
          <p:sp>
            <p:nvSpPr>
              <p:cNvPr id="267" name="Google Shape;267;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8" name="Google Shape;268;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 name="Google Shape;269;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0" name="Google Shape;270;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71" name="Google Shape;271;p27"/>
          <p:cNvGrpSpPr/>
          <p:nvPr/>
        </p:nvGrpSpPr>
        <p:grpSpPr>
          <a:xfrm>
            <a:off x="9849365" y="5339037"/>
            <a:ext cx="309740" cy="190838"/>
            <a:chOff x="3668110" y="2448910"/>
            <a:chExt cx="3794234" cy="2165130"/>
          </a:xfrm>
        </p:grpSpPr>
        <p:sp>
          <p:nvSpPr>
            <p:cNvPr id="272" name="Google Shape;272;p2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 name="Google Shape;273;p27"/>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74" name="Google Shape;274;p27"/>
            <p:cNvGrpSpPr/>
            <p:nvPr/>
          </p:nvGrpSpPr>
          <p:grpSpPr>
            <a:xfrm>
              <a:off x="3941378" y="2603243"/>
              <a:ext cx="3202061" cy="1066110"/>
              <a:chOff x="7939341" y="3037317"/>
              <a:chExt cx="897649" cy="353919"/>
            </a:xfrm>
          </p:grpSpPr>
          <p:sp>
            <p:nvSpPr>
              <p:cNvPr id="275" name="Google Shape;275;p27"/>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6" name="Google Shape;276;p27"/>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7" name="Google Shape;277;p27"/>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8" name="Google Shape;278;p27"/>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79" name="Google Shape;279;p27"/>
          <p:cNvGrpSpPr/>
          <p:nvPr/>
        </p:nvGrpSpPr>
        <p:grpSpPr>
          <a:xfrm>
            <a:off x="8676619" y="4967420"/>
            <a:ext cx="393760" cy="218578"/>
            <a:chOff x="7493876" y="2774731"/>
            <a:chExt cx="1481958" cy="894622"/>
          </a:xfrm>
        </p:grpSpPr>
        <p:sp>
          <p:nvSpPr>
            <p:cNvPr id="280" name="Google Shape;280;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81" name="Google Shape;281;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82" name="Google Shape;282;p27"/>
            <p:cNvGrpSpPr/>
            <p:nvPr/>
          </p:nvGrpSpPr>
          <p:grpSpPr>
            <a:xfrm>
              <a:off x="7713663" y="2848339"/>
              <a:ext cx="1042107" cy="425543"/>
              <a:chOff x="7786941" y="2884917"/>
              <a:chExt cx="897649" cy="353919"/>
            </a:xfrm>
          </p:grpSpPr>
          <p:sp>
            <p:nvSpPr>
              <p:cNvPr id="283" name="Google Shape;283;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4" name="Google Shape;284;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 name="Google Shape;285;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 name="Google Shape;286;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87" name="Google Shape;287;p27"/>
          <p:cNvGrpSpPr/>
          <p:nvPr/>
        </p:nvGrpSpPr>
        <p:grpSpPr>
          <a:xfrm>
            <a:off x="8311520" y="5194433"/>
            <a:ext cx="309740" cy="190838"/>
            <a:chOff x="3668110" y="2448910"/>
            <a:chExt cx="3794234" cy="2165130"/>
          </a:xfrm>
        </p:grpSpPr>
        <p:sp>
          <p:nvSpPr>
            <p:cNvPr id="288" name="Google Shape;288;p2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9" name="Google Shape;289;p27"/>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90" name="Google Shape;290;p27"/>
            <p:cNvGrpSpPr/>
            <p:nvPr/>
          </p:nvGrpSpPr>
          <p:grpSpPr>
            <a:xfrm>
              <a:off x="3941378" y="2603243"/>
              <a:ext cx="3202061" cy="1066110"/>
              <a:chOff x="7939341" y="3037317"/>
              <a:chExt cx="897649" cy="353919"/>
            </a:xfrm>
          </p:grpSpPr>
          <p:sp>
            <p:nvSpPr>
              <p:cNvPr id="291" name="Google Shape;291;p27"/>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2" name="Google Shape;292;p27"/>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3" name="Google Shape;293;p27"/>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4" name="Google Shape;294;p27"/>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295" name="Google Shape;295;p27"/>
          <p:cNvGrpSpPr/>
          <p:nvPr/>
        </p:nvGrpSpPr>
        <p:grpSpPr>
          <a:xfrm>
            <a:off x="8439827" y="2812309"/>
            <a:ext cx="353678" cy="168275"/>
            <a:chOff x="7493876" y="2774731"/>
            <a:chExt cx="1481958" cy="894622"/>
          </a:xfrm>
        </p:grpSpPr>
        <p:sp>
          <p:nvSpPr>
            <p:cNvPr id="296" name="Google Shape;296;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297" name="Google Shape;297;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298" name="Google Shape;298;p27"/>
            <p:cNvGrpSpPr/>
            <p:nvPr/>
          </p:nvGrpSpPr>
          <p:grpSpPr>
            <a:xfrm>
              <a:off x="7713663" y="2848339"/>
              <a:ext cx="1042107" cy="425543"/>
              <a:chOff x="7786941" y="2884917"/>
              <a:chExt cx="897649" cy="353919"/>
            </a:xfrm>
          </p:grpSpPr>
          <p:sp>
            <p:nvSpPr>
              <p:cNvPr id="299" name="Google Shape;299;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0" name="Google Shape;300;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1" name="Google Shape;301;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2" name="Google Shape;302;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03" name="Google Shape;303;p27"/>
          <p:cNvGrpSpPr/>
          <p:nvPr/>
        </p:nvGrpSpPr>
        <p:grpSpPr>
          <a:xfrm>
            <a:off x="8050070" y="3965994"/>
            <a:ext cx="354986" cy="175668"/>
            <a:chOff x="7493876" y="2774731"/>
            <a:chExt cx="1481958" cy="894622"/>
          </a:xfrm>
        </p:grpSpPr>
        <p:sp>
          <p:nvSpPr>
            <p:cNvPr id="304" name="Google Shape;304;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05" name="Google Shape;305;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06" name="Google Shape;306;p27"/>
            <p:cNvGrpSpPr/>
            <p:nvPr/>
          </p:nvGrpSpPr>
          <p:grpSpPr>
            <a:xfrm>
              <a:off x="7713663" y="2848339"/>
              <a:ext cx="1042107" cy="425543"/>
              <a:chOff x="7786941" y="2884917"/>
              <a:chExt cx="897649" cy="353919"/>
            </a:xfrm>
          </p:grpSpPr>
          <p:sp>
            <p:nvSpPr>
              <p:cNvPr id="307" name="Google Shape;307;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8" name="Google Shape;308;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9" name="Google Shape;309;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0" name="Google Shape;310;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11" name="Google Shape;311;p27"/>
          <p:cNvGrpSpPr/>
          <p:nvPr/>
        </p:nvGrpSpPr>
        <p:grpSpPr>
          <a:xfrm>
            <a:off x="10884085" y="3601365"/>
            <a:ext cx="170989" cy="97052"/>
            <a:chOff x="7493876" y="2774731"/>
            <a:chExt cx="1481958" cy="894622"/>
          </a:xfrm>
        </p:grpSpPr>
        <p:sp>
          <p:nvSpPr>
            <p:cNvPr id="312" name="Google Shape;312;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13" name="Google Shape;313;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14" name="Google Shape;314;p27"/>
            <p:cNvGrpSpPr/>
            <p:nvPr/>
          </p:nvGrpSpPr>
          <p:grpSpPr>
            <a:xfrm>
              <a:off x="7713663" y="2848339"/>
              <a:ext cx="1042107" cy="425543"/>
              <a:chOff x="7786941" y="2884917"/>
              <a:chExt cx="897649" cy="353919"/>
            </a:xfrm>
          </p:grpSpPr>
          <p:sp>
            <p:nvSpPr>
              <p:cNvPr id="315" name="Google Shape;315;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6" name="Google Shape;316;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7" name="Google Shape;317;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8" name="Google Shape;318;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19" name="Google Shape;319;p27"/>
          <p:cNvGrpSpPr/>
          <p:nvPr/>
        </p:nvGrpSpPr>
        <p:grpSpPr>
          <a:xfrm>
            <a:off x="10410609" y="3496138"/>
            <a:ext cx="353678" cy="198344"/>
            <a:chOff x="7493876" y="2774731"/>
            <a:chExt cx="1481958" cy="894622"/>
          </a:xfrm>
        </p:grpSpPr>
        <p:sp>
          <p:nvSpPr>
            <p:cNvPr id="320" name="Google Shape;320;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21" name="Google Shape;321;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22" name="Google Shape;322;p27"/>
            <p:cNvGrpSpPr/>
            <p:nvPr/>
          </p:nvGrpSpPr>
          <p:grpSpPr>
            <a:xfrm>
              <a:off x="7713663" y="2848339"/>
              <a:ext cx="1042107" cy="425543"/>
              <a:chOff x="7786941" y="2884917"/>
              <a:chExt cx="897649" cy="353919"/>
            </a:xfrm>
          </p:grpSpPr>
          <p:sp>
            <p:nvSpPr>
              <p:cNvPr id="323" name="Google Shape;323;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4" name="Google Shape;324;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5" name="Google Shape;325;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6" name="Google Shape;326;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27" name="Google Shape;327;p27"/>
          <p:cNvGrpSpPr/>
          <p:nvPr/>
        </p:nvGrpSpPr>
        <p:grpSpPr>
          <a:xfrm>
            <a:off x="9948724" y="2202292"/>
            <a:ext cx="353678" cy="198344"/>
            <a:chOff x="7493876" y="2774731"/>
            <a:chExt cx="1481958" cy="894622"/>
          </a:xfrm>
        </p:grpSpPr>
        <p:sp>
          <p:nvSpPr>
            <p:cNvPr id="328" name="Google Shape;328;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29" name="Google Shape;329;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30" name="Google Shape;330;p27"/>
            <p:cNvGrpSpPr/>
            <p:nvPr/>
          </p:nvGrpSpPr>
          <p:grpSpPr>
            <a:xfrm>
              <a:off x="7713663" y="2848339"/>
              <a:ext cx="1042107" cy="425543"/>
              <a:chOff x="7786941" y="2884917"/>
              <a:chExt cx="897649" cy="353919"/>
            </a:xfrm>
          </p:grpSpPr>
          <p:sp>
            <p:nvSpPr>
              <p:cNvPr id="331" name="Google Shape;331;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2" name="Google Shape;332;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3" name="Google Shape;333;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4" name="Google Shape;334;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35" name="Google Shape;335;p27"/>
          <p:cNvGrpSpPr/>
          <p:nvPr/>
        </p:nvGrpSpPr>
        <p:grpSpPr>
          <a:xfrm>
            <a:off x="10527214" y="2613367"/>
            <a:ext cx="353678" cy="198344"/>
            <a:chOff x="7493876" y="2774731"/>
            <a:chExt cx="1481958" cy="894622"/>
          </a:xfrm>
        </p:grpSpPr>
        <p:sp>
          <p:nvSpPr>
            <p:cNvPr id="336" name="Google Shape;336;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37" name="Google Shape;337;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38" name="Google Shape;338;p27"/>
            <p:cNvGrpSpPr/>
            <p:nvPr/>
          </p:nvGrpSpPr>
          <p:grpSpPr>
            <a:xfrm>
              <a:off x="7713663" y="2848339"/>
              <a:ext cx="1042107" cy="425543"/>
              <a:chOff x="7786941" y="2884917"/>
              <a:chExt cx="897649" cy="353919"/>
            </a:xfrm>
          </p:grpSpPr>
          <p:sp>
            <p:nvSpPr>
              <p:cNvPr id="339" name="Google Shape;339;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0" name="Google Shape;340;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1" name="Google Shape;341;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2" name="Google Shape;342;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43" name="Google Shape;343;p27"/>
          <p:cNvGrpSpPr/>
          <p:nvPr/>
        </p:nvGrpSpPr>
        <p:grpSpPr>
          <a:xfrm>
            <a:off x="10643825" y="2107963"/>
            <a:ext cx="353678" cy="198344"/>
            <a:chOff x="7493876" y="2774731"/>
            <a:chExt cx="1481958" cy="894622"/>
          </a:xfrm>
        </p:grpSpPr>
        <p:sp>
          <p:nvSpPr>
            <p:cNvPr id="344" name="Google Shape;344;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45" name="Google Shape;345;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46" name="Google Shape;346;p27"/>
            <p:cNvGrpSpPr/>
            <p:nvPr/>
          </p:nvGrpSpPr>
          <p:grpSpPr>
            <a:xfrm>
              <a:off x="7713663" y="2848339"/>
              <a:ext cx="1042107" cy="425543"/>
              <a:chOff x="7786941" y="2884917"/>
              <a:chExt cx="897649" cy="353919"/>
            </a:xfrm>
          </p:grpSpPr>
          <p:sp>
            <p:nvSpPr>
              <p:cNvPr id="347" name="Google Shape;347;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8" name="Google Shape;348;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9" name="Google Shape;349;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0" name="Google Shape;350;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51" name="Google Shape;351;p27"/>
          <p:cNvGrpSpPr/>
          <p:nvPr/>
        </p:nvGrpSpPr>
        <p:grpSpPr>
          <a:xfrm>
            <a:off x="9098788" y="3956624"/>
            <a:ext cx="367224" cy="240304"/>
            <a:chOff x="7493876" y="2774731"/>
            <a:chExt cx="1481958" cy="894622"/>
          </a:xfrm>
        </p:grpSpPr>
        <p:sp>
          <p:nvSpPr>
            <p:cNvPr id="352" name="Google Shape;352;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53" name="Google Shape;353;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54" name="Google Shape;354;p27"/>
            <p:cNvGrpSpPr/>
            <p:nvPr/>
          </p:nvGrpSpPr>
          <p:grpSpPr>
            <a:xfrm>
              <a:off x="7713663" y="2848339"/>
              <a:ext cx="1042107" cy="425543"/>
              <a:chOff x="7786941" y="2884917"/>
              <a:chExt cx="897649" cy="353919"/>
            </a:xfrm>
          </p:grpSpPr>
          <p:sp>
            <p:nvSpPr>
              <p:cNvPr id="355" name="Google Shape;355;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6" name="Google Shape;356;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7" name="Google Shape;357;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8" name="Google Shape;358;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59" name="Google Shape;359;p27"/>
          <p:cNvGrpSpPr/>
          <p:nvPr/>
        </p:nvGrpSpPr>
        <p:grpSpPr>
          <a:xfrm>
            <a:off x="9980126" y="2661565"/>
            <a:ext cx="353678" cy="198344"/>
            <a:chOff x="7493876" y="2774731"/>
            <a:chExt cx="1481958" cy="894622"/>
          </a:xfrm>
        </p:grpSpPr>
        <p:sp>
          <p:nvSpPr>
            <p:cNvPr id="360" name="Google Shape;360;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61" name="Google Shape;361;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62" name="Google Shape;362;p27"/>
            <p:cNvGrpSpPr/>
            <p:nvPr/>
          </p:nvGrpSpPr>
          <p:grpSpPr>
            <a:xfrm>
              <a:off x="7713663" y="2848339"/>
              <a:ext cx="1042107" cy="425543"/>
              <a:chOff x="7786941" y="2884917"/>
              <a:chExt cx="897649" cy="353919"/>
            </a:xfrm>
          </p:grpSpPr>
          <p:sp>
            <p:nvSpPr>
              <p:cNvPr id="363" name="Google Shape;363;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4" name="Google Shape;364;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5" name="Google Shape;365;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6" name="Google Shape;366;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67" name="Google Shape;367;p27"/>
          <p:cNvGrpSpPr/>
          <p:nvPr/>
        </p:nvGrpSpPr>
        <p:grpSpPr>
          <a:xfrm>
            <a:off x="9497138" y="3394032"/>
            <a:ext cx="367224" cy="240304"/>
            <a:chOff x="7493876" y="2774731"/>
            <a:chExt cx="1481958" cy="894622"/>
          </a:xfrm>
        </p:grpSpPr>
        <p:sp>
          <p:nvSpPr>
            <p:cNvPr id="368" name="Google Shape;368;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69" name="Google Shape;369;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70" name="Google Shape;370;p27"/>
            <p:cNvGrpSpPr/>
            <p:nvPr/>
          </p:nvGrpSpPr>
          <p:grpSpPr>
            <a:xfrm>
              <a:off x="7713663" y="2848339"/>
              <a:ext cx="1042107" cy="425543"/>
              <a:chOff x="7786941" y="2884917"/>
              <a:chExt cx="897649" cy="353919"/>
            </a:xfrm>
          </p:grpSpPr>
          <p:sp>
            <p:nvSpPr>
              <p:cNvPr id="371" name="Google Shape;371;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2" name="Google Shape;372;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3" name="Google Shape;373;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4" name="Google Shape;374;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75" name="Google Shape;375;p27"/>
          <p:cNvGrpSpPr/>
          <p:nvPr/>
        </p:nvGrpSpPr>
        <p:grpSpPr>
          <a:xfrm>
            <a:off x="9601554" y="3999763"/>
            <a:ext cx="367224" cy="240304"/>
            <a:chOff x="7493876" y="2774731"/>
            <a:chExt cx="1481958" cy="894622"/>
          </a:xfrm>
        </p:grpSpPr>
        <p:sp>
          <p:nvSpPr>
            <p:cNvPr id="376" name="Google Shape;376;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77" name="Google Shape;377;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78" name="Google Shape;378;p27"/>
            <p:cNvGrpSpPr/>
            <p:nvPr/>
          </p:nvGrpSpPr>
          <p:grpSpPr>
            <a:xfrm>
              <a:off x="7713663" y="2848339"/>
              <a:ext cx="1042107" cy="425543"/>
              <a:chOff x="7786941" y="2884917"/>
              <a:chExt cx="897649" cy="353919"/>
            </a:xfrm>
          </p:grpSpPr>
          <p:sp>
            <p:nvSpPr>
              <p:cNvPr id="379" name="Google Shape;379;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0" name="Google Shape;380;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1" name="Google Shape;381;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2" name="Google Shape;382;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83" name="Google Shape;383;p27"/>
          <p:cNvGrpSpPr/>
          <p:nvPr/>
        </p:nvGrpSpPr>
        <p:grpSpPr>
          <a:xfrm>
            <a:off x="10375259" y="3992325"/>
            <a:ext cx="353678" cy="198344"/>
            <a:chOff x="7493876" y="2774731"/>
            <a:chExt cx="1481958" cy="894622"/>
          </a:xfrm>
        </p:grpSpPr>
        <p:sp>
          <p:nvSpPr>
            <p:cNvPr id="384" name="Google Shape;384;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85" name="Google Shape;385;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86" name="Google Shape;386;p27"/>
            <p:cNvGrpSpPr/>
            <p:nvPr/>
          </p:nvGrpSpPr>
          <p:grpSpPr>
            <a:xfrm>
              <a:off x="7713663" y="2848339"/>
              <a:ext cx="1042107" cy="425543"/>
              <a:chOff x="7786941" y="2884917"/>
              <a:chExt cx="897649" cy="353919"/>
            </a:xfrm>
          </p:grpSpPr>
          <p:sp>
            <p:nvSpPr>
              <p:cNvPr id="387" name="Google Shape;387;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8" name="Google Shape;388;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9" name="Google Shape;389;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0" name="Google Shape;390;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91" name="Google Shape;391;p27"/>
          <p:cNvGrpSpPr/>
          <p:nvPr/>
        </p:nvGrpSpPr>
        <p:grpSpPr>
          <a:xfrm>
            <a:off x="9247893" y="4775686"/>
            <a:ext cx="393760" cy="218578"/>
            <a:chOff x="7493876" y="2774731"/>
            <a:chExt cx="1481958" cy="894622"/>
          </a:xfrm>
        </p:grpSpPr>
        <p:sp>
          <p:nvSpPr>
            <p:cNvPr id="392" name="Google Shape;392;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393" name="Google Shape;393;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394" name="Google Shape;394;p27"/>
            <p:cNvGrpSpPr/>
            <p:nvPr/>
          </p:nvGrpSpPr>
          <p:grpSpPr>
            <a:xfrm>
              <a:off x="7713663" y="2848339"/>
              <a:ext cx="1042107" cy="425543"/>
              <a:chOff x="7786941" y="2884917"/>
              <a:chExt cx="897649" cy="353919"/>
            </a:xfrm>
          </p:grpSpPr>
          <p:sp>
            <p:nvSpPr>
              <p:cNvPr id="395" name="Google Shape;395;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6" name="Google Shape;396;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7" name="Google Shape;397;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8" name="Google Shape;398;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99" name="Google Shape;399;p27"/>
          <p:cNvGrpSpPr/>
          <p:nvPr/>
        </p:nvGrpSpPr>
        <p:grpSpPr>
          <a:xfrm>
            <a:off x="10925982" y="4369125"/>
            <a:ext cx="228295" cy="120400"/>
            <a:chOff x="7493876" y="2774731"/>
            <a:chExt cx="1481958" cy="894622"/>
          </a:xfrm>
        </p:grpSpPr>
        <p:sp>
          <p:nvSpPr>
            <p:cNvPr id="400" name="Google Shape;400;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401" name="Google Shape;401;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402" name="Google Shape;402;p27"/>
            <p:cNvGrpSpPr/>
            <p:nvPr/>
          </p:nvGrpSpPr>
          <p:grpSpPr>
            <a:xfrm>
              <a:off x="7713663" y="2848339"/>
              <a:ext cx="1042107" cy="425543"/>
              <a:chOff x="7786941" y="2884917"/>
              <a:chExt cx="897649" cy="353919"/>
            </a:xfrm>
          </p:grpSpPr>
          <p:sp>
            <p:nvSpPr>
              <p:cNvPr id="403" name="Google Shape;403;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4" name="Google Shape;404;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5" name="Google Shape;405;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6" name="Google Shape;406;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07" name="Google Shape;407;p27"/>
          <p:cNvGrpSpPr/>
          <p:nvPr/>
        </p:nvGrpSpPr>
        <p:grpSpPr>
          <a:xfrm>
            <a:off x="7439074" y="2356613"/>
            <a:ext cx="534987" cy="414882"/>
            <a:chOff x="7432700" y="2327293"/>
            <a:chExt cx="534987" cy="414882"/>
          </a:xfrm>
        </p:grpSpPr>
        <p:pic>
          <p:nvPicPr>
            <p:cNvPr descr="antenna_stylized" id="408" name="Google Shape;408;p27"/>
            <p:cNvPicPr preferRelativeResize="0"/>
            <p:nvPr/>
          </p:nvPicPr>
          <p:blipFill rotWithShape="1">
            <a:blip r:embed="rId7">
              <a:alphaModFix/>
            </a:blip>
            <a:srcRect b="0" l="0" r="0" t="0"/>
            <a:stretch/>
          </p:blipFill>
          <p:spPr>
            <a:xfrm>
              <a:off x="7432700" y="2327293"/>
              <a:ext cx="530702" cy="223756"/>
            </a:xfrm>
            <a:prstGeom prst="rect">
              <a:avLst/>
            </a:prstGeom>
            <a:noFill/>
            <a:ln>
              <a:noFill/>
            </a:ln>
          </p:spPr>
        </p:pic>
        <p:pic>
          <p:nvPicPr>
            <p:cNvPr descr="laptop_keyboard" id="409" name="Google Shape;409;p27"/>
            <p:cNvPicPr preferRelativeResize="0"/>
            <p:nvPr/>
          </p:nvPicPr>
          <p:blipFill rotWithShape="1">
            <a:blip r:embed="rId8">
              <a:alphaModFix/>
            </a:blip>
            <a:srcRect b="0" l="0" r="0" t="0"/>
            <a:stretch/>
          </p:blipFill>
          <p:spPr>
            <a:xfrm flipH="1" rot="109064">
              <a:off x="7458407" y="2575770"/>
              <a:ext cx="437221" cy="159511"/>
            </a:xfrm>
            <a:prstGeom prst="rect">
              <a:avLst/>
            </a:prstGeom>
            <a:noFill/>
            <a:ln>
              <a:noFill/>
            </a:ln>
          </p:spPr>
        </p:pic>
        <p:sp>
          <p:nvSpPr>
            <p:cNvPr id="410" name="Google Shape;410;p27"/>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411" name="Google Shape;411;p27"/>
            <p:cNvPicPr preferRelativeResize="0"/>
            <p:nvPr/>
          </p:nvPicPr>
          <p:blipFill rotWithShape="1">
            <a:blip r:embed="rId9">
              <a:alphaModFix/>
            </a:blip>
            <a:srcRect b="0" l="0" r="0" t="0"/>
            <a:stretch/>
          </p:blipFill>
          <p:spPr>
            <a:xfrm>
              <a:off x="7620637" y="2426338"/>
              <a:ext cx="319785" cy="189429"/>
            </a:xfrm>
            <a:prstGeom prst="rect">
              <a:avLst/>
            </a:prstGeom>
            <a:noFill/>
            <a:ln>
              <a:noFill/>
            </a:ln>
          </p:spPr>
        </p:pic>
        <p:sp>
          <p:nvSpPr>
            <p:cNvPr id="412" name="Google Shape;412;p27"/>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3" name="Google Shape;413;p27"/>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4" name="Google Shape;414;p27"/>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5" name="Google Shape;415;p27"/>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6" name="Google Shape;416;p27"/>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7" name="Google Shape;417;p27"/>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18" name="Google Shape;418;p27"/>
            <p:cNvGrpSpPr/>
            <p:nvPr/>
          </p:nvGrpSpPr>
          <p:grpSpPr>
            <a:xfrm>
              <a:off x="7594735" y="2642220"/>
              <a:ext cx="98740" cy="36846"/>
              <a:chOff x="1740" y="2642"/>
              <a:chExt cx="752" cy="327"/>
            </a:xfrm>
          </p:grpSpPr>
          <p:sp>
            <p:nvSpPr>
              <p:cNvPr id="419" name="Google Shape;419;p2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0" name="Google Shape;420;p2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1" name="Google Shape;421;p2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2" name="Google Shape;422;p2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3" name="Google Shape;423;p2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4" name="Google Shape;424;p2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25" name="Google Shape;425;p27"/>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6" name="Google Shape;426;p27"/>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7" name="Google Shape;427;p27"/>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8" name="Google Shape;428;p27"/>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9" name="Google Shape;429;p27"/>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0" name="Google Shape;430;p27"/>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31" name="Google Shape;431;p27"/>
          <p:cNvGrpSpPr/>
          <p:nvPr/>
        </p:nvGrpSpPr>
        <p:grpSpPr>
          <a:xfrm>
            <a:off x="8637781" y="2319727"/>
            <a:ext cx="530702" cy="478009"/>
            <a:chOff x="8631407" y="2290407"/>
            <a:chExt cx="530702" cy="478009"/>
          </a:xfrm>
        </p:grpSpPr>
        <p:pic>
          <p:nvPicPr>
            <p:cNvPr descr="light2.png" id="432" name="Google Shape;432;p27"/>
            <p:cNvPicPr preferRelativeResize="0"/>
            <p:nvPr/>
          </p:nvPicPr>
          <p:blipFill rotWithShape="1">
            <a:blip r:embed="rId10">
              <a:alphaModFix/>
            </a:blip>
            <a:srcRect b="0" l="0" r="0" t="0"/>
            <a:stretch/>
          </p:blipFill>
          <p:spPr>
            <a:xfrm flipH="1">
              <a:off x="8825293" y="2362969"/>
              <a:ext cx="92772" cy="405447"/>
            </a:xfrm>
            <a:prstGeom prst="rect">
              <a:avLst/>
            </a:prstGeom>
            <a:noFill/>
            <a:ln>
              <a:noFill/>
            </a:ln>
          </p:spPr>
        </p:pic>
        <p:pic>
          <p:nvPicPr>
            <p:cNvPr descr="antenna_stylized" id="433" name="Google Shape;433;p27"/>
            <p:cNvPicPr preferRelativeResize="0"/>
            <p:nvPr/>
          </p:nvPicPr>
          <p:blipFill rotWithShape="1">
            <a:blip r:embed="rId7">
              <a:alphaModFix/>
            </a:blip>
            <a:srcRect b="0" l="0" r="0" t="0"/>
            <a:stretch/>
          </p:blipFill>
          <p:spPr>
            <a:xfrm>
              <a:off x="8631407" y="2290407"/>
              <a:ext cx="530702" cy="223756"/>
            </a:xfrm>
            <a:prstGeom prst="rect">
              <a:avLst/>
            </a:prstGeom>
            <a:noFill/>
            <a:ln>
              <a:noFill/>
            </a:ln>
          </p:spPr>
        </p:pic>
      </p:grpSp>
      <p:grpSp>
        <p:nvGrpSpPr>
          <p:cNvPr id="434" name="Google Shape;434;p27"/>
          <p:cNvGrpSpPr/>
          <p:nvPr/>
        </p:nvGrpSpPr>
        <p:grpSpPr>
          <a:xfrm>
            <a:off x="8499539" y="2059124"/>
            <a:ext cx="849312" cy="226109"/>
            <a:chOff x="8493165" y="2029804"/>
            <a:chExt cx="849312" cy="226109"/>
          </a:xfrm>
        </p:grpSpPr>
        <p:pic>
          <p:nvPicPr>
            <p:cNvPr descr="car_icon_small" id="435" name="Google Shape;435;p27"/>
            <p:cNvPicPr preferRelativeResize="0"/>
            <p:nvPr/>
          </p:nvPicPr>
          <p:blipFill rotWithShape="1">
            <a:blip r:embed="rId11">
              <a:alphaModFix/>
            </a:blip>
            <a:srcRect b="0" l="0" r="0" t="0"/>
            <a:stretch/>
          </p:blipFill>
          <p:spPr>
            <a:xfrm>
              <a:off x="8493165" y="2087638"/>
              <a:ext cx="849312" cy="168275"/>
            </a:xfrm>
            <a:prstGeom prst="rect">
              <a:avLst/>
            </a:prstGeom>
            <a:noFill/>
            <a:ln>
              <a:noFill/>
            </a:ln>
          </p:spPr>
        </p:pic>
        <p:pic>
          <p:nvPicPr>
            <p:cNvPr descr="antenna_stylized" id="436" name="Google Shape;436;p27"/>
            <p:cNvPicPr preferRelativeResize="0"/>
            <p:nvPr/>
          </p:nvPicPr>
          <p:blipFill rotWithShape="1">
            <a:blip r:embed="rId7">
              <a:alphaModFix/>
            </a:blip>
            <a:srcRect b="0" l="0" r="0" t="0"/>
            <a:stretch/>
          </p:blipFill>
          <p:spPr>
            <a:xfrm>
              <a:off x="8704645" y="2029804"/>
              <a:ext cx="530702" cy="223756"/>
            </a:xfrm>
            <a:prstGeom prst="rect">
              <a:avLst/>
            </a:prstGeom>
            <a:noFill/>
            <a:ln>
              <a:noFill/>
            </a:ln>
          </p:spPr>
        </p:pic>
      </p:grpSp>
      <p:grpSp>
        <p:nvGrpSpPr>
          <p:cNvPr id="437" name="Google Shape;437;p27"/>
          <p:cNvGrpSpPr/>
          <p:nvPr/>
        </p:nvGrpSpPr>
        <p:grpSpPr>
          <a:xfrm>
            <a:off x="7493518" y="3325424"/>
            <a:ext cx="857739" cy="583764"/>
            <a:chOff x="7487144" y="3296104"/>
            <a:chExt cx="857739" cy="583764"/>
          </a:xfrm>
        </p:grpSpPr>
        <p:grpSp>
          <p:nvGrpSpPr>
            <p:cNvPr id="438" name="Google Shape;438;p27"/>
            <p:cNvGrpSpPr/>
            <p:nvPr/>
          </p:nvGrpSpPr>
          <p:grpSpPr>
            <a:xfrm>
              <a:off x="7487144" y="3389820"/>
              <a:ext cx="350807" cy="310034"/>
              <a:chOff x="7487144" y="3389820"/>
              <a:chExt cx="350807" cy="310034"/>
            </a:xfrm>
          </p:grpSpPr>
          <p:pic>
            <p:nvPicPr>
              <p:cNvPr descr="antenna_stylized" id="439" name="Google Shape;439;p27"/>
              <p:cNvPicPr preferRelativeResize="0"/>
              <p:nvPr/>
            </p:nvPicPr>
            <p:blipFill rotWithShape="1">
              <a:blip r:embed="rId12">
                <a:alphaModFix/>
              </a:blip>
              <a:srcRect b="0" l="0" r="0" t="0"/>
              <a:stretch/>
            </p:blipFill>
            <p:spPr>
              <a:xfrm>
                <a:off x="7487144" y="3389820"/>
                <a:ext cx="347997" cy="167557"/>
              </a:xfrm>
              <a:prstGeom prst="rect">
                <a:avLst/>
              </a:prstGeom>
              <a:noFill/>
              <a:ln>
                <a:noFill/>
              </a:ln>
            </p:spPr>
          </p:pic>
          <p:pic>
            <p:nvPicPr>
              <p:cNvPr descr="laptop_keyboard" id="440" name="Google Shape;440;p27"/>
              <p:cNvPicPr preferRelativeResize="0"/>
              <p:nvPr/>
            </p:nvPicPr>
            <p:blipFill rotWithShape="1">
              <a:blip r:embed="rId13">
                <a:alphaModFix/>
              </a:blip>
              <a:srcRect b="0" l="0" r="0" t="0"/>
              <a:stretch/>
            </p:blipFill>
            <p:spPr>
              <a:xfrm flipH="1" rot="109064">
                <a:off x="7504001" y="3575889"/>
                <a:ext cx="286699" cy="119448"/>
              </a:xfrm>
              <a:prstGeom prst="rect">
                <a:avLst/>
              </a:prstGeom>
              <a:noFill/>
              <a:ln>
                <a:noFill/>
              </a:ln>
            </p:spPr>
          </p:pic>
          <p:sp>
            <p:nvSpPr>
              <p:cNvPr id="441" name="Google Shape;441;p27"/>
              <p:cNvSpPr/>
              <p:nvPr/>
            </p:nvSpPr>
            <p:spPr>
              <a:xfrm>
                <a:off x="7599014" y="345997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442" name="Google Shape;442;p27"/>
              <p:cNvPicPr preferRelativeResize="0"/>
              <p:nvPr/>
            </p:nvPicPr>
            <p:blipFill rotWithShape="1">
              <a:blip r:embed="rId14">
                <a:alphaModFix/>
              </a:blip>
              <a:srcRect b="0" l="0" r="0" t="0"/>
              <a:stretch/>
            </p:blipFill>
            <p:spPr>
              <a:xfrm>
                <a:off x="7610380" y="3463988"/>
                <a:ext cx="209692" cy="141851"/>
              </a:xfrm>
              <a:prstGeom prst="rect">
                <a:avLst/>
              </a:prstGeom>
              <a:noFill/>
              <a:ln>
                <a:noFill/>
              </a:ln>
            </p:spPr>
          </p:pic>
          <p:sp>
            <p:nvSpPr>
              <p:cNvPr id="443" name="Google Shape;443;p27"/>
              <p:cNvSpPr/>
              <p:nvPr/>
            </p:nvSpPr>
            <p:spPr>
              <a:xfrm>
                <a:off x="7641029" y="345538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4" name="Google Shape;444;p27"/>
              <p:cNvSpPr/>
              <p:nvPr/>
            </p:nvSpPr>
            <p:spPr>
              <a:xfrm>
                <a:off x="7596971" y="345514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5" name="Google Shape;445;p27"/>
              <p:cNvSpPr/>
              <p:nvPr/>
            </p:nvSpPr>
            <p:spPr>
              <a:xfrm>
                <a:off x="7776652" y="347672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6" name="Google Shape;446;p27"/>
              <p:cNvSpPr/>
              <p:nvPr/>
            </p:nvSpPr>
            <p:spPr>
              <a:xfrm>
                <a:off x="7596332" y="356975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7" name="Google Shape;447;p27"/>
              <p:cNvSpPr/>
              <p:nvPr/>
            </p:nvSpPr>
            <p:spPr>
              <a:xfrm>
                <a:off x="7783165" y="347790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8" name="Google Shape;448;p27"/>
              <p:cNvSpPr/>
              <p:nvPr/>
            </p:nvSpPr>
            <p:spPr>
              <a:xfrm>
                <a:off x="7596588" y="357600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49" name="Google Shape;449;p27"/>
              <p:cNvGrpSpPr/>
              <p:nvPr/>
            </p:nvGrpSpPr>
            <p:grpSpPr>
              <a:xfrm>
                <a:off x="7593395" y="3625649"/>
                <a:ext cx="64747" cy="27592"/>
                <a:chOff x="1740" y="2642"/>
                <a:chExt cx="752" cy="327"/>
              </a:xfrm>
            </p:grpSpPr>
            <p:sp>
              <p:nvSpPr>
                <p:cNvPr id="450" name="Google Shape;450;p2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1" name="Google Shape;451;p2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2" name="Google Shape;452;p2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3" name="Google Shape;453;p2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4" name="Google Shape;454;p2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5" name="Google Shape;455;p2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56" name="Google Shape;456;p27"/>
              <p:cNvSpPr/>
              <p:nvPr/>
            </p:nvSpPr>
            <p:spPr>
              <a:xfrm>
                <a:off x="7704243" y="362977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7" name="Google Shape;457;p27"/>
              <p:cNvSpPr/>
              <p:nvPr/>
            </p:nvSpPr>
            <p:spPr>
              <a:xfrm>
                <a:off x="7504129" y="363461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8" name="Google Shape;458;p27"/>
              <p:cNvSpPr/>
              <p:nvPr/>
            </p:nvSpPr>
            <p:spPr>
              <a:xfrm>
                <a:off x="7504257" y="362447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9" name="Google Shape;459;p27"/>
              <p:cNvSpPr/>
              <p:nvPr/>
            </p:nvSpPr>
            <p:spPr>
              <a:xfrm>
                <a:off x="7504384" y="357883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0" name="Google Shape;460;p27"/>
              <p:cNvSpPr/>
              <p:nvPr/>
            </p:nvSpPr>
            <p:spPr>
              <a:xfrm>
                <a:off x="7510642" y="362682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1" name="Google Shape;461;p27"/>
              <p:cNvSpPr/>
              <p:nvPr/>
            </p:nvSpPr>
            <p:spPr>
              <a:xfrm flipH="1" rot="10800000">
                <a:off x="7700668" y="362305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62" name="Google Shape;462;p27"/>
            <p:cNvGrpSpPr/>
            <p:nvPr/>
          </p:nvGrpSpPr>
          <p:grpSpPr>
            <a:xfrm flipH="1">
              <a:off x="7985622" y="3537823"/>
              <a:ext cx="359261" cy="342045"/>
              <a:chOff x="2839" y="3501"/>
              <a:chExt cx="755" cy="803"/>
            </a:xfrm>
          </p:grpSpPr>
          <p:pic>
            <p:nvPicPr>
              <p:cNvPr descr="desktop_computer_stylized_medium" id="463" name="Google Shape;463;p27"/>
              <p:cNvPicPr preferRelativeResize="0"/>
              <p:nvPr/>
            </p:nvPicPr>
            <p:blipFill rotWithShape="1">
              <a:blip r:embed="rId15">
                <a:alphaModFix/>
              </a:blip>
              <a:srcRect b="0" l="0" r="0" t="0"/>
              <a:stretch/>
            </p:blipFill>
            <p:spPr>
              <a:xfrm>
                <a:off x="2839" y="3501"/>
                <a:ext cx="755" cy="803"/>
              </a:xfrm>
              <a:prstGeom prst="rect">
                <a:avLst/>
              </a:prstGeom>
              <a:noFill/>
              <a:ln>
                <a:noFill/>
              </a:ln>
            </p:spPr>
          </p:pic>
          <p:sp>
            <p:nvSpPr>
              <p:cNvPr id="464" name="Google Shape;464;p2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65" name="Google Shape;465;p27"/>
            <p:cNvGrpSpPr/>
            <p:nvPr/>
          </p:nvGrpSpPr>
          <p:grpSpPr>
            <a:xfrm>
              <a:off x="7797061" y="3296104"/>
              <a:ext cx="347997" cy="396620"/>
              <a:chOff x="7797061" y="3296104"/>
              <a:chExt cx="347997" cy="396620"/>
            </a:xfrm>
          </p:grpSpPr>
          <p:pic>
            <p:nvPicPr>
              <p:cNvPr descr="fridge2.png" id="466" name="Google Shape;466;p27"/>
              <p:cNvPicPr preferRelativeResize="0"/>
              <p:nvPr/>
            </p:nvPicPr>
            <p:blipFill rotWithShape="1">
              <a:blip r:embed="rId16">
                <a:alphaModFix/>
              </a:blip>
              <a:srcRect b="0" l="0" r="0" t="0"/>
              <a:stretch/>
            </p:blipFill>
            <p:spPr>
              <a:xfrm>
                <a:off x="7896825" y="3355697"/>
                <a:ext cx="189578" cy="337027"/>
              </a:xfrm>
              <a:prstGeom prst="rect">
                <a:avLst/>
              </a:prstGeom>
              <a:noFill/>
              <a:ln>
                <a:noFill/>
              </a:ln>
            </p:spPr>
          </p:pic>
          <p:pic>
            <p:nvPicPr>
              <p:cNvPr descr="antenna_stylized" id="467" name="Google Shape;467;p27"/>
              <p:cNvPicPr preferRelativeResize="0"/>
              <p:nvPr/>
            </p:nvPicPr>
            <p:blipFill rotWithShape="1">
              <a:blip r:embed="rId12">
                <a:alphaModFix/>
              </a:blip>
              <a:srcRect b="0" l="0" r="0" t="0"/>
              <a:stretch/>
            </p:blipFill>
            <p:spPr>
              <a:xfrm>
                <a:off x="7797061" y="3296104"/>
                <a:ext cx="347997" cy="167557"/>
              </a:xfrm>
              <a:prstGeom prst="rect">
                <a:avLst/>
              </a:prstGeom>
              <a:noFill/>
              <a:ln>
                <a:noFill/>
              </a:ln>
            </p:spPr>
          </p:pic>
        </p:grpSp>
      </p:grpSp>
      <p:grpSp>
        <p:nvGrpSpPr>
          <p:cNvPr id="468" name="Google Shape;468;p27"/>
          <p:cNvGrpSpPr/>
          <p:nvPr/>
        </p:nvGrpSpPr>
        <p:grpSpPr>
          <a:xfrm>
            <a:off x="11064947" y="3428485"/>
            <a:ext cx="518448" cy="1212242"/>
            <a:chOff x="11058573" y="3399165"/>
            <a:chExt cx="518448" cy="1212242"/>
          </a:xfrm>
        </p:grpSpPr>
        <p:grpSp>
          <p:nvGrpSpPr>
            <p:cNvPr id="469" name="Google Shape;469;p27"/>
            <p:cNvGrpSpPr/>
            <p:nvPr/>
          </p:nvGrpSpPr>
          <p:grpSpPr>
            <a:xfrm>
              <a:off x="11087182" y="4159591"/>
              <a:ext cx="489839" cy="451816"/>
              <a:chOff x="5103720" y="2693365"/>
              <a:chExt cx="611650" cy="414788"/>
            </a:xfrm>
          </p:grpSpPr>
          <p:cxnSp>
            <p:nvCxnSpPr>
              <p:cNvPr id="470" name="Google Shape;470;p27"/>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471" name="Google Shape;471;p27"/>
              <p:cNvGrpSpPr/>
              <p:nvPr/>
            </p:nvGrpSpPr>
            <p:grpSpPr>
              <a:xfrm>
                <a:off x="5275406" y="2693365"/>
                <a:ext cx="439964" cy="414788"/>
                <a:chOff x="5275406" y="2711455"/>
                <a:chExt cx="452949" cy="405518"/>
              </a:xfrm>
            </p:grpSpPr>
            <p:pic>
              <p:nvPicPr>
                <p:cNvPr descr="server_rack.png" id="472" name="Google Shape;472;p27"/>
                <p:cNvPicPr preferRelativeResize="0"/>
                <p:nvPr/>
              </p:nvPicPr>
              <p:blipFill rotWithShape="1">
                <a:blip r:embed="rId17">
                  <a:alphaModFix/>
                </a:blip>
                <a:srcRect b="0" l="0" r="0" t="0"/>
                <a:stretch/>
              </p:blipFill>
              <p:spPr>
                <a:xfrm>
                  <a:off x="5537367" y="2770786"/>
                  <a:ext cx="190988" cy="313366"/>
                </a:xfrm>
                <a:prstGeom prst="rect">
                  <a:avLst/>
                </a:prstGeom>
                <a:noFill/>
                <a:ln>
                  <a:noFill/>
                </a:ln>
              </p:spPr>
            </p:pic>
            <p:pic>
              <p:nvPicPr>
                <p:cNvPr descr="server_rack.png" id="473" name="Google Shape;473;p27"/>
                <p:cNvPicPr preferRelativeResize="0"/>
                <p:nvPr/>
              </p:nvPicPr>
              <p:blipFill rotWithShape="1">
                <a:blip r:embed="rId17">
                  <a:alphaModFix/>
                </a:blip>
                <a:srcRect b="0" l="0" r="0" t="0"/>
                <a:stretch/>
              </p:blipFill>
              <p:spPr>
                <a:xfrm>
                  <a:off x="5275406" y="2764002"/>
                  <a:ext cx="190988" cy="313366"/>
                </a:xfrm>
                <a:prstGeom prst="rect">
                  <a:avLst/>
                </a:prstGeom>
                <a:noFill/>
                <a:ln>
                  <a:noFill/>
                </a:ln>
              </p:spPr>
            </p:pic>
            <p:pic>
              <p:nvPicPr>
                <p:cNvPr descr="server_rack.png" id="474" name="Google Shape;474;p27"/>
                <p:cNvPicPr preferRelativeResize="0"/>
                <p:nvPr/>
              </p:nvPicPr>
              <p:blipFill rotWithShape="1">
                <a:blip r:embed="rId17">
                  <a:alphaModFix/>
                </a:blip>
                <a:srcRect b="0" l="0" r="0" t="0"/>
                <a:stretch/>
              </p:blipFill>
              <p:spPr>
                <a:xfrm>
                  <a:off x="5385676" y="2711455"/>
                  <a:ext cx="247152" cy="405518"/>
                </a:xfrm>
                <a:prstGeom prst="rect">
                  <a:avLst/>
                </a:prstGeom>
                <a:noFill/>
                <a:ln>
                  <a:noFill/>
                </a:ln>
              </p:spPr>
            </p:pic>
          </p:grpSp>
        </p:grpSp>
        <p:grpSp>
          <p:nvGrpSpPr>
            <p:cNvPr id="475" name="Google Shape;475;p27"/>
            <p:cNvGrpSpPr/>
            <p:nvPr/>
          </p:nvGrpSpPr>
          <p:grpSpPr>
            <a:xfrm>
              <a:off x="11058573" y="3399165"/>
              <a:ext cx="423724" cy="405973"/>
              <a:chOff x="5103720" y="2693365"/>
              <a:chExt cx="611650" cy="414788"/>
            </a:xfrm>
          </p:grpSpPr>
          <p:cxnSp>
            <p:nvCxnSpPr>
              <p:cNvPr id="476" name="Google Shape;476;p27"/>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477" name="Google Shape;477;p27"/>
              <p:cNvGrpSpPr/>
              <p:nvPr/>
            </p:nvGrpSpPr>
            <p:grpSpPr>
              <a:xfrm>
                <a:off x="5275406" y="2693365"/>
                <a:ext cx="439964" cy="414788"/>
                <a:chOff x="5275406" y="2711455"/>
                <a:chExt cx="452949" cy="405518"/>
              </a:xfrm>
            </p:grpSpPr>
            <p:pic>
              <p:nvPicPr>
                <p:cNvPr descr="server_rack.png" id="478" name="Google Shape;478;p27"/>
                <p:cNvPicPr preferRelativeResize="0"/>
                <p:nvPr/>
              </p:nvPicPr>
              <p:blipFill rotWithShape="1">
                <a:blip r:embed="rId17">
                  <a:alphaModFix/>
                </a:blip>
                <a:srcRect b="0" l="0" r="0" t="0"/>
                <a:stretch/>
              </p:blipFill>
              <p:spPr>
                <a:xfrm>
                  <a:off x="5537367" y="2770786"/>
                  <a:ext cx="190988" cy="313366"/>
                </a:xfrm>
                <a:prstGeom prst="rect">
                  <a:avLst/>
                </a:prstGeom>
                <a:noFill/>
                <a:ln>
                  <a:noFill/>
                </a:ln>
              </p:spPr>
            </p:pic>
            <p:pic>
              <p:nvPicPr>
                <p:cNvPr descr="server_rack.png" id="479" name="Google Shape;479;p27"/>
                <p:cNvPicPr preferRelativeResize="0"/>
                <p:nvPr/>
              </p:nvPicPr>
              <p:blipFill rotWithShape="1">
                <a:blip r:embed="rId17">
                  <a:alphaModFix/>
                </a:blip>
                <a:srcRect b="0" l="0" r="0" t="0"/>
                <a:stretch/>
              </p:blipFill>
              <p:spPr>
                <a:xfrm>
                  <a:off x="5275406" y="2764002"/>
                  <a:ext cx="190988" cy="313366"/>
                </a:xfrm>
                <a:prstGeom prst="rect">
                  <a:avLst/>
                </a:prstGeom>
                <a:noFill/>
                <a:ln>
                  <a:noFill/>
                </a:ln>
              </p:spPr>
            </p:pic>
            <p:pic>
              <p:nvPicPr>
                <p:cNvPr descr="server_rack.png" id="480" name="Google Shape;480;p27"/>
                <p:cNvPicPr preferRelativeResize="0"/>
                <p:nvPr/>
              </p:nvPicPr>
              <p:blipFill rotWithShape="1">
                <a:blip r:embed="rId17">
                  <a:alphaModFix/>
                </a:blip>
                <a:srcRect b="0" l="0" r="0" t="0"/>
                <a:stretch/>
              </p:blipFill>
              <p:spPr>
                <a:xfrm>
                  <a:off x="5385676" y="2711455"/>
                  <a:ext cx="247152" cy="405518"/>
                </a:xfrm>
                <a:prstGeom prst="rect">
                  <a:avLst/>
                </a:prstGeom>
                <a:noFill/>
                <a:ln>
                  <a:noFill/>
                </a:ln>
              </p:spPr>
            </p:pic>
          </p:grpSp>
        </p:grpSp>
      </p:grpSp>
      <p:grpSp>
        <p:nvGrpSpPr>
          <p:cNvPr id="481" name="Google Shape;481;p27"/>
          <p:cNvGrpSpPr/>
          <p:nvPr/>
        </p:nvGrpSpPr>
        <p:grpSpPr>
          <a:xfrm>
            <a:off x="10288915" y="5273951"/>
            <a:ext cx="177192" cy="330833"/>
            <a:chOff x="4140" y="429"/>
            <a:chExt cx="1425" cy="2396"/>
          </a:xfrm>
        </p:grpSpPr>
        <p:sp>
          <p:nvSpPr>
            <p:cNvPr id="482" name="Google Shape;482;p2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3" name="Google Shape;483;p27"/>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84" name="Google Shape;484;p2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5" name="Google Shape;485;p2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6" name="Google Shape;486;p27"/>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487" name="Google Shape;487;p27"/>
            <p:cNvGrpSpPr/>
            <p:nvPr/>
          </p:nvGrpSpPr>
          <p:grpSpPr>
            <a:xfrm>
              <a:off x="4748" y="666"/>
              <a:ext cx="578" cy="150"/>
              <a:chOff x="613" y="2566"/>
              <a:chExt cx="721" cy="144"/>
            </a:xfrm>
          </p:grpSpPr>
          <p:sp>
            <p:nvSpPr>
              <p:cNvPr id="488" name="Google Shape;488;p2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89" name="Google Shape;489;p2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490" name="Google Shape;490;p27"/>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491" name="Google Shape;491;p27"/>
            <p:cNvGrpSpPr/>
            <p:nvPr/>
          </p:nvGrpSpPr>
          <p:grpSpPr>
            <a:xfrm>
              <a:off x="4748" y="990"/>
              <a:ext cx="578" cy="134"/>
              <a:chOff x="615" y="2564"/>
              <a:chExt cx="721" cy="139"/>
            </a:xfrm>
          </p:grpSpPr>
          <p:sp>
            <p:nvSpPr>
              <p:cNvPr id="492" name="Google Shape;492;p2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93" name="Google Shape;493;p2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494" name="Google Shape;494;p27"/>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95" name="Google Shape;495;p27"/>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496" name="Google Shape;496;p27"/>
            <p:cNvGrpSpPr/>
            <p:nvPr/>
          </p:nvGrpSpPr>
          <p:grpSpPr>
            <a:xfrm>
              <a:off x="4738" y="1647"/>
              <a:ext cx="578" cy="135"/>
              <a:chOff x="618" y="2586"/>
              <a:chExt cx="720" cy="124"/>
            </a:xfrm>
          </p:grpSpPr>
          <p:sp>
            <p:nvSpPr>
              <p:cNvPr id="497" name="Google Shape;497;p27"/>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498" name="Google Shape;498;p2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499" name="Google Shape;499;p2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00" name="Google Shape;500;p27"/>
            <p:cNvGrpSpPr/>
            <p:nvPr/>
          </p:nvGrpSpPr>
          <p:grpSpPr>
            <a:xfrm>
              <a:off x="4738" y="1330"/>
              <a:ext cx="588" cy="134"/>
              <a:chOff x="613" y="2571"/>
              <a:chExt cx="732" cy="134"/>
            </a:xfrm>
          </p:grpSpPr>
          <p:sp>
            <p:nvSpPr>
              <p:cNvPr id="501" name="Google Shape;501;p2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02" name="Google Shape;502;p2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03" name="Google Shape;503;p27"/>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04" name="Google Shape;504;p2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5" name="Google Shape;505;p2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6" name="Google Shape;506;p27"/>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07" name="Google Shape;507;p2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8" name="Google Shape;508;p27"/>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09" name="Google Shape;509;p27"/>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10" name="Google Shape;510;p27"/>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11" name="Google Shape;511;p27"/>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512" name="Google Shape;512;p27"/>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13" name="Google Shape;513;p27"/>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grpSp>
        <p:nvGrpSpPr>
          <p:cNvPr id="514" name="Google Shape;514;p27"/>
          <p:cNvGrpSpPr/>
          <p:nvPr/>
        </p:nvGrpSpPr>
        <p:grpSpPr>
          <a:xfrm flipH="1">
            <a:off x="7980855" y="4900161"/>
            <a:ext cx="345630" cy="320302"/>
            <a:chOff x="2839" y="3501"/>
            <a:chExt cx="755" cy="803"/>
          </a:xfrm>
        </p:grpSpPr>
        <p:pic>
          <p:nvPicPr>
            <p:cNvPr descr="desktop_computer_stylized_medium" id="515" name="Google Shape;515;p27"/>
            <p:cNvPicPr preferRelativeResize="0"/>
            <p:nvPr/>
          </p:nvPicPr>
          <p:blipFill rotWithShape="1">
            <a:blip r:embed="rId18">
              <a:alphaModFix/>
            </a:blip>
            <a:srcRect b="0" l="0" r="0" t="0"/>
            <a:stretch/>
          </p:blipFill>
          <p:spPr>
            <a:xfrm>
              <a:off x="2839" y="3501"/>
              <a:ext cx="755" cy="803"/>
            </a:xfrm>
            <a:prstGeom prst="rect">
              <a:avLst/>
            </a:prstGeom>
            <a:noFill/>
            <a:ln>
              <a:noFill/>
            </a:ln>
          </p:spPr>
        </p:pic>
        <p:sp>
          <p:nvSpPr>
            <p:cNvPr id="516" name="Google Shape;516;p2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17" name="Google Shape;517;p27"/>
          <p:cNvGrpSpPr/>
          <p:nvPr/>
        </p:nvGrpSpPr>
        <p:grpSpPr>
          <a:xfrm>
            <a:off x="9201681" y="5852809"/>
            <a:ext cx="310186" cy="312008"/>
            <a:chOff x="877" y="1008"/>
            <a:chExt cx="2747" cy="2626"/>
          </a:xfrm>
        </p:grpSpPr>
        <p:pic>
          <p:nvPicPr>
            <p:cNvPr descr="antenna_stylized" id="518" name="Google Shape;518;p27"/>
            <p:cNvPicPr preferRelativeResize="0"/>
            <p:nvPr/>
          </p:nvPicPr>
          <p:blipFill rotWithShape="1">
            <a:blip r:embed="rId19">
              <a:alphaModFix/>
            </a:blip>
            <a:srcRect b="0" l="0" r="0" t="0"/>
            <a:stretch/>
          </p:blipFill>
          <p:spPr>
            <a:xfrm>
              <a:off x="877" y="1008"/>
              <a:ext cx="2725" cy="1421"/>
            </a:xfrm>
            <a:prstGeom prst="rect">
              <a:avLst/>
            </a:prstGeom>
            <a:noFill/>
            <a:ln>
              <a:noFill/>
            </a:ln>
          </p:spPr>
        </p:pic>
        <p:pic>
          <p:nvPicPr>
            <p:cNvPr descr="laptop_keyboard" id="519" name="Google Shape;519;p27"/>
            <p:cNvPicPr preferRelativeResize="0"/>
            <p:nvPr/>
          </p:nvPicPr>
          <p:blipFill rotWithShape="1">
            <a:blip r:embed="rId20">
              <a:alphaModFix/>
            </a:blip>
            <a:srcRect b="0" l="0" r="0" t="0"/>
            <a:stretch/>
          </p:blipFill>
          <p:spPr>
            <a:xfrm flipH="1" rot="109064">
              <a:off x="1009" y="2586"/>
              <a:ext cx="2245" cy="1013"/>
            </a:xfrm>
            <a:prstGeom prst="rect">
              <a:avLst/>
            </a:prstGeom>
            <a:noFill/>
            <a:ln>
              <a:noFill/>
            </a:ln>
          </p:spPr>
        </p:pic>
        <p:sp>
          <p:nvSpPr>
            <p:cNvPr id="520" name="Google Shape;520;p27"/>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521" name="Google Shape;521;p27"/>
            <p:cNvPicPr preferRelativeResize="0"/>
            <p:nvPr/>
          </p:nvPicPr>
          <p:blipFill rotWithShape="1">
            <a:blip r:embed="rId21">
              <a:alphaModFix/>
            </a:blip>
            <a:srcRect b="0" l="0" r="0" t="0"/>
            <a:stretch/>
          </p:blipFill>
          <p:spPr>
            <a:xfrm>
              <a:off x="1842" y="1637"/>
              <a:ext cx="1642" cy="1203"/>
            </a:xfrm>
            <a:prstGeom prst="rect">
              <a:avLst/>
            </a:prstGeom>
            <a:noFill/>
            <a:ln>
              <a:noFill/>
            </a:ln>
          </p:spPr>
        </p:pic>
        <p:sp>
          <p:nvSpPr>
            <p:cNvPr id="522" name="Google Shape;522;p27"/>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3" name="Google Shape;523;p27"/>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4" name="Google Shape;524;p27"/>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5" name="Google Shape;525;p27"/>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6" name="Google Shape;526;p27"/>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7" name="Google Shape;527;p27"/>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28" name="Google Shape;528;p27"/>
            <p:cNvGrpSpPr/>
            <p:nvPr/>
          </p:nvGrpSpPr>
          <p:grpSpPr>
            <a:xfrm>
              <a:off x="1709" y="3008"/>
              <a:ext cx="507" cy="234"/>
              <a:chOff x="1740" y="2642"/>
              <a:chExt cx="752" cy="327"/>
            </a:xfrm>
          </p:grpSpPr>
          <p:sp>
            <p:nvSpPr>
              <p:cNvPr id="529" name="Google Shape;529;p2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0" name="Google Shape;530;p2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1" name="Google Shape;531;p2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2" name="Google Shape;532;p2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3" name="Google Shape;533;p2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4" name="Google Shape;534;p2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535" name="Google Shape;535;p27"/>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6" name="Google Shape;536;p27"/>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7" name="Google Shape;537;p27"/>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8" name="Google Shape;538;p27"/>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9" name="Google Shape;539;p27"/>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0" name="Google Shape;540;p27"/>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41" name="Google Shape;541;p27"/>
          <p:cNvGrpSpPr/>
          <p:nvPr/>
        </p:nvGrpSpPr>
        <p:grpSpPr>
          <a:xfrm flipH="1">
            <a:off x="8153909" y="5504657"/>
            <a:ext cx="345630" cy="320302"/>
            <a:chOff x="2839" y="3501"/>
            <a:chExt cx="755" cy="803"/>
          </a:xfrm>
        </p:grpSpPr>
        <p:pic>
          <p:nvPicPr>
            <p:cNvPr descr="desktop_computer_stylized_medium" id="542" name="Google Shape;542;p27"/>
            <p:cNvPicPr preferRelativeResize="0"/>
            <p:nvPr/>
          </p:nvPicPr>
          <p:blipFill rotWithShape="1">
            <a:blip r:embed="rId18">
              <a:alphaModFix/>
            </a:blip>
            <a:srcRect b="0" l="0" r="0" t="0"/>
            <a:stretch/>
          </p:blipFill>
          <p:spPr>
            <a:xfrm>
              <a:off x="2839" y="3501"/>
              <a:ext cx="755" cy="803"/>
            </a:xfrm>
            <a:prstGeom prst="rect">
              <a:avLst/>
            </a:prstGeom>
            <a:noFill/>
            <a:ln>
              <a:noFill/>
            </a:ln>
          </p:spPr>
        </p:pic>
        <p:sp>
          <p:nvSpPr>
            <p:cNvPr id="543" name="Google Shape;543;p2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44" name="Google Shape;544;p27"/>
          <p:cNvGrpSpPr/>
          <p:nvPr/>
        </p:nvGrpSpPr>
        <p:grpSpPr>
          <a:xfrm flipH="1">
            <a:off x="8552134" y="5526130"/>
            <a:ext cx="345630" cy="320302"/>
            <a:chOff x="2839" y="3501"/>
            <a:chExt cx="755" cy="803"/>
          </a:xfrm>
        </p:grpSpPr>
        <p:pic>
          <p:nvPicPr>
            <p:cNvPr descr="desktop_computer_stylized_medium" id="545" name="Google Shape;545;p27"/>
            <p:cNvPicPr preferRelativeResize="0"/>
            <p:nvPr/>
          </p:nvPicPr>
          <p:blipFill rotWithShape="1">
            <a:blip r:embed="rId18">
              <a:alphaModFix/>
            </a:blip>
            <a:srcRect b="0" l="0" r="0" t="0"/>
            <a:stretch/>
          </p:blipFill>
          <p:spPr>
            <a:xfrm>
              <a:off x="2839" y="3501"/>
              <a:ext cx="755" cy="803"/>
            </a:xfrm>
            <a:prstGeom prst="rect">
              <a:avLst/>
            </a:prstGeom>
            <a:noFill/>
            <a:ln>
              <a:noFill/>
            </a:ln>
          </p:spPr>
        </p:pic>
        <p:sp>
          <p:nvSpPr>
            <p:cNvPr id="546" name="Google Shape;546;p2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47" name="Google Shape;547;p27"/>
          <p:cNvGrpSpPr/>
          <p:nvPr/>
        </p:nvGrpSpPr>
        <p:grpSpPr>
          <a:xfrm>
            <a:off x="9534746" y="5795138"/>
            <a:ext cx="319264" cy="256836"/>
            <a:chOff x="877" y="1008"/>
            <a:chExt cx="2747" cy="2626"/>
          </a:xfrm>
        </p:grpSpPr>
        <p:pic>
          <p:nvPicPr>
            <p:cNvPr descr="antenna_stylized" id="548" name="Google Shape;548;p27"/>
            <p:cNvPicPr preferRelativeResize="0"/>
            <p:nvPr/>
          </p:nvPicPr>
          <p:blipFill rotWithShape="1">
            <a:blip r:embed="rId19">
              <a:alphaModFix/>
            </a:blip>
            <a:srcRect b="0" l="0" r="0" t="0"/>
            <a:stretch/>
          </p:blipFill>
          <p:spPr>
            <a:xfrm>
              <a:off x="877" y="1008"/>
              <a:ext cx="2725" cy="1421"/>
            </a:xfrm>
            <a:prstGeom prst="rect">
              <a:avLst/>
            </a:prstGeom>
            <a:noFill/>
            <a:ln>
              <a:noFill/>
            </a:ln>
          </p:spPr>
        </p:pic>
        <p:pic>
          <p:nvPicPr>
            <p:cNvPr descr="laptop_keyboard" id="549" name="Google Shape;549;p27"/>
            <p:cNvPicPr preferRelativeResize="0"/>
            <p:nvPr/>
          </p:nvPicPr>
          <p:blipFill rotWithShape="1">
            <a:blip r:embed="rId20">
              <a:alphaModFix/>
            </a:blip>
            <a:srcRect b="0" l="0" r="0" t="0"/>
            <a:stretch/>
          </p:blipFill>
          <p:spPr>
            <a:xfrm flipH="1" rot="109064">
              <a:off x="1009" y="2586"/>
              <a:ext cx="2245" cy="1013"/>
            </a:xfrm>
            <a:prstGeom prst="rect">
              <a:avLst/>
            </a:prstGeom>
            <a:noFill/>
            <a:ln>
              <a:noFill/>
            </a:ln>
          </p:spPr>
        </p:pic>
        <p:sp>
          <p:nvSpPr>
            <p:cNvPr id="550" name="Google Shape;550;p27"/>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551" name="Google Shape;551;p27"/>
            <p:cNvPicPr preferRelativeResize="0"/>
            <p:nvPr/>
          </p:nvPicPr>
          <p:blipFill rotWithShape="1">
            <a:blip r:embed="rId21">
              <a:alphaModFix/>
            </a:blip>
            <a:srcRect b="0" l="0" r="0" t="0"/>
            <a:stretch/>
          </p:blipFill>
          <p:spPr>
            <a:xfrm>
              <a:off x="1842" y="1637"/>
              <a:ext cx="1642" cy="1203"/>
            </a:xfrm>
            <a:prstGeom prst="rect">
              <a:avLst/>
            </a:prstGeom>
            <a:noFill/>
            <a:ln>
              <a:noFill/>
            </a:ln>
          </p:spPr>
        </p:pic>
        <p:sp>
          <p:nvSpPr>
            <p:cNvPr id="552" name="Google Shape;552;p27"/>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3" name="Google Shape;553;p27"/>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4" name="Google Shape;554;p27"/>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5" name="Google Shape;555;p27"/>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6" name="Google Shape;556;p27"/>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7" name="Google Shape;557;p27"/>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58" name="Google Shape;558;p27"/>
            <p:cNvGrpSpPr/>
            <p:nvPr/>
          </p:nvGrpSpPr>
          <p:grpSpPr>
            <a:xfrm>
              <a:off x="1709" y="3008"/>
              <a:ext cx="507" cy="234"/>
              <a:chOff x="1740" y="2642"/>
              <a:chExt cx="752" cy="327"/>
            </a:xfrm>
          </p:grpSpPr>
          <p:sp>
            <p:nvSpPr>
              <p:cNvPr id="559" name="Google Shape;559;p2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0" name="Google Shape;560;p2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1" name="Google Shape;561;p2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2" name="Google Shape;562;p2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3" name="Google Shape;563;p2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4" name="Google Shape;564;p2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565" name="Google Shape;565;p27"/>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6" name="Google Shape;566;p27"/>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7" name="Google Shape;567;p27"/>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8" name="Google Shape;568;p27"/>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9" name="Google Shape;569;p27"/>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0" name="Google Shape;570;p27"/>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571" name="Google Shape;571;p27"/>
          <p:cNvSpPr/>
          <p:nvPr/>
        </p:nvSpPr>
        <p:spPr>
          <a:xfrm>
            <a:off x="10153593" y="5636971"/>
            <a:ext cx="34049" cy="332924"/>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2" name="Google Shape;572;p27"/>
          <p:cNvSpPr/>
          <p:nvPr/>
        </p:nvSpPr>
        <p:spPr>
          <a:xfrm>
            <a:off x="10159970" y="5656923"/>
            <a:ext cx="20333" cy="308020"/>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3" name="Google Shape;573;p27"/>
          <p:cNvSpPr/>
          <p:nvPr/>
        </p:nvSpPr>
        <p:spPr>
          <a:xfrm>
            <a:off x="10155518" y="5812753"/>
            <a:ext cx="31643" cy="27525"/>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4" name="Google Shape;574;p27"/>
          <p:cNvSpPr/>
          <p:nvPr/>
        </p:nvSpPr>
        <p:spPr>
          <a:xfrm>
            <a:off x="10026299" y="5674399"/>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575" name="Google Shape;575;p27"/>
          <p:cNvGrpSpPr/>
          <p:nvPr/>
        </p:nvGrpSpPr>
        <p:grpSpPr>
          <a:xfrm>
            <a:off x="10091053" y="5670891"/>
            <a:ext cx="69517" cy="21877"/>
            <a:chOff x="613" y="2566"/>
            <a:chExt cx="721" cy="144"/>
          </a:xfrm>
        </p:grpSpPr>
        <p:sp>
          <p:nvSpPr>
            <p:cNvPr id="576" name="Google Shape;576;p2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77" name="Google Shape;577;p2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78" name="Google Shape;578;p27"/>
          <p:cNvSpPr/>
          <p:nvPr/>
        </p:nvSpPr>
        <p:spPr>
          <a:xfrm>
            <a:off x="10027502" y="5722750"/>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579" name="Google Shape;579;p27"/>
          <p:cNvGrpSpPr/>
          <p:nvPr/>
        </p:nvGrpSpPr>
        <p:grpSpPr>
          <a:xfrm>
            <a:off x="10091005" y="5718110"/>
            <a:ext cx="69517" cy="19515"/>
            <a:chOff x="615" y="2564"/>
            <a:chExt cx="721" cy="139"/>
          </a:xfrm>
        </p:grpSpPr>
        <p:sp>
          <p:nvSpPr>
            <p:cNvPr id="580" name="Google Shape;580;p2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81" name="Google Shape;581;p2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82" name="Google Shape;582;p27"/>
          <p:cNvSpPr/>
          <p:nvPr/>
        </p:nvSpPr>
        <p:spPr>
          <a:xfrm>
            <a:off x="10027502" y="5771101"/>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83" name="Google Shape;583;p27"/>
          <p:cNvSpPr/>
          <p:nvPr/>
        </p:nvSpPr>
        <p:spPr>
          <a:xfrm>
            <a:off x="10028705" y="5814938"/>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584" name="Google Shape;584;p27"/>
          <p:cNvGrpSpPr/>
          <p:nvPr/>
        </p:nvGrpSpPr>
        <p:grpSpPr>
          <a:xfrm>
            <a:off x="10089851" y="5813708"/>
            <a:ext cx="69541" cy="19618"/>
            <a:chOff x="618" y="2586"/>
            <a:chExt cx="720" cy="124"/>
          </a:xfrm>
        </p:grpSpPr>
        <p:sp>
          <p:nvSpPr>
            <p:cNvPr id="585" name="Google Shape;585;p27"/>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86" name="Google Shape;586;p2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87" name="Google Shape;587;p27"/>
          <p:cNvSpPr/>
          <p:nvPr/>
        </p:nvSpPr>
        <p:spPr>
          <a:xfrm>
            <a:off x="10156000" y="5771101"/>
            <a:ext cx="31643" cy="27380"/>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88" name="Google Shape;588;p27"/>
          <p:cNvGrpSpPr/>
          <p:nvPr/>
        </p:nvGrpSpPr>
        <p:grpSpPr>
          <a:xfrm>
            <a:off x="10089849" y="5767606"/>
            <a:ext cx="70700" cy="19515"/>
            <a:chOff x="613" y="2571"/>
            <a:chExt cx="732" cy="134"/>
          </a:xfrm>
        </p:grpSpPr>
        <p:sp>
          <p:nvSpPr>
            <p:cNvPr id="589" name="Google Shape;589;p2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90" name="Google Shape;590;p2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591" name="Google Shape;591;p27"/>
          <p:cNvSpPr/>
          <p:nvPr/>
        </p:nvSpPr>
        <p:spPr>
          <a:xfrm>
            <a:off x="10150946" y="5636388"/>
            <a:ext cx="8422" cy="332778"/>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92" name="Google Shape;592;p27"/>
          <p:cNvSpPr/>
          <p:nvPr/>
        </p:nvSpPr>
        <p:spPr>
          <a:xfrm>
            <a:off x="10158887" y="5720566"/>
            <a:ext cx="28515" cy="31020"/>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3" name="Google Shape;593;p27"/>
          <p:cNvSpPr/>
          <p:nvPr/>
        </p:nvSpPr>
        <p:spPr>
          <a:xfrm>
            <a:off x="10159248" y="5672943"/>
            <a:ext cx="29357" cy="34953"/>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4" name="Google Shape;594;p27"/>
          <p:cNvSpPr/>
          <p:nvPr/>
        </p:nvSpPr>
        <p:spPr>
          <a:xfrm>
            <a:off x="10183311" y="5954166"/>
            <a:ext cx="6016" cy="1383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95" name="Google Shape;595;p27"/>
          <p:cNvSpPr/>
          <p:nvPr/>
        </p:nvSpPr>
        <p:spPr>
          <a:xfrm>
            <a:off x="10157684" y="5954603"/>
            <a:ext cx="29477" cy="29127"/>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6" name="Google Shape;596;p27"/>
          <p:cNvSpPr/>
          <p:nvPr/>
        </p:nvSpPr>
        <p:spPr>
          <a:xfrm>
            <a:off x="10017877" y="5963487"/>
            <a:ext cx="143898" cy="218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97" name="Google Shape;597;p27"/>
          <p:cNvSpPr/>
          <p:nvPr/>
        </p:nvSpPr>
        <p:spPr>
          <a:xfrm>
            <a:off x="10026299" y="5969166"/>
            <a:ext cx="128257" cy="11505"/>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98" name="Google Shape;598;p27"/>
          <p:cNvSpPr/>
          <p:nvPr/>
        </p:nvSpPr>
        <p:spPr>
          <a:xfrm>
            <a:off x="10038210" y="5920815"/>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599" name="Google Shape;599;p27"/>
          <p:cNvSpPr/>
          <p:nvPr/>
        </p:nvSpPr>
        <p:spPr>
          <a:xfrm>
            <a:off x="10059867" y="5920815"/>
            <a:ext cx="19130" cy="2068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600" name="Google Shape;600;p27"/>
          <p:cNvSpPr/>
          <p:nvPr/>
        </p:nvSpPr>
        <p:spPr>
          <a:xfrm>
            <a:off x="10080201" y="5920815"/>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01" name="Google Shape;601;p27"/>
          <p:cNvSpPr/>
          <p:nvPr/>
        </p:nvSpPr>
        <p:spPr>
          <a:xfrm>
            <a:off x="10129410" y="5841444"/>
            <a:ext cx="9625" cy="110538"/>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02" name="Google Shape;602;p27"/>
          <p:cNvSpPr/>
          <p:nvPr/>
        </p:nvSpPr>
        <p:spPr>
          <a:xfrm>
            <a:off x="6539916" y="1365914"/>
            <a:ext cx="5359400" cy="4954628"/>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03" name="Google Shape;603;p27"/>
          <p:cNvGrpSpPr/>
          <p:nvPr/>
        </p:nvGrpSpPr>
        <p:grpSpPr>
          <a:xfrm>
            <a:off x="7680324" y="1814171"/>
            <a:ext cx="2755429" cy="4250670"/>
            <a:chOff x="7680324" y="1814171"/>
            <a:chExt cx="2755429" cy="4250670"/>
          </a:xfrm>
        </p:grpSpPr>
        <p:grpSp>
          <p:nvGrpSpPr>
            <p:cNvPr id="604" name="Google Shape;604;p27"/>
            <p:cNvGrpSpPr/>
            <p:nvPr/>
          </p:nvGrpSpPr>
          <p:grpSpPr>
            <a:xfrm>
              <a:off x="7750224" y="1859725"/>
              <a:ext cx="415925" cy="385763"/>
              <a:chOff x="2751" y="1851"/>
              <a:chExt cx="462" cy="478"/>
            </a:xfrm>
          </p:grpSpPr>
          <p:pic>
            <p:nvPicPr>
              <p:cNvPr descr="iphone_stylized_small" id="605" name="Google Shape;605;p27"/>
              <p:cNvPicPr preferRelativeResize="0"/>
              <p:nvPr/>
            </p:nvPicPr>
            <p:blipFill rotWithShape="1">
              <a:blip r:embed="rId22">
                <a:alphaModFix/>
              </a:blip>
              <a:srcRect b="0" l="0" r="0" t="0"/>
              <a:stretch/>
            </p:blipFill>
            <p:spPr>
              <a:xfrm>
                <a:off x="2928" y="1922"/>
                <a:ext cx="152" cy="407"/>
              </a:xfrm>
              <a:prstGeom prst="rect">
                <a:avLst/>
              </a:prstGeom>
              <a:noFill/>
              <a:ln>
                <a:noFill/>
              </a:ln>
            </p:spPr>
          </p:pic>
          <p:pic>
            <p:nvPicPr>
              <p:cNvPr descr="antenna_radiation_stylized" id="606" name="Google Shape;606;p27"/>
              <p:cNvPicPr preferRelativeResize="0"/>
              <p:nvPr/>
            </p:nvPicPr>
            <p:blipFill rotWithShape="1">
              <a:blip r:embed="rId23">
                <a:alphaModFix/>
              </a:blip>
              <a:srcRect b="0" l="0" r="0" t="0"/>
              <a:stretch/>
            </p:blipFill>
            <p:spPr>
              <a:xfrm>
                <a:off x="2751" y="1851"/>
                <a:ext cx="462" cy="110"/>
              </a:xfrm>
              <a:prstGeom prst="rect">
                <a:avLst/>
              </a:prstGeom>
              <a:noFill/>
              <a:ln>
                <a:noFill/>
              </a:ln>
            </p:spPr>
          </p:pic>
        </p:grpSp>
        <p:grpSp>
          <p:nvGrpSpPr>
            <p:cNvPr id="607" name="Google Shape;607;p27"/>
            <p:cNvGrpSpPr/>
            <p:nvPr/>
          </p:nvGrpSpPr>
          <p:grpSpPr>
            <a:xfrm flipH="1">
              <a:off x="7773981" y="5281060"/>
              <a:ext cx="345630" cy="320302"/>
              <a:chOff x="2839" y="3501"/>
              <a:chExt cx="755" cy="803"/>
            </a:xfrm>
          </p:grpSpPr>
          <p:pic>
            <p:nvPicPr>
              <p:cNvPr descr="desktop_computer_stylized_medium" id="608" name="Google Shape;608;p27"/>
              <p:cNvPicPr preferRelativeResize="0"/>
              <p:nvPr/>
            </p:nvPicPr>
            <p:blipFill rotWithShape="1">
              <a:blip r:embed="rId18">
                <a:alphaModFix/>
              </a:blip>
              <a:srcRect b="0" l="0" r="0" t="0"/>
              <a:stretch/>
            </p:blipFill>
            <p:spPr>
              <a:xfrm>
                <a:off x="2839" y="3501"/>
                <a:ext cx="755" cy="803"/>
              </a:xfrm>
              <a:prstGeom prst="rect">
                <a:avLst/>
              </a:prstGeom>
              <a:noFill/>
              <a:ln>
                <a:noFill/>
              </a:ln>
            </p:spPr>
          </p:pic>
          <p:sp>
            <p:nvSpPr>
              <p:cNvPr id="609" name="Google Shape;609;p2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610" name="Google Shape;610;p27"/>
            <p:cNvSpPr/>
            <p:nvPr/>
          </p:nvSpPr>
          <p:spPr>
            <a:xfrm>
              <a:off x="7689254" y="5160841"/>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1" name="Google Shape;611;p27"/>
            <p:cNvSpPr/>
            <p:nvPr/>
          </p:nvSpPr>
          <p:spPr>
            <a:xfrm>
              <a:off x="7680324" y="1814171"/>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2" name="Google Shape;612;p27"/>
            <p:cNvSpPr/>
            <p:nvPr/>
          </p:nvSpPr>
          <p:spPr>
            <a:xfrm>
              <a:off x="9823450" y="5554772"/>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13" name="Google Shape;613;p27"/>
          <p:cNvGrpSpPr/>
          <p:nvPr/>
        </p:nvGrpSpPr>
        <p:grpSpPr>
          <a:xfrm>
            <a:off x="8005845" y="1168489"/>
            <a:ext cx="1065213" cy="965200"/>
            <a:chOff x="4047" y="420"/>
            <a:chExt cx="671" cy="608"/>
          </a:xfrm>
        </p:grpSpPr>
        <p:sp>
          <p:nvSpPr>
            <p:cNvPr id="614" name="Google Shape;614;p27"/>
            <p:cNvSpPr/>
            <p:nvPr/>
          </p:nvSpPr>
          <p:spPr>
            <a:xfrm>
              <a:off x="4266" y="420"/>
              <a:ext cx="426" cy="489"/>
            </a:xfrm>
            <a:prstGeom prst="rect">
              <a:avLst/>
            </a:prstGeom>
            <a:solidFill>
              <a:srgbClr val="0000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5" name="Google Shape;615;p27"/>
            <p:cNvSpPr/>
            <p:nvPr/>
          </p:nvSpPr>
          <p:spPr>
            <a:xfrm>
              <a:off x="4245" y="435"/>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6" name="Google Shape;616;p27"/>
            <p:cNvSpPr/>
            <p:nvPr/>
          </p:nvSpPr>
          <p:spPr>
            <a:xfrm>
              <a:off x="4251" y="438"/>
              <a:ext cx="426" cy="126"/>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7" name="Google Shape;617;p27"/>
            <p:cNvSpPr txBox="1"/>
            <p:nvPr/>
          </p:nvSpPr>
          <p:spPr>
            <a:xfrm>
              <a:off x="4205" y="421"/>
              <a:ext cx="513"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application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transport</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network</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data link</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physical</a:t>
              </a:r>
              <a:endParaRPr b="0" i="0" sz="2400" u="none" cap="none" strike="noStrike">
                <a:solidFill>
                  <a:srgbClr val="000000"/>
                </a:solidFill>
                <a:latin typeface="Arial"/>
                <a:ea typeface="Arial"/>
                <a:cs typeface="Arial"/>
                <a:sym typeface="Arial"/>
              </a:endParaRPr>
            </a:p>
          </p:txBody>
        </p:sp>
        <p:cxnSp>
          <p:nvCxnSpPr>
            <p:cNvPr id="618" name="Google Shape;618;p27"/>
            <p:cNvCxnSpPr/>
            <p:nvPr/>
          </p:nvCxnSpPr>
          <p:spPr>
            <a:xfrm>
              <a:off x="4245" y="651"/>
              <a:ext cx="435" cy="3"/>
            </a:xfrm>
            <a:prstGeom prst="straightConnector1">
              <a:avLst/>
            </a:prstGeom>
            <a:noFill/>
            <a:ln cap="flat" cmpd="sng" w="12700">
              <a:solidFill>
                <a:schemeClr val="dk1"/>
              </a:solidFill>
              <a:prstDash val="solid"/>
              <a:round/>
              <a:headEnd len="med" w="med" type="none"/>
              <a:tailEnd len="med" w="med" type="none"/>
            </a:ln>
          </p:spPr>
        </p:cxnSp>
        <p:cxnSp>
          <p:nvCxnSpPr>
            <p:cNvPr id="619" name="Google Shape;619;p27"/>
            <p:cNvCxnSpPr/>
            <p:nvPr/>
          </p:nvCxnSpPr>
          <p:spPr>
            <a:xfrm>
              <a:off x="4251" y="738"/>
              <a:ext cx="435" cy="3"/>
            </a:xfrm>
            <a:prstGeom prst="straightConnector1">
              <a:avLst/>
            </a:prstGeom>
            <a:noFill/>
            <a:ln cap="flat" cmpd="sng" w="12700">
              <a:solidFill>
                <a:schemeClr val="dk1"/>
              </a:solidFill>
              <a:prstDash val="solid"/>
              <a:round/>
              <a:headEnd len="med" w="med" type="none"/>
              <a:tailEnd len="med" w="med" type="none"/>
            </a:ln>
          </p:spPr>
        </p:cxnSp>
        <p:cxnSp>
          <p:nvCxnSpPr>
            <p:cNvPr id="620" name="Google Shape;620;p27"/>
            <p:cNvCxnSpPr/>
            <p:nvPr/>
          </p:nvCxnSpPr>
          <p:spPr>
            <a:xfrm>
              <a:off x="4251" y="825"/>
              <a:ext cx="435" cy="3"/>
            </a:xfrm>
            <a:prstGeom prst="straightConnector1">
              <a:avLst/>
            </a:prstGeom>
            <a:noFill/>
            <a:ln cap="flat" cmpd="sng" w="12700">
              <a:solidFill>
                <a:schemeClr val="dk1"/>
              </a:solidFill>
              <a:prstDash val="solid"/>
              <a:round/>
              <a:headEnd len="med" w="med" type="none"/>
              <a:tailEnd len="med" w="med" type="none"/>
            </a:ln>
          </p:spPr>
        </p:cxnSp>
        <p:sp>
          <p:nvSpPr>
            <p:cNvPr id="621" name="Google Shape;621;p27"/>
            <p:cNvSpPr/>
            <p:nvPr/>
          </p:nvSpPr>
          <p:spPr>
            <a:xfrm>
              <a:off x="4047" y="434"/>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622" name="Google Shape;622;p27"/>
          <p:cNvGrpSpPr/>
          <p:nvPr/>
        </p:nvGrpSpPr>
        <p:grpSpPr>
          <a:xfrm>
            <a:off x="10104523" y="4743539"/>
            <a:ext cx="1050926" cy="974725"/>
            <a:chOff x="4047" y="414"/>
            <a:chExt cx="662" cy="614"/>
          </a:xfrm>
        </p:grpSpPr>
        <p:sp>
          <p:nvSpPr>
            <p:cNvPr id="623" name="Google Shape;623;p27"/>
            <p:cNvSpPr/>
            <p:nvPr/>
          </p:nvSpPr>
          <p:spPr>
            <a:xfrm>
              <a:off x="4266" y="420"/>
              <a:ext cx="426" cy="489"/>
            </a:xfrm>
            <a:prstGeom prst="rect">
              <a:avLst/>
            </a:prstGeom>
            <a:solidFill>
              <a:srgbClr val="0000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24" name="Google Shape;624;p27"/>
            <p:cNvSpPr/>
            <p:nvPr/>
          </p:nvSpPr>
          <p:spPr>
            <a:xfrm>
              <a:off x="4245" y="435"/>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25" name="Google Shape;625;p27"/>
            <p:cNvSpPr/>
            <p:nvPr/>
          </p:nvSpPr>
          <p:spPr>
            <a:xfrm>
              <a:off x="4251" y="438"/>
              <a:ext cx="426" cy="126"/>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26" name="Google Shape;626;p27"/>
            <p:cNvSpPr txBox="1"/>
            <p:nvPr/>
          </p:nvSpPr>
          <p:spPr>
            <a:xfrm>
              <a:off x="4196" y="414"/>
              <a:ext cx="513"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application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transport</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network</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data link</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physical</a:t>
              </a:r>
              <a:endParaRPr b="0" i="0" sz="2400" u="none" cap="none" strike="noStrike">
                <a:solidFill>
                  <a:srgbClr val="000000"/>
                </a:solidFill>
                <a:latin typeface="Arial"/>
                <a:ea typeface="Arial"/>
                <a:cs typeface="Arial"/>
                <a:sym typeface="Arial"/>
              </a:endParaRPr>
            </a:p>
          </p:txBody>
        </p:sp>
        <p:cxnSp>
          <p:nvCxnSpPr>
            <p:cNvPr id="627" name="Google Shape;627;p27"/>
            <p:cNvCxnSpPr/>
            <p:nvPr/>
          </p:nvCxnSpPr>
          <p:spPr>
            <a:xfrm>
              <a:off x="4245" y="651"/>
              <a:ext cx="435" cy="3"/>
            </a:xfrm>
            <a:prstGeom prst="straightConnector1">
              <a:avLst/>
            </a:prstGeom>
            <a:noFill/>
            <a:ln cap="flat" cmpd="sng" w="12700">
              <a:solidFill>
                <a:schemeClr val="dk1"/>
              </a:solidFill>
              <a:prstDash val="solid"/>
              <a:round/>
              <a:headEnd len="med" w="med" type="none"/>
              <a:tailEnd len="med" w="med" type="none"/>
            </a:ln>
          </p:spPr>
        </p:cxnSp>
        <p:cxnSp>
          <p:nvCxnSpPr>
            <p:cNvPr id="628" name="Google Shape;628;p27"/>
            <p:cNvCxnSpPr/>
            <p:nvPr/>
          </p:nvCxnSpPr>
          <p:spPr>
            <a:xfrm>
              <a:off x="4251" y="738"/>
              <a:ext cx="435" cy="3"/>
            </a:xfrm>
            <a:prstGeom prst="straightConnector1">
              <a:avLst/>
            </a:prstGeom>
            <a:noFill/>
            <a:ln cap="flat" cmpd="sng" w="12700">
              <a:solidFill>
                <a:schemeClr val="dk1"/>
              </a:solidFill>
              <a:prstDash val="solid"/>
              <a:round/>
              <a:headEnd len="med" w="med" type="none"/>
              <a:tailEnd len="med" w="med" type="none"/>
            </a:ln>
          </p:spPr>
        </p:cxnSp>
        <p:cxnSp>
          <p:nvCxnSpPr>
            <p:cNvPr id="629" name="Google Shape;629;p27"/>
            <p:cNvCxnSpPr/>
            <p:nvPr/>
          </p:nvCxnSpPr>
          <p:spPr>
            <a:xfrm>
              <a:off x="4251" y="825"/>
              <a:ext cx="435" cy="3"/>
            </a:xfrm>
            <a:prstGeom prst="straightConnector1">
              <a:avLst/>
            </a:prstGeom>
            <a:noFill/>
            <a:ln cap="flat" cmpd="sng" w="12700">
              <a:solidFill>
                <a:schemeClr val="dk1"/>
              </a:solidFill>
              <a:prstDash val="solid"/>
              <a:round/>
              <a:headEnd len="med" w="med" type="none"/>
              <a:tailEnd len="med" w="med" type="none"/>
            </a:ln>
          </p:spPr>
        </p:cxnSp>
        <p:sp>
          <p:nvSpPr>
            <p:cNvPr id="630" name="Google Shape;630;p27"/>
            <p:cNvSpPr/>
            <p:nvPr/>
          </p:nvSpPr>
          <p:spPr>
            <a:xfrm>
              <a:off x="4047" y="434"/>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631" name="Google Shape;631;p27"/>
          <p:cNvGrpSpPr/>
          <p:nvPr/>
        </p:nvGrpSpPr>
        <p:grpSpPr>
          <a:xfrm>
            <a:off x="7962986" y="4374557"/>
            <a:ext cx="1060451" cy="965200"/>
            <a:chOff x="4047" y="420"/>
            <a:chExt cx="668" cy="608"/>
          </a:xfrm>
        </p:grpSpPr>
        <p:sp>
          <p:nvSpPr>
            <p:cNvPr id="632" name="Google Shape;632;p27"/>
            <p:cNvSpPr/>
            <p:nvPr/>
          </p:nvSpPr>
          <p:spPr>
            <a:xfrm>
              <a:off x="4266" y="420"/>
              <a:ext cx="426" cy="489"/>
            </a:xfrm>
            <a:prstGeom prst="rect">
              <a:avLst/>
            </a:prstGeom>
            <a:solidFill>
              <a:srgbClr val="0000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3" name="Google Shape;633;p27"/>
            <p:cNvSpPr/>
            <p:nvPr/>
          </p:nvSpPr>
          <p:spPr>
            <a:xfrm>
              <a:off x="4245" y="435"/>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4" name="Google Shape;634;p27"/>
            <p:cNvSpPr/>
            <p:nvPr/>
          </p:nvSpPr>
          <p:spPr>
            <a:xfrm>
              <a:off x="4251" y="438"/>
              <a:ext cx="426" cy="126"/>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5" name="Google Shape;635;p27"/>
            <p:cNvSpPr txBox="1"/>
            <p:nvPr/>
          </p:nvSpPr>
          <p:spPr>
            <a:xfrm>
              <a:off x="4202" y="423"/>
              <a:ext cx="513"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application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transport</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network</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data link</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physical</a:t>
              </a:r>
              <a:endParaRPr b="0" i="0" sz="2400" u="none" cap="none" strike="noStrike">
                <a:solidFill>
                  <a:srgbClr val="000000"/>
                </a:solidFill>
                <a:latin typeface="Arial"/>
                <a:ea typeface="Arial"/>
                <a:cs typeface="Arial"/>
                <a:sym typeface="Arial"/>
              </a:endParaRPr>
            </a:p>
          </p:txBody>
        </p:sp>
        <p:cxnSp>
          <p:nvCxnSpPr>
            <p:cNvPr id="636" name="Google Shape;636;p27"/>
            <p:cNvCxnSpPr/>
            <p:nvPr/>
          </p:nvCxnSpPr>
          <p:spPr>
            <a:xfrm>
              <a:off x="4245" y="651"/>
              <a:ext cx="435" cy="3"/>
            </a:xfrm>
            <a:prstGeom prst="straightConnector1">
              <a:avLst/>
            </a:prstGeom>
            <a:noFill/>
            <a:ln cap="flat" cmpd="sng" w="12700">
              <a:solidFill>
                <a:schemeClr val="dk1"/>
              </a:solidFill>
              <a:prstDash val="solid"/>
              <a:round/>
              <a:headEnd len="med" w="med" type="none"/>
              <a:tailEnd len="med" w="med" type="none"/>
            </a:ln>
          </p:spPr>
        </p:cxnSp>
        <p:cxnSp>
          <p:nvCxnSpPr>
            <p:cNvPr id="637" name="Google Shape;637;p27"/>
            <p:cNvCxnSpPr/>
            <p:nvPr/>
          </p:nvCxnSpPr>
          <p:spPr>
            <a:xfrm>
              <a:off x="4251" y="738"/>
              <a:ext cx="435" cy="3"/>
            </a:xfrm>
            <a:prstGeom prst="straightConnector1">
              <a:avLst/>
            </a:prstGeom>
            <a:noFill/>
            <a:ln cap="flat" cmpd="sng" w="12700">
              <a:solidFill>
                <a:schemeClr val="dk1"/>
              </a:solidFill>
              <a:prstDash val="solid"/>
              <a:round/>
              <a:headEnd len="med" w="med" type="none"/>
              <a:tailEnd len="med" w="med" type="none"/>
            </a:ln>
          </p:spPr>
        </p:cxnSp>
        <p:cxnSp>
          <p:nvCxnSpPr>
            <p:cNvPr id="638" name="Google Shape;638;p27"/>
            <p:cNvCxnSpPr/>
            <p:nvPr/>
          </p:nvCxnSpPr>
          <p:spPr>
            <a:xfrm>
              <a:off x="4251" y="825"/>
              <a:ext cx="435" cy="3"/>
            </a:xfrm>
            <a:prstGeom prst="straightConnector1">
              <a:avLst/>
            </a:prstGeom>
            <a:noFill/>
            <a:ln cap="flat" cmpd="sng" w="12700">
              <a:solidFill>
                <a:schemeClr val="dk1"/>
              </a:solidFill>
              <a:prstDash val="solid"/>
              <a:round/>
              <a:headEnd len="med" w="med" type="none"/>
              <a:tailEnd len="med" w="med" type="none"/>
            </a:ln>
          </p:spPr>
        </p:cxnSp>
        <p:sp>
          <p:nvSpPr>
            <p:cNvPr id="639" name="Google Shape;639;p27"/>
            <p:cNvSpPr/>
            <p:nvPr/>
          </p:nvSpPr>
          <p:spPr>
            <a:xfrm>
              <a:off x="4047" y="434"/>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640" name="Google Shape;640;p27"/>
          <p:cNvCxnSpPr/>
          <p:nvPr/>
        </p:nvCxnSpPr>
        <p:spPr>
          <a:xfrm>
            <a:off x="8998030" y="4451439"/>
            <a:ext cx="1290637" cy="541337"/>
          </a:xfrm>
          <a:prstGeom prst="straightConnector1">
            <a:avLst/>
          </a:prstGeom>
          <a:noFill/>
          <a:ln cap="flat" cmpd="sng" w="76200">
            <a:solidFill>
              <a:srgbClr val="CC0000"/>
            </a:solidFill>
            <a:prstDash val="solid"/>
            <a:round/>
            <a:headEnd len="med" w="med" type="triangle"/>
            <a:tailEnd len="med" w="med" type="triangle"/>
          </a:ln>
        </p:spPr>
      </p:cxnSp>
      <p:cxnSp>
        <p:nvCxnSpPr>
          <p:cNvPr id="641" name="Google Shape;641;p27"/>
          <p:cNvCxnSpPr/>
          <p:nvPr/>
        </p:nvCxnSpPr>
        <p:spPr>
          <a:xfrm>
            <a:off x="9093280" y="1325651"/>
            <a:ext cx="1700212" cy="3386138"/>
          </a:xfrm>
          <a:prstGeom prst="straightConnector1">
            <a:avLst/>
          </a:prstGeom>
          <a:noFill/>
          <a:ln cap="flat" cmpd="sng" w="76200">
            <a:solidFill>
              <a:srgbClr val="CC0000"/>
            </a:solidFill>
            <a:prstDash val="solid"/>
            <a:round/>
            <a:headEnd len="med" w="med" type="triangle"/>
            <a:tailEnd len="med" w="med" type="triangle"/>
          </a:ln>
        </p:spPr>
      </p:cxnSp>
      <p:sp>
        <p:nvSpPr>
          <p:cNvPr id="642" name="Google Shape;642;p27"/>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Creating a network </a:t>
            </a:r>
            <a:r>
              <a:rPr lang="en-US"/>
              <a:t>a</a:t>
            </a:r>
            <a:r>
              <a:rPr lang="en-US" sz="4400"/>
              <a:t>pp</a:t>
            </a:r>
            <a:endParaRPr sz="4400"/>
          </a:p>
        </p:txBody>
      </p:sp>
      <p:sp>
        <p:nvSpPr>
          <p:cNvPr id="643" name="Google Shape;643;p27"/>
          <p:cNvSpPr txBox="1"/>
          <p:nvPr/>
        </p:nvSpPr>
        <p:spPr>
          <a:xfrm>
            <a:off x="889178" y="1334086"/>
            <a:ext cx="5309184" cy="4974698"/>
          </a:xfrm>
          <a:prstGeom prst="rect">
            <a:avLst/>
          </a:prstGeom>
          <a:noFill/>
          <a:ln>
            <a:noFill/>
          </a:ln>
        </p:spPr>
        <p:txBody>
          <a:bodyPr anchorCtr="0" anchor="t" bIns="45700" lIns="91425" spcFirstLastPara="1" rIns="91425" wrap="square" tIns="45700">
            <a:noAutofit/>
          </a:bodyPr>
          <a:lstStyle/>
          <a:p>
            <a:pPr indent="0" lvl="0" marL="14287" marR="0" rtl="0" algn="l">
              <a:lnSpc>
                <a:spcPct val="90000"/>
              </a:lnSpc>
              <a:spcBef>
                <a:spcPts val="0"/>
              </a:spcBef>
              <a:spcAft>
                <a:spcPts val="0"/>
              </a:spcAft>
              <a:buClr>
                <a:srgbClr val="0000A8"/>
              </a:buClr>
              <a:buSzPts val="2800"/>
              <a:buFont typeface="Noto Sans Symbols"/>
              <a:buNone/>
            </a:pPr>
            <a:r>
              <a:rPr b="0" i="0" lang="en-US" sz="2800" u="none" cap="none" strike="noStrike">
                <a:solidFill>
                  <a:srgbClr val="C00000"/>
                </a:solidFill>
                <a:latin typeface="Calibri"/>
                <a:ea typeface="Calibri"/>
                <a:cs typeface="Calibri"/>
                <a:sym typeface="Calibri"/>
              </a:rPr>
              <a:t>write programs that:</a:t>
            </a:r>
            <a:endParaRPr/>
          </a:p>
          <a:p>
            <a:pPr indent="-231775" lvl="0" marL="3460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run on (different) end systems</a:t>
            </a:r>
            <a:endParaRPr/>
          </a:p>
          <a:p>
            <a:pPr indent="-231775" lvl="0" marL="3460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communicate over network</a:t>
            </a:r>
            <a:endParaRPr/>
          </a:p>
          <a:p>
            <a:pPr indent="-231775" lvl="0" marL="3460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e.g., web server software communicates with browser software</a:t>
            </a:r>
            <a:endParaRPr/>
          </a:p>
          <a:p>
            <a:pPr indent="0" lvl="0" marL="14287" marR="0" rtl="0" algn="l">
              <a:lnSpc>
                <a:spcPct val="90000"/>
              </a:lnSpc>
              <a:spcBef>
                <a:spcPts val="1000"/>
              </a:spcBef>
              <a:spcAft>
                <a:spcPts val="0"/>
              </a:spcAft>
              <a:buClr>
                <a:srgbClr val="0000A8"/>
              </a:buClr>
              <a:buSzPts val="2800"/>
              <a:buFont typeface="Noto Sans Symbols"/>
              <a:buNone/>
            </a:pPr>
            <a:r>
              <a:rPr b="0" i="0" lang="en-US" sz="2800" u="none" cap="none" strike="noStrike">
                <a:solidFill>
                  <a:srgbClr val="C00000"/>
                </a:solidFill>
                <a:latin typeface="Calibri"/>
                <a:ea typeface="Calibri"/>
                <a:cs typeface="Calibri"/>
                <a:sym typeface="Calibri"/>
              </a:rPr>
              <a:t>no need to write software for network-core devices</a:t>
            </a:r>
            <a:endParaRPr/>
          </a:p>
          <a:p>
            <a:pPr indent="-231775" lvl="0" marL="3460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network-core devices do not run user applications </a:t>
            </a:r>
            <a:endParaRPr/>
          </a:p>
          <a:p>
            <a:pPr indent="-231775" lvl="0" marL="3460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applications on end systems  allows for rapid app development, propagation</a:t>
            </a:r>
            <a:endParaRPr/>
          </a:p>
          <a:p>
            <a:pPr indent="-19050" lvl="0" marL="352425" marR="0" rtl="0" algn="l">
              <a:lnSpc>
                <a:spcPct val="90000"/>
              </a:lnSpc>
              <a:spcBef>
                <a:spcPts val="1000"/>
              </a:spcBef>
              <a:spcAft>
                <a:spcPts val="0"/>
              </a:spcAft>
              <a:buClr>
                <a:srgbClr val="0000A3"/>
              </a:buClr>
              <a:buSzPts val="3200"/>
              <a:buFont typeface="Noto Sans Symbols"/>
              <a:buNone/>
            </a:pPr>
            <a:r>
              <a:t/>
            </a:r>
            <a:endParaRPr b="0" i="0" sz="3200" u="none" cap="none" strike="noStrike">
              <a:solidFill>
                <a:srgbClr val="000000"/>
              </a:solidFill>
              <a:latin typeface="Calibri"/>
              <a:ea typeface="Calibri"/>
              <a:cs typeface="Calibri"/>
              <a:sym typeface="Calibri"/>
            </a:endParaRPr>
          </a:p>
        </p:txBody>
      </p:sp>
      <p:grpSp>
        <p:nvGrpSpPr>
          <p:cNvPr id="644" name="Google Shape;644;p27"/>
          <p:cNvGrpSpPr/>
          <p:nvPr/>
        </p:nvGrpSpPr>
        <p:grpSpPr>
          <a:xfrm>
            <a:off x="10002508" y="5616400"/>
            <a:ext cx="214974" cy="403920"/>
            <a:chOff x="4140" y="429"/>
            <a:chExt cx="1425" cy="2396"/>
          </a:xfrm>
        </p:grpSpPr>
        <p:sp>
          <p:nvSpPr>
            <p:cNvPr id="645" name="Google Shape;645;p2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6" name="Google Shape;646;p27"/>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47" name="Google Shape;647;p2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8" name="Google Shape;648;p2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9" name="Google Shape;649;p27"/>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650" name="Google Shape;650;p27"/>
            <p:cNvGrpSpPr/>
            <p:nvPr/>
          </p:nvGrpSpPr>
          <p:grpSpPr>
            <a:xfrm>
              <a:off x="4748" y="666"/>
              <a:ext cx="578" cy="150"/>
              <a:chOff x="613" y="2566"/>
              <a:chExt cx="721" cy="144"/>
            </a:xfrm>
          </p:grpSpPr>
          <p:sp>
            <p:nvSpPr>
              <p:cNvPr id="651" name="Google Shape;651;p2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52" name="Google Shape;652;p2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653" name="Google Shape;653;p27"/>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654" name="Google Shape;654;p27"/>
            <p:cNvGrpSpPr/>
            <p:nvPr/>
          </p:nvGrpSpPr>
          <p:grpSpPr>
            <a:xfrm>
              <a:off x="4748" y="990"/>
              <a:ext cx="578" cy="134"/>
              <a:chOff x="615" y="2564"/>
              <a:chExt cx="721" cy="139"/>
            </a:xfrm>
          </p:grpSpPr>
          <p:sp>
            <p:nvSpPr>
              <p:cNvPr id="655" name="Google Shape;655;p2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56" name="Google Shape;656;p2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657" name="Google Shape;657;p27"/>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58" name="Google Shape;658;p27"/>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659" name="Google Shape;659;p27"/>
            <p:cNvGrpSpPr/>
            <p:nvPr/>
          </p:nvGrpSpPr>
          <p:grpSpPr>
            <a:xfrm>
              <a:off x="4738" y="1647"/>
              <a:ext cx="578" cy="135"/>
              <a:chOff x="618" y="2586"/>
              <a:chExt cx="720" cy="124"/>
            </a:xfrm>
          </p:grpSpPr>
          <p:sp>
            <p:nvSpPr>
              <p:cNvPr id="660" name="Google Shape;660;p27"/>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61" name="Google Shape;661;p2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662" name="Google Shape;662;p2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63" name="Google Shape;663;p27"/>
            <p:cNvGrpSpPr/>
            <p:nvPr/>
          </p:nvGrpSpPr>
          <p:grpSpPr>
            <a:xfrm>
              <a:off x="4738" y="1330"/>
              <a:ext cx="588" cy="134"/>
              <a:chOff x="613" y="2571"/>
              <a:chExt cx="732" cy="134"/>
            </a:xfrm>
          </p:grpSpPr>
          <p:sp>
            <p:nvSpPr>
              <p:cNvPr id="664" name="Google Shape;664;p2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65" name="Google Shape;665;p2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666" name="Google Shape;666;p27"/>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67" name="Google Shape;667;p2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68" name="Google Shape;668;p2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69" name="Google Shape;669;p27"/>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70" name="Google Shape;670;p2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1" name="Google Shape;671;p27"/>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72" name="Google Shape;672;p27"/>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73" name="Google Shape;673;p27"/>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74" name="Google Shape;674;p27"/>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675" name="Google Shape;675;p27"/>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76" name="Google Shape;676;p27"/>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677" name="Google Shape;677;p2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sp>
        <p:nvSpPr>
          <p:cNvPr id="4236" name="Google Shape;4236;p72"/>
          <p:cNvSpPr txBox="1"/>
          <p:nvPr>
            <p:ph type="title"/>
          </p:nvPr>
        </p:nvSpPr>
        <p:spPr>
          <a:xfrm>
            <a:off x="651417" y="223762"/>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HTTP/2</a:t>
            </a:r>
            <a:endParaRPr sz="4400"/>
          </a:p>
        </p:txBody>
      </p:sp>
      <p:sp>
        <p:nvSpPr>
          <p:cNvPr id="4237" name="Google Shape;4237;p72"/>
          <p:cNvSpPr txBox="1"/>
          <p:nvPr/>
        </p:nvSpPr>
        <p:spPr>
          <a:xfrm>
            <a:off x="901486" y="2150525"/>
            <a:ext cx="10458375" cy="4487272"/>
          </a:xfrm>
          <a:prstGeom prst="rect">
            <a:avLst/>
          </a:prstGeom>
          <a:noFill/>
          <a:ln>
            <a:noFill/>
          </a:ln>
        </p:spPr>
        <p:txBody>
          <a:bodyPr anchorCtr="0" anchor="t" bIns="45700" lIns="91425" spcFirstLastPara="1" rIns="91425" wrap="square" tIns="45700">
            <a:noAutofit/>
          </a:bodyPr>
          <a:lstStyle/>
          <a:p>
            <a:pPr indent="0" lvl="0" marL="9525" marR="0" rtl="0" algn="l">
              <a:lnSpc>
                <a:spcPct val="90000"/>
              </a:lnSpc>
              <a:spcBef>
                <a:spcPts val="0"/>
              </a:spcBef>
              <a:spcAft>
                <a:spcPts val="0"/>
              </a:spcAft>
              <a:buClr>
                <a:srgbClr val="0000A3"/>
              </a:buClr>
              <a:buSzPts val="3200"/>
              <a:buFont typeface="Noto Sans Symbols"/>
              <a:buNone/>
            </a:pPr>
            <a:r>
              <a:rPr b="0" i="1" lang="en-US" sz="3200" u="sng" cap="none" strike="noStrike">
                <a:solidFill>
                  <a:srgbClr val="C00000"/>
                </a:solidFill>
                <a:latin typeface="Calibri"/>
                <a:ea typeface="Calibri"/>
                <a:cs typeface="Calibri"/>
                <a:sym typeface="Calibri"/>
              </a:rPr>
              <a:t>HTTP/2:</a:t>
            </a:r>
            <a:r>
              <a:rPr b="0" i="0" lang="en-US" sz="32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[RFC 7540, 2015] </a:t>
            </a:r>
            <a:r>
              <a:rPr b="0" i="0" lang="en-US" sz="3200" u="none" cap="none" strike="noStrike">
                <a:solidFill>
                  <a:srgbClr val="000000"/>
                </a:solidFill>
                <a:latin typeface="Calibri"/>
                <a:ea typeface="Calibri"/>
                <a:cs typeface="Calibri"/>
                <a:sym typeface="Calibri"/>
              </a:rPr>
              <a:t>increased flexibility at </a:t>
            </a:r>
            <a:r>
              <a:rPr b="0" i="1" lang="en-US" sz="3200" u="none" cap="none" strike="noStrike">
                <a:solidFill>
                  <a:srgbClr val="000000"/>
                </a:solidFill>
                <a:latin typeface="Calibri"/>
                <a:ea typeface="Calibri"/>
                <a:cs typeface="Calibri"/>
                <a:sym typeface="Calibri"/>
              </a:rPr>
              <a:t>server</a:t>
            </a:r>
            <a:r>
              <a:rPr b="0" i="0" lang="en-US" sz="3200" u="none" cap="none" strike="noStrike">
                <a:solidFill>
                  <a:srgbClr val="000000"/>
                </a:solidFill>
                <a:latin typeface="Calibri"/>
                <a:ea typeface="Calibri"/>
                <a:cs typeface="Calibri"/>
                <a:sym typeface="Calibri"/>
              </a:rPr>
              <a:t> in sending objects to client:</a:t>
            </a:r>
            <a:endParaRPr/>
          </a:p>
          <a:p>
            <a:pPr indent="-280988"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methods, status codes, most header fields unchanged from HTTP 1.1</a:t>
            </a:r>
            <a:endParaRPr/>
          </a:p>
          <a:p>
            <a:pPr indent="-280988"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transmission order of requested objects based on client-specified object priority </a:t>
            </a:r>
            <a:r>
              <a:rPr b="0" i="0" lang="en-US" sz="2400" u="none" cap="none" strike="noStrike">
                <a:solidFill>
                  <a:srgbClr val="000000"/>
                </a:solidFill>
                <a:latin typeface="Calibri"/>
                <a:ea typeface="Calibri"/>
                <a:cs typeface="Calibri"/>
                <a:sym typeface="Calibri"/>
              </a:rPr>
              <a:t>(not necessarily FCFS)</a:t>
            </a:r>
            <a:endParaRPr/>
          </a:p>
          <a:p>
            <a:pPr indent="-280988" lvl="0" marL="34607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000000"/>
                </a:solidFill>
                <a:latin typeface="Calibri"/>
                <a:ea typeface="Calibri"/>
                <a:cs typeface="Calibri"/>
                <a:sym typeface="Calibri"/>
              </a:rPr>
              <a:t>push</a:t>
            </a:r>
            <a:r>
              <a:rPr b="0" i="0" lang="en-US" sz="2800" u="none" cap="none" strike="noStrike">
                <a:solidFill>
                  <a:srgbClr val="000000"/>
                </a:solidFill>
                <a:latin typeface="Calibri"/>
                <a:ea typeface="Calibri"/>
                <a:cs typeface="Calibri"/>
                <a:sym typeface="Calibri"/>
              </a:rPr>
              <a:t> unrequested objects to client</a:t>
            </a:r>
            <a:endParaRPr/>
          </a:p>
          <a:p>
            <a:pPr indent="-280988" lvl="0" marL="3460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divide objects into frames, schedule frames to mitigate HOL blocking</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238" name="Google Shape;4238;p72"/>
          <p:cNvSpPr txBox="1"/>
          <p:nvPr/>
        </p:nvSpPr>
        <p:spPr>
          <a:xfrm>
            <a:off x="572119" y="1236917"/>
            <a:ext cx="11117107" cy="503308"/>
          </a:xfrm>
          <a:prstGeom prst="rect">
            <a:avLst/>
          </a:prstGeom>
          <a:noFill/>
          <a:ln>
            <a:noFill/>
          </a:ln>
        </p:spPr>
        <p:txBody>
          <a:bodyPr anchorCtr="0" anchor="t" bIns="45700" lIns="91425" spcFirstLastPara="1" rIns="91425" wrap="square" tIns="45700">
            <a:noAutofit/>
          </a:bodyPr>
          <a:lstStyle/>
          <a:p>
            <a:pPr indent="0" lvl="0" marL="130175" marR="0" rtl="0" algn="ctr">
              <a:lnSpc>
                <a:spcPct val="90000"/>
              </a:lnSpc>
              <a:spcBef>
                <a:spcPts val="0"/>
              </a:spcBef>
              <a:spcAft>
                <a:spcPts val="0"/>
              </a:spcAft>
              <a:buClr>
                <a:srgbClr val="0000A3"/>
              </a:buClr>
              <a:buSzPts val="3600"/>
              <a:buFont typeface="Noto Sans Symbols"/>
              <a:buNone/>
            </a:pPr>
            <a:r>
              <a:rPr b="0" i="1" lang="en-US" sz="3600" u="none" cap="none" strike="noStrike">
                <a:solidFill>
                  <a:srgbClr val="000090"/>
                </a:solidFill>
                <a:latin typeface="Calibri"/>
                <a:ea typeface="Calibri"/>
                <a:cs typeface="Calibri"/>
                <a:sym typeface="Calibri"/>
              </a:rPr>
              <a:t>Key goal: </a:t>
            </a:r>
            <a:r>
              <a:rPr b="0" i="0" lang="en-US" sz="3600" u="none" cap="none" strike="noStrike">
                <a:solidFill>
                  <a:srgbClr val="000000"/>
                </a:solidFill>
                <a:latin typeface="Calibri"/>
                <a:ea typeface="Calibri"/>
                <a:cs typeface="Calibri"/>
                <a:sym typeface="Calibri"/>
              </a:rPr>
              <a:t>decreased delay in multi-object HTTP requests</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239" name="Google Shape;4239;p7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7"/>
                                        </p:tgtEl>
                                        <p:attrNameLst>
                                          <p:attrName>style.visibility</p:attrName>
                                        </p:attrNameLst>
                                      </p:cBhvr>
                                      <p:to>
                                        <p:strVal val="visible"/>
                                      </p:to>
                                    </p:set>
                                    <p:animEffect filter="fade" transition="in">
                                      <p:cBhvr>
                                        <p:cTn dur="500"/>
                                        <p:tgtEl>
                                          <p:spTgt spid="4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4" name="Shape 4244"/>
        <p:cNvGrpSpPr/>
        <p:nvPr/>
      </p:nvGrpSpPr>
      <p:grpSpPr>
        <a:xfrm>
          <a:off x="0" y="0"/>
          <a:ext cx="0" cy="0"/>
          <a:chOff x="0" y="0"/>
          <a:chExt cx="0" cy="0"/>
        </a:xfrm>
      </p:grpSpPr>
      <p:sp>
        <p:nvSpPr>
          <p:cNvPr id="4245" name="Google Shape;4245;p73"/>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HTTP/2: mitigating HOL blocking</a:t>
            </a:r>
            <a:endParaRPr sz="4400"/>
          </a:p>
        </p:txBody>
      </p:sp>
      <p:sp>
        <p:nvSpPr>
          <p:cNvPr id="4246" name="Google Shape;4246;p73"/>
          <p:cNvSpPr txBox="1"/>
          <p:nvPr/>
        </p:nvSpPr>
        <p:spPr>
          <a:xfrm>
            <a:off x="798691" y="1274501"/>
            <a:ext cx="11117107" cy="503308"/>
          </a:xfrm>
          <a:prstGeom prst="rect">
            <a:avLst/>
          </a:prstGeom>
          <a:noFill/>
          <a:ln>
            <a:noFill/>
          </a:ln>
        </p:spPr>
        <p:txBody>
          <a:bodyPr anchorCtr="0" anchor="t" bIns="45700" lIns="91425" spcFirstLastPara="1" rIns="91425" wrap="square" tIns="45700">
            <a:noAutofit/>
          </a:bodyPr>
          <a:lstStyle/>
          <a:p>
            <a:pPr indent="0" lvl="0" marL="1301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00"/>
                </a:solidFill>
                <a:latin typeface="Calibri"/>
                <a:ea typeface="Calibri"/>
                <a:cs typeface="Calibri"/>
                <a:sym typeface="Calibri"/>
              </a:rPr>
              <a:t>HTTP 1.1: client requests 1 large object (e.g., video file) and 3 smaller objects</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247" name="Google Shape;4247;p73"/>
          <p:cNvSpPr txBox="1"/>
          <p:nvPr/>
        </p:nvSpPr>
        <p:spPr>
          <a:xfrm>
            <a:off x="2900584" y="2902508"/>
            <a:ext cx="77787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client</a:t>
            </a:r>
            <a:endParaRPr/>
          </a:p>
        </p:txBody>
      </p:sp>
      <p:sp>
        <p:nvSpPr>
          <p:cNvPr id="4248" name="Google Shape;4248;p73"/>
          <p:cNvSpPr txBox="1"/>
          <p:nvPr/>
        </p:nvSpPr>
        <p:spPr>
          <a:xfrm>
            <a:off x="7029972" y="1892257"/>
            <a:ext cx="83695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server</a:t>
            </a:r>
            <a:endParaRPr/>
          </a:p>
        </p:txBody>
      </p:sp>
      <p:grpSp>
        <p:nvGrpSpPr>
          <p:cNvPr id="4249" name="Google Shape;4249;p73"/>
          <p:cNvGrpSpPr/>
          <p:nvPr/>
        </p:nvGrpSpPr>
        <p:grpSpPr>
          <a:xfrm>
            <a:off x="7234967" y="2262203"/>
            <a:ext cx="422275" cy="685800"/>
            <a:chOff x="4140" y="429"/>
            <a:chExt cx="1425" cy="2396"/>
          </a:xfrm>
        </p:grpSpPr>
        <p:sp>
          <p:nvSpPr>
            <p:cNvPr id="4250" name="Google Shape;4250;p73"/>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51" name="Google Shape;4251;p73"/>
            <p:cNvSpPr/>
            <p:nvPr/>
          </p:nvSpPr>
          <p:spPr>
            <a:xfrm>
              <a:off x="4204" y="429"/>
              <a:ext cx="1050"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52" name="Google Shape;4252;p73"/>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53" name="Google Shape;4253;p73"/>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54" name="Google Shape;4254;p73"/>
            <p:cNvSpPr/>
            <p:nvPr/>
          </p:nvSpPr>
          <p:spPr>
            <a:xfrm>
              <a:off x="4210" y="695"/>
              <a:ext cx="600"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4255" name="Google Shape;4255;p73"/>
            <p:cNvGrpSpPr/>
            <p:nvPr/>
          </p:nvGrpSpPr>
          <p:grpSpPr>
            <a:xfrm>
              <a:off x="4751" y="668"/>
              <a:ext cx="579" cy="144"/>
              <a:chOff x="616" y="2568"/>
              <a:chExt cx="722" cy="138"/>
            </a:xfrm>
          </p:grpSpPr>
          <p:sp>
            <p:nvSpPr>
              <p:cNvPr id="4256" name="Google Shape;4256;p73"/>
              <p:cNvSpPr/>
              <p:nvPr/>
            </p:nvSpPr>
            <p:spPr>
              <a:xfrm>
                <a:off x="616" y="2568"/>
                <a:ext cx="722"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57" name="Google Shape;4257;p73"/>
              <p:cNvSpPr/>
              <p:nvPr/>
            </p:nvSpPr>
            <p:spPr>
              <a:xfrm>
                <a:off x="630" y="2583"/>
                <a:ext cx="689"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258" name="Google Shape;4258;p73"/>
            <p:cNvSpPr/>
            <p:nvPr/>
          </p:nvSpPr>
          <p:spPr>
            <a:xfrm>
              <a:off x="4226" y="1017"/>
              <a:ext cx="595"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4259" name="Google Shape;4259;p73"/>
            <p:cNvGrpSpPr/>
            <p:nvPr/>
          </p:nvGrpSpPr>
          <p:grpSpPr>
            <a:xfrm>
              <a:off x="4745" y="995"/>
              <a:ext cx="584" cy="133"/>
              <a:chOff x="612" y="2569"/>
              <a:chExt cx="729" cy="138"/>
            </a:xfrm>
          </p:grpSpPr>
          <p:sp>
            <p:nvSpPr>
              <p:cNvPr id="4260" name="Google Shape;4260;p73"/>
              <p:cNvSpPr/>
              <p:nvPr/>
            </p:nvSpPr>
            <p:spPr>
              <a:xfrm>
                <a:off x="612" y="2569"/>
                <a:ext cx="72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61" name="Google Shape;4261;p73"/>
              <p:cNvSpPr/>
              <p:nvPr/>
            </p:nvSpPr>
            <p:spPr>
              <a:xfrm>
                <a:off x="625" y="2586"/>
                <a:ext cx="695"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262" name="Google Shape;4262;p73"/>
            <p:cNvSpPr/>
            <p:nvPr/>
          </p:nvSpPr>
          <p:spPr>
            <a:xfrm>
              <a:off x="4215" y="13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63" name="Google Shape;4263;p73"/>
            <p:cNvSpPr/>
            <p:nvPr/>
          </p:nvSpPr>
          <p:spPr>
            <a:xfrm>
              <a:off x="4226" y="16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4264" name="Google Shape;4264;p73"/>
            <p:cNvGrpSpPr/>
            <p:nvPr/>
          </p:nvGrpSpPr>
          <p:grpSpPr>
            <a:xfrm>
              <a:off x="4735" y="1627"/>
              <a:ext cx="584" cy="150"/>
              <a:chOff x="614" y="2568"/>
              <a:chExt cx="727" cy="138"/>
            </a:xfrm>
          </p:grpSpPr>
          <p:sp>
            <p:nvSpPr>
              <p:cNvPr id="4265" name="Google Shape;4265;p73"/>
              <p:cNvSpPr/>
              <p:nvPr/>
            </p:nvSpPr>
            <p:spPr>
              <a:xfrm>
                <a:off x="614" y="2568"/>
                <a:ext cx="727"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66" name="Google Shape;4266;p73"/>
              <p:cNvSpPr/>
              <p:nvPr/>
            </p:nvSpPr>
            <p:spPr>
              <a:xfrm>
                <a:off x="627" y="2583"/>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267" name="Google Shape;4267;p73"/>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268" name="Google Shape;4268;p73"/>
            <p:cNvGrpSpPr/>
            <p:nvPr/>
          </p:nvGrpSpPr>
          <p:grpSpPr>
            <a:xfrm>
              <a:off x="4740" y="1327"/>
              <a:ext cx="579" cy="139"/>
              <a:chOff x="615" y="2568"/>
              <a:chExt cx="721" cy="139"/>
            </a:xfrm>
          </p:grpSpPr>
          <p:sp>
            <p:nvSpPr>
              <p:cNvPr id="4269" name="Google Shape;4269;p73"/>
              <p:cNvSpPr/>
              <p:nvPr/>
            </p:nvSpPr>
            <p:spPr>
              <a:xfrm>
                <a:off x="615" y="2568"/>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70" name="Google Shape;4270;p73"/>
              <p:cNvSpPr/>
              <p:nvPr/>
            </p:nvSpPr>
            <p:spPr>
              <a:xfrm>
                <a:off x="629" y="2585"/>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271" name="Google Shape;4271;p73"/>
            <p:cNvSpPr/>
            <p:nvPr/>
          </p:nvSpPr>
          <p:spPr>
            <a:xfrm>
              <a:off x="5249" y="429"/>
              <a:ext cx="70" cy="2291"/>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72" name="Google Shape;4272;p73"/>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73" name="Google Shape;4273;p73"/>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74" name="Google Shape;4274;p73"/>
            <p:cNvSpPr/>
            <p:nvPr/>
          </p:nvSpPr>
          <p:spPr>
            <a:xfrm>
              <a:off x="5517" y="2609"/>
              <a:ext cx="48" cy="100"/>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75" name="Google Shape;4275;p73"/>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76" name="Google Shape;4276;p73"/>
            <p:cNvSpPr/>
            <p:nvPr/>
          </p:nvSpPr>
          <p:spPr>
            <a:xfrm>
              <a:off x="4140" y="2675"/>
              <a:ext cx="1200"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77" name="Google Shape;4277;p73"/>
            <p:cNvSpPr/>
            <p:nvPr/>
          </p:nvSpPr>
          <p:spPr>
            <a:xfrm>
              <a:off x="4204" y="2709"/>
              <a:ext cx="1071"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78" name="Google Shape;4278;p73"/>
            <p:cNvSpPr/>
            <p:nvPr/>
          </p:nvSpPr>
          <p:spPr>
            <a:xfrm>
              <a:off x="4306" y="2381"/>
              <a:ext cx="161"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79" name="Google Shape;4279;p73"/>
            <p:cNvSpPr/>
            <p:nvPr/>
          </p:nvSpPr>
          <p:spPr>
            <a:xfrm>
              <a:off x="4488" y="2381"/>
              <a:ext cx="155"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4280" name="Google Shape;4280;p73"/>
            <p:cNvSpPr/>
            <p:nvPr/>
          </p:nvSpPr>
          <p:spPr>
            <a:xfrm>
              <a:off x="4660" y="2381"/>
              <a:ext cx="161"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281" name="Google Shape;4281;p73"/>
            <p:cNvSpPr/>
            <p:nvPr/>
          </p:nvSpPr>
          <p:spPr>
            <a:xfrm>
              <a:off x="5061" y="1838"/>
              <a:ext cx="86"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grpSp>
        <p:nvGrpSpPr>
          <p:cNvPr id="4282" name="Google Shape;4282;p73"/>
          <p:cNvGrpSpPr/>
          <p:nvPr/>
        </p:nvGrpSpPr>
        <p:grpSpPr>
          <a:xfrm>
            <a:off x="2885332" y="2291964"/>
            <a:ext cx="742950" cy="742950"/>
            <a:chOff x="-44" y="1473"/>
            <a:chExt cx="981" cy="1105"/>
          </a:xfrm>
        </p:grpSpPr>
        <p:pic>
          <p:nvPicPr>
            <p:cNvPr descr="desktop_computer_stylized_medium" id="4283" name="Google Shape;4283;p73"/>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284" name="Google Shape;4284;p7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4285" name="Google Shape;4285;p73"/>
          <p:cNvCxnSpPr/>
          <p:nvPr/>
        </p:nvCxnSpPr>
        <p:spPr>
          <a:xfrm>
            <a:off x="3526536" y="2791484"/>
            <a:ext cx="3910012" cy="260743"/>
          </a:xfrm>
          <a:prstGeom prst="straightConnector1">
            <a:avLst/>
          </a:prstGeom>
          <a:noFill/>
          <a:ln cap="flat" cmpd="sng" w="9525">
            <a:solidFill>
              <a:schemeClr val="dk1"/>
            </a:solidFill>
            <a:prstDash val="solid"/>
            <a:miter lim="800000"/>
            <a:headEnd len="sm" w="sm" type="none"/>
            <a:tailEnd len="med" w="med" type="triangle"/>
          </a:ln>
        </p:spPr>
      </p:cxnSp>
      <p:sp>
        <p:nvSpPr>
          <p:cNvPr id="4286" name="Google Shape;4286;p73"/>
          <p:cNvSpPr txBox="1"/>
          <p:nvPr/>
        </p:nvSpPr>
        <p:spPr>
          <a:xfrm>
            <a:off x="6093263" y="2667596"/>
            <a:ext cx="8920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GET O</a:t>
            </a:r>
            <a:r>
              <a:rPr b="0" baseline="-25000" i="0" lang="en-US" sz="1600" u="none" cap="none" strike="noStrike">
                <a:solidFill>
                  <a:srgbClr val="000000"/>
                </a:solidFill>
                <a:latin typeface="Calibri"/>
                <a:ea typeface="Calibri"/>
                <a:cs typeface="Calibri"/>
                <a:sym typeface="Calibri"/>
              </a:rPr>
              <a:t>1</a:t>
            </a:r>
            <a:endParaRPr/>
          </a:p>
        </p:txBody>
      </p:sp>
      <p:sp>
        <p:nvSpPr>
          <p:cNvPr id="4287" name="Google Shape;4287;p73"/>
          <p:cNvSpPr txBox="1"/>
          <p:nvPr/>
        </p:nvSpPr>
        <p:spPr>
          <a:xfrm>
            <a:off x="5291796" y="2596769"/>
            <a:ext cx="8920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GET O</a:t>
            </a:r>
            <a:r>
              <a:rPr b="0" baseline="-25000" i="0" lang="en-US" sz="1600" u="none" cap="none" strike="noStrike">
                <a:solidFill>
                  <a:srgbClr val="000000"/>
                </a:solidFill>
                <a:latin typeface="Calibri"/>
                <a:ea typeface="Calibri"/>
                <a:cs typeface="Calibri"/>
                <a:sym typeface="Calibri"/>
              </a:rPr>
              <a:t>2</a:t>
            </a:r>
            <a:endParaRPr/>
          </a:p>
        </p:txBody>
      </p:sp>
      <p:sp>
        <p:nvSpPr>
          <p:cNvPr id="4288" name="Google Shape;4288;p73"/>
          <p:cNvSpPr txBox="1"/>
          <p:nvPr/>
        </p:nvSpPr>
        <p:spPr>
          <a:xfrm>
            <a:off x="4513773" y="2538104"/>
            <a:ext cx="8920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GET O</a:t>
            </a:r>
            <a:r>
              <a:rPr b="0" baseline="-25000" i="0" lang="en-US" sz="1600" u="none" cap="none" strike="noStrike">
                <a:solidFill>
                  <a:srgbClr val="000000"/>
                </a:solidFill>
                <a:latin typeface="Calibri"/>
                <a:ea typeface="Calibri"/>
                <a:cs typeface="Calibri"/>
                <a:sym typeface="Calibri"/>
              </a:rPr>
              <a:t>3</a:t>
            </a:r>
            <a:endParaRPr/>
          </a:p>
        </p:txBody>
      </p:sp>
      <p:sp>
        <p:nvSpPr>
          <p:cNvPr id="4289" name="Google Shape;4289;p73"/>
          <p:cNvSpPr txBox="1"/>
          <p:nvPr/>
        </p:nvSpPr>
        <p:spPr>
          <a:xfrm>
            <a:off x="3721264" y="2473869"/>
            <a:ext cx="8920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GET O</a:t>
            </a:r>
            <a:r>
              <a:rPr b="0" baseline="-25000" i="0" lang="en-US" sz="1600" u="none" cap="none" strike="noStrike">
                <a:solidFill>
                  <a:srgbClr val="000000"/>
                </a:solidFill>
                <a:latin typeface="Calibri"/>
                <a:ea typeface="Calibri"/>
                <a:cs typeface="Calibri"/>
                <a:sym typeface="Calibri"/>
              </a:rPr>
              <a:t>4</a:t>
            </a:r>
            <a:endParaRPr/>
          </a:p>
        </p:txBody>
      </p:sp>
      <p:sp>
        <p:nvSpPr>
          <p:cNvPr id="4290" name="Google Shape;4290;p73"/>
          <p:cNvSpPr/>
          <p:nvPr/>
        </p:nvSpPr>
        <p:spPr>
          <a:xfrm>
            <a:off x="8620343" y="3108868"/>
            <a:ext cx="892098" cy="19713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91" name="Google Shape;4291;p73"/>
          <p:cNvSpPr/>
          <p:nvPr/>
        </p:nvSpPr>
        <p:spPr>
          <a:xfrm>
            <a:off x="8624001" y="5094824"/>
            <a:ext cx="892097" cy="11030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292" name="Google Shape;4292;p73"/>
          <p:cNvGrpSpPr/>
          <p:nvPr/>
        </p:nvGrpSpPr>
        <p:grpSpPr>
          <a:xfrm>
            <a:off x="3400914" y="3064264"/>
            <a:ext cx="4052925" cy="2231577"/>
            <a:chOff x="3400914" y="3064264"/>
            <a:chExt cx="4052925" cy="2231577"/>
          </a:xfrm>
        </p:grpSpPr>
        <p:cxnSp>
          <p:nvCxnSpPr>
            <p:cNvPr id="4293" name="Google Shape;4293;p73"/>
            <p:cNvCxnSpPr/>
            <p:nvPr/>
          </p:nvCxnSpPr>
          <p:spPr>
            <a:xfrm flipH="1">
              <a:off x="3400914" y="5022530"/>
              <a:ext cx="4052925" cy="273311"/>
            </a:xfrm>
            <a:prstGeom prst="straightConnector1">
              <a:avLst/>
            </a:prstGeom>
            <a:noFill/>
            <a:ln cap="flat" cmpd="sng" w="9525">
              <a:solidFill>
                <a:schemeClr val="dk1"/>
              </a:solidFill>
              <a:prstDash val="solid"/>
              <a:miter lim="800000"/>
              <a:headEnd len="sm" w="sm" type="none"/>
              <a:tailEnd len="med" w="med" type="triangle"/>
            </a:ln>
          </p:spPr>
        </p:cxnSp>
        <p:sp>
          <p:nvSpPr>
            <p:cNvPr id="4294" name="Google Shape;4294;p73"/>
            <p:cNvSpPr/>
            <p:nvPr/>
          </p:nvSpPr>
          <p:spPr>
            <a:xfrm>
              <a:off x="3517643" y="3064264"/>
              <a:ext cx="3868169" cy="2226179"/>
            </a:xfrm>
            <a:custGeom>
              <a:rect b="b" l="l" r="r" t="t"/>
              <a:pathLst>
                <a:path extrusionOk="0" h="2226179" w="386816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295" name="Google Shape;4295;p73"/>
          <p:cNvGrpSpPr/>
          <p:nvPr/>
        </p:nvGrpSpPr>
        <p:grpSpPr>
          <a:xfrm>
            <a:off x="3389679" y="5054301"/>
            <a:ext cx="4064160" cy="386589"/>
            <a:chOff x="3389679" y="5054301"/>
            <a:chExt cx="4064160" cy="386589"/>
          </a:xfrm>
        </p:grpSpPr>
        <p:cxnSp>
          <p:nvCxnSpPr>
            <p:cNvPr id="4296" name="Google Shape;4296;p73"/>
            <p:cNvCxnSpPr/>
            <p:nvPr/>
          </p:nvCxnSpPr>
          <p:spPr>
            <a:xfrm flipH="1">
              <a:off x="3389679" y="5161562"/>
              <a:ext cx="4064160" cy="279328"/>
            </a:xfrm>
            <a:prstGeom prst="straightConnector1">
              <a:avLst/>
            </a:prstGeom>
            <a:noFill/>
            <a:ln cap="flat" cmpd="sng" w="9525">
              <a:solidFill>
                <a:schemeClr val="dk1"/>
              </a:solidFill>
              <a:prstDash val="solid"/>
              <a:miter lim="800000"/>
              <a:headEnd len="sm" w="sm" type="none"/>
              <a:tailEnd len="med" w="med" type="triangle"/>
            </a:ln>
          </p:spPr>
        </p:cxnSp>
        <p:sp>
          <p:nvSpPr>
            <p:cNvPr id="4297" name="Google Shape;4297;p73"/>
            <p:cNvSpPr/>
            <p:nvPr/>
          </p:nvSpPr>
          <p:spPr>
            <a:xfrm>
              <a:off x="3519116" y="5054301"/>
              <a:ext cx="3875928" cy="375356"/>
            </a:xfrm>
            <a:custGeom>
              <a:rect b="b" l="l" r="r" t="t"/>
              <a:pathLst>
                <a:path extrusionOk="0" h="6552362" w="3875928">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298" name="Google Shape;4298;p73"/>
          <p:cNvGrpSpPr/>
          <p:nvPr/>
        </p:nvGrpSpPr>
        <p:grpSpPr>
          <a:xfrm>
            <a:off x="3401181" y="5445216"/>
            <a:ext cx="4028803" cy="375356"/>
            <a:chOff x="3401181" y="5445216"/>
            <a:chExt cx="4028803" cy="375356"/>
          </a:xfrm>
        </p:grpSpPr>
        <p:cxnSp>
          <p:nvCxnSpPr>
            <p:cNvPr id="4299" name="Google Shape;4299;p73"/>
            <p:cNvCxnSpPr/>
            <p:nvPr/>
          </p:nvCxnSpPr>
          <p:spPr>
            <a:xfrm flipH="1">
              <a:off x="3401181" y="5534648"/>
              <a:ext cx="4028803" cy="269984"/>
            </a:xfrm>
            <a:prstGeom prst="straightConnector1">
              <a:avLst/>
            </a:prstGeom>
            <a:noFill/>
            <a:ln cap="flat" cmpd="sng" w="9525">
              <a:solidFill>
                <a:schemeClr val="dk1"/>
              </a:solidFill>
              <a:prstDash val="solid"/>
              <a:miter lim="800000"/>
              <a:headEnd len="sm" w="sm" type="none"/>
              <a:tailEnd len="med" w="med" type="triangle"/>
            </a:ln>
          </p:spPr>
        </p:cxnSp>
        <p:sp>
          <p:nvSpPr>
            <p:cNvPr id="4300" name="Google Shape;4300;p73"/>
            <p:cNvSpPr/>
            <p:nvPr/>
          </p:nvSpPr>
          <p:spPr>
            <a:xfrm>
              <a:off x="3504762" y="5445216"/>
              <a:ext cx="3875928" cy="375356"/>
            </a:xfrm>
            <a:custGeom>
              <a:rect b="b" l="l" r="r" t="t"/>
              <a:pathLst>
                <a:path extrusionOk="0" h="6552362" w="3875928">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grpSp>
        <p:nvGrpSpPr>
          <p:cNvPr id="4301" name="Google Shape;4301;p73"/>
          <p:cNvGrpSpPr/>
          <p:nvPr/>
        </p:nvGrpSpPr>
        <p:grpSpPr>
          <a:xfrm>
            <a:off x="1750742" y="5112121"/>
            <a:ext cx="1641327" cy="338554"/>
            <a:chOff x="1750742" y="5112121"/>
            <a:chExt cx="1641327" cy="338554"/>
          </a:xfrm>
        </p:grpSpPr>
        <p:cxnSp>
          <p:nvCxnSpPr>
            <p:cNvPr id="4302" name="Google Shape;4302;p73"/>
            <p:cNvCxnSpPr/>
            <p:nvPr/>
          </p:nvCxnSpPr>
          <p:spPr>
            <a:xfrm rot="10800000">
              <a:off x="1750742" y="5290443"/>
              <a:ext cx="1641327" cy="0"/>
            </a:xfrm>
            <a:prstGeom prst="straightConnector1">
              <a:avLst/>
            </a:prstGeom>
            <a:noFill/>
            <a:ln cap="flat" cmpd="sng" w="9525">
              <a:solidFill>
                <a:schemeClr val="accent1"/>
              </a:solidFill>
              <a:prstDash val="solid"/>
              <a:miter lim="800000"/>
              <a:headEnd len="sm" w="sm" type="none"/>
              <a:tailEnd len="med" w="med" type="triangle"/>
            </a:ln>
          </p:spPr>
        </p:cxnSp>
        <p:grpSp>
          <p:nvGrpSpPr>
            <p:cNvPr id="4303" name="Google Shape;4303;p73"/>
            <p:cNvGrpSpPr/>
            <p:nvPr/>
          </p:nvGrpSpPr>
          <p:grpSpPr>
            <a:xfrm>
              <a:off x="2136070" y="5112121"/>
              <a:ext cx="459104" cy="338554"/>
              <a:chOff x="2709565" y="5090498"/>
              <a:chExt cx="459104" cy="338554"/>
            </a:xfrm>
          </p:grpSpPr>
          <p:sp>
            <p:nvSpPr>
              <p:cNvPr id="4304" name="Google Shape;4304;p73"/>
              <p:cNvSpPr/>
              <p:nvPr/>
            </p:nvSpPr>
            <p:spPr>
              <a:xfrm>
                <a:off x="2785241" y="5146384"/>
                <a:ext cx="252731" cy="22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05" name="Google Shape;4305;p73"/>
              <p:cNvSpPr txBox="1"/>
              <p:nvPr/>
            </p:nvSpPr>
            <p:spPr>
              <a:xfrm>
                <a:off x="2709565" y="5090498"/>
                <a:ext cx="4591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a:t>
                </a:r>
                <a:r>
                  <a:rPr b="0" baseline="-25000" i="0" lang="en-US" sz="1600" u="none" cap="none" strike="noStrike">
                    <a:solidFill>
                      <a:srgbClr val="000000"/>
                    </a:solidFill>
                    <a:latin typeface="Calibri"/>
                    <a:ea typeface="Calibri"/>
                    <a:cs typeface="Calibri"/>
                    <a:sym typeface="Calibri"/>
                  </a:rPr>
                  <a:t>1</a:t>
                </a:r>
                <a:endParaRPr/>
              </a:p>
            </p:txBody>
          </p:sp>
        </p:grpSp>
      </p:grpSp>
      <p:sp>
        <p:nvSpPr>
          <p:cNvPr id="4306" name="Google Shape;4306;p73"/>
          <p:cNvSpPr/>
          <p:nvPr/>
        </p:nvSpPr>
        <p:spPr>
          <a:xfrm>
            <a:off x="2453226" y="5330278"/>
            <a:ext cx="252731" cy="22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307" name="Google Shape;4307;p73"/>
          <p:cNvGrpSpPr/>
          <p:nvPr/>
        </p:nvGrpSpPr>
        <p:grpSpPr>
          <a:xfrm>
            <a:off x="1750742" y="5274392"/>
            <a:ext cx="1641172" cy="338554"/>
            <a:chOff x="1750742" y="5274392"/>
            <a:chExt cx="1641172" cy="338554"/>
          </a:xfrm>
        </p:grpSpPr>
        <p:cxnSp>
          <p:nvCxnSpPr>
            <p:cNvPr id="4308" name="Google Shape;4308;p73"/>
            <p:cNvCxnSpPr/>
            <p:nvPr/>
          </p:nvCxnSpPr>
          <p:spPr>
            <a:xfrm rot="10800000">
              <a:off x="1750742" y="5442843"/>
              <a:ext cx="1641172" cy="0"/>
            </a:xfrm>
            <a:prstGeom prst="straightConnector1">
              <a:avLst/>
            </a:prstGeom>
            <a:noFill/>
            <a:ln cap="flat" cmpd="sng" w="9525">
              <a:solidFill>
                <a:schemeClr val="accent1"/>
              </a:solidFill>
              <a:prstDash val="solid"/>
              <a:miter lim="800000"/>
              <a:headEnd len="sm" w="sm" type="none"/>
              <a:tailEnd len="med" w="med" type="triangle"/>
            </a:ln>
          </p:spPr>
        </p:cxnSp>
        <p:sp>
          <p:nvSpPr>
            <p:cNvPr id="4309" name="Google Shape;4309;p73"/>
            <p:cNvSpPr txBox="1"/>
            <p:nvPr/>
          </p:nvSpPr>
          <p:spPr>
            <a:xfrm>
              <a:off x="2384556" y="5274392"/>
              <a:ext cx="4591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a:t>
              </a:r>
              <a:r>
                <a:rPr b="0" baseline="-25000" i="0" lang="en-US" sz="1600" u="none" cap="none" strike="noStrike">
                  <a:solidFill>
                    <a:srgbClr val="000000"/>
                  </a:solidFill>
                  <a:latin typeface="Calibri"/>
                  <a:ea typeface="Calibri"/>
                  <a:cs typeface="Calibri"/>
                  <a:sym typeface="Calibri"/>
                </a:rPr>
                <a:t>2</a:t>
              </a:r>
              <a:endParaRPr/>
            </a:p>
          </p:txBody>
        </p:sp>
      </p:grpSp>
      <p:grpSp>
        <p:nvGrpSpPr>
          <p:cNvPr id="4310" name="Google Shape;4310;p73"/>
          <p:cNvGrpSpPr/>
          <p:nvPr/>
        </p:nvGrpSpPr>
        <p:grpSpPr>
          <a:xfrm>
            <a:off x="1750742" y="5500058"/>
            <a:ext cx="1644347" cy="338554"/>
            <a:chOff x="1750742" y="5500058"/>
            <a:chExt cx="1644347" cy="338554"/>
          </a:xfrm>
        </p:grpSpPr>
        <p:cxnSp>
          <p:nvCxnSpPr>
            <p:cNvPr id="4311" name="Google Shape;4311;p73"/>
            <p:cNvCxnSpPr/>
            <p:nvPr/>
          </p:nvCxnSpPr>
          <p:spPr>
            <a:xfrm rot="10800000">
              <a:off x="1750742" y="5670973"/>
              <a:ext cx="1644347" cy="0"/>
            </a:xfrm>
            <a:prstGeom prst="straightConnector1">
              <a:avLst/>
            </a:prstGeom>
            <a:noFill/>
            <a:ln cap="flat" cmpd="sng" w="9525">
              <a:solidFill>
                <a:schemeClr val="accent1"/>
              </a:solidFill>
              <a:prstDash val="solid"/>
              <a:miter lim="800000"/>
              <a:headEnd len="sm" w="sm" type="none"/>
              <a:tailEnd len="med" w="med" type="triangle"/>
            </a:ln>
          </p:spPr>
        </p:cxnSp>
        <p:sp>
          <p:nvSpPr>
            <p:cNvPr id="4312" name="Google Shape;4312;p73"/>
            <p:cNvSpPr txBox="1"/>
            <p:nvPr/>
          </p:nvSpPr>
          <p:spPr>
            <a:xfrm>
              <a:off x="2578111" y="5500058"/>
              <a:ext cx="4591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a:t>
              </a:r>
              <a:r>
                <a:rPr b="0" baseline="-25000" i="0" lang="en-US" sz="1600" u="none" cap="none" strike="noStrike">
                  <a:solidFill>
                    <a:srgbClr val="000000"/>
                  </a:solidFill>
                  <a:latin typeface="Calibri"/>
                  <a:ea typeface="Calibri"/>
                  <a:cs typeface="Calibri"/>
                  <a:sym typeface="Calibri"/>
                </a:rPr>
                <a:t>3</a:t>
              </a:r>
              <a:endParaRPr/>
            </a:p>
          </p:txBody>
        </p:sp>
      </p:grpSp>
      <p:grpSp>
        <p:nvGrpSpPr>
          <p:cNvPr id="4313" name="Google Shape;4313;p73"/>
          <p:cNvGrpSpPr/>
          <p:nvPr/>
        </p:nvGrpSpPr>
        <p:grpSpPr>
          <a:xfrm>
            <a:off x="1750742" y="5634943"/>
            <a:ext cx="1641326" cy="338554"/>
            <a:chOff x="1750742" y="5634943"/>
            <a:chExt cx="1641326" cy="338554"/>
          </a:xfrm>
        </p:grpSpPr>
        <p:cxnSp>
          <p:nvCxnSpPr>
            <p:cNvPr id="4314" name="Google Shape;4314;p73"/>
            <p:cNvCxnSpPr/>
            <p:nvPr/>
          </p:nvCxnSpPr>
          <p:spPr>
            <a:xfrm rot="10800000">
              <a:off x="1750742" y="5804632"/>
              <a:ext cx="1641326" cy="0"/>
            </a:xfrm>
            <a:prstGeom prst="straightConnector1">
              <a:avLst/>
            </a:prstGeom>
            <a:noFill/>
            <a:ln cap="flat" cmpd="sng" w="9525">
              <a:solidFill>
                <a:schemeClr val="accent1"/>
              </a:solidFill>
              <a:prstDash val="solid"/>
              <a:miter lim="800000"/>
              <a:headEnd len="sm" w="sm" type="none"/>
              <a:tailEnd len="med" w="med" type="triangle"/>
            </a:ln>
          </p:spPr>
        </p:cxnSp>
        <p:sp>
          <p:nvSpPr>
            <p:cNvPr id="4315" name="Google Shape;4315;p73"/>
            <p:cNvSpPr txBox="1"/>
            <p:nvPr/>
          </p:nvSpPr>
          <p:spPr>
            <a:xfrm>
              <a:off x="2779553" y="5634943"/>
              <a:ext cx="4591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a:t>
              </a:r>
              <a:r>
                <a:rPr b="0" baseline="-25000" i="0" lang="en-US" sz="1600" u="none" cap="none" strike="noStrike">
                  <a:solidFill>
                    <a:srgbClr val="000000"/>
                  </a:solidFill>
                  <a:latin typeface="Calibri"/>
                  <a:ea typeface="Calibri"/>
                  <a:cs typeface="Calibri"/>
                  <a:sym typeface="Calibri"/>
                </a:rPr>
                <a:t>4</a:t>
              </a:r>
              <a:endParaRPr/>
            </a:p>
          </p:txBody>
        </p:sp>
      </p:grpSp>
      <p:sp>
        <p:nvSpPr>
          <p:cNvPr id="4316" name="Google Shape;4316;p73"/>
          <p:cNvSpPr/>
          <p:nvPr/>
        </p:nvSpPr>
        <p:spPr>
          <a:xfrm>
            <a:off x="8624002" y="5214579"/>
            <a:ext cx="892097" cy="11030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17" name="Google Shape;4317;p73"/>
          <p:cNvSpPr/>
          <p:nvPr/>
        </p:nvSpPr>
        <p:spPr>
          <a:xfrm>
            <a:off x="8624002" y="5303700"/>
            <a:ext cx="892097" cy="11030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18" name="Google Shape;4318;p73"/>
          <p:cNvSpPr/>
          <p:nvPr/>
        </p:nvSpPr>
        <p:spPr>
          <a:xfrm>
            <a:off x="8620344" y="5425404"/>
            <a:ext cx="892097" cy="110302"/>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19" name="Google Shape;4319;p73"/>
          <p:cNvSpPr txBox="1"/>
          <p:nvPr/>
        </p:nvSpPr>
        <p:spPr>
          <a:xfrm>
            <a:off x="8322039" y="2665582"/>
            <a:ext cx="25605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object data requested</a:t>
            </a:r>
            <a:endParaRPr/>
          </a:p>
        </p:txBody>
      </p:sp>
      <p:sp>
        <p:nvSpPr>
          <p:cNvPr id="4320" name="Google Shape;4320;p73"/>
          <p:cNvSpPr/>
          <p:nvPr/>
        </p:nvSpPr>
        <p:spPr>
          <a:xfrm>
            <a:off x="7955470" y="4068021"/>
            <a:ext cx="596846" cy="369332"/>
          </a:xfrm>
          <a:prstGeom prst="leftArrow">
            <a:avLst>
              <a:gd fmla="val 50000" name="adj1"/>
              <a:gd fmla="val 50000" name="adj2"/>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21" name="Google Shape;4321;p73"/>
          <p:cNvSpPr/>
          <p:nvPr/>
        </p:nvSpPr>
        <p:spPr>
          <a:xfrm>
            <a:off x="10065868" y="3696565"/>
            <a:ext cx="394800" cy="22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4322" name="Google Shape;4322;p73"/>
          <p:cNvSpPr txBox="1"/>
          <p:nvPr/>
        </p:nvSpPr>
        <p:spPr>
          <a:xfrm>
            <a:off x="9706653" y="3898744"/>
            <a:ext cx="71718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a:t>
            </a:r>
            <a:r>
              <a:rPr b="0" baseline="-25000" i="0" lang="en-US" sz="2400" u="none" cap="none" strike="noStrike">
                <a:solidFill>
                  <a:srgbClr val="000000"/>
                </a:solidFill>
                <a:latin typeface="Calibri"/>
                <a:ea typeface="Calibri"/>
                <a:cs typeface="Calibri"/>
                <a:sym typeface="Calibri"/>
              </a:rPr>
              <a:t>1</a:t>
            </a:r>
            <a:endParaRPr/>
          </a:p>
        </p:txBody>
      </p:sp>
      <p:sp>
        <p:nvSpPr>
          <p:cNvPr id="4323" name="Google Shape;4323;p73"/>
          <p:cNvSpPr/>
          <p:nvPr/>
        </p:nvSpPr>
        <p:spPr>
          <a:xfrm>
            <a:off x="10303411" y="3858836"/>
            <a:ext cx="394800" cy="22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4324" name="Google Shape;4324;p73"/>
          <p:cNvSpPr txBox="1"/>
          <p:nvPr/>
        </p:nvSpPr>
        <p:spPr>
          <a:xfrm>
            <a:off x="9717406" y="4747954"/>
            <a:ext cx="71718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a:t>
            </a:r>
            <a:r>
              <a:rPr b="0" baseline="-25000" i="0" lang="en-US" sz="2400" u="none" cap="none" strike="noStrike">
                <a:solidFill>
                  <a:srgbClr val="000000"/>
                </a:solidFill>
                <a:latin typeface="Calibri"/>
                <a:ea typeface="Calibri"/>
                <a:cs typeface="Calibri"/>
                <a:sym typeface="Calibri"/>
              </a:rPr>
              <a:t>2</a:t>
            </a:r>
            <a:endParaRPr/>
          </a:p>
        </p:txBody>
      </p:sp>
      <p:sp>
        <p:nvSpPr>
          <p:cNvPr id="4325" name="Google Shape;4325;p73"/>
          <p:cNvSpPr txBox="1"/>
          <p:nvPr/>
        </p:nvSpPr>
        <p:spPr>
          <a:xfrm>
            <a:off x="9717374" y="5101897"/>
            <a:ext cx="71718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a:t>
            </a:r>
            <a:r>
              <a:rPr b="0" baseline="-25000" i="0" lang="en-US" sz="2400" u="none" cap="none" strike="noStrike">
                <a:solidFill>
                  <a:srgbClr val="000000"/>
                </a:solidFill>
                <a:latin typeface="Calibri"/>
                <a:ea typeface="Calibri"/>
                <a:cs typeface="Calibri"/>
                <a:sym typeface="Calibri"/>
              </a:rPr>
              <a:t>3</a:t>
            </a:r>
            <a:endParaRPr/>
          </a:p>
        </p:txBody>
      </p:sp>
      <p:sp>
        <p:nvSpPr>
          <p:cNvPr id="4326" name="Google Shape;4326;p73"/>
          <p:cNvSpPr txBox="1"/>
          <p:nvPr/>
        </p:nvSpPr>
        <p:spPr>
          <a:xfrm>
            <a:off x="9722211" y="5425404"/>
            <a:ext cx="71718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a:t>
            </a:r>
            <a:r>
              <a:rPr b="0" baseline="-25000" i="0" lang="en-US" sz="2400" u="none" cap="none" strike="noStrike">
                <a:solidFill>
                  <a:srgbClr val="000000"/>
                </a:solidFill>
                <a:latin typeface="Calibri"/>
                <a:ea typeface="Calibri"/>
                <a:cs typeface="Calibri"/>
                <a:sym typeface="Calibri"/>
              </a:rPr>
              <a:t>4</a:t>
            </a:r>
            <a:endParaRPr/>
          </a:p>
        </p:txBody>
      </p:sp>
      <p:cxnSp>
        <p:nvCxnSpPr>
          <p:cNvPr id="4327" name="Google Shape;4327;p73"/>
          <p:cNvCxnSpPr/>
          <p:nvPr/>
        </p:nvCxnSpPr>
        <p:spPr>
          <a:xfrm>
            <a:off x="9583543" y="5324881"/>
            <a:ext cx="186184" cy="0"/>
          </a:xfrm>
          <a:prstGeom prst="straightConnector1">
            <a:avLst/>
          </a:prstGeom>
          <a:noFill/>
          <a:ln cap="flat" cmpd="sng" w="9525">
            <a:solidFill>
              <a:schemeClr val="dk1"/>
            </a:solidFill>
            <a:prstDash val="solid"/>
            <a:miter lim="800000"/>
            <a:headEnd len="sm" w="sm" type="none"/>
            <a:tailEnd len="sm" w="sm" type="none"/>
          </a:ln>
        </p:spPr>
      </p:cxnSp>
      <p:cxnSp>
        <p:nvCxnSpPr>
          <p:cNvPr id="4328" name="Google Shape;4328;p73"/>
          <p:cNvCxnSpPr/>
          <p:nvPr/>
        </p:nvCxnSpPr>
        <p:spPr>
          <a:xfrm flipH="1" rot="10800000">
            <a:off x="9589060" y="5022530"/>
            <a:ext cx="180667" cy="145870"/>
          </a:xfrm>
          <a:prstGeom prst="straightConnector1">
            <a:avLst/>
          </a:prstGeom>
          <a:noFill/>
          <a:ln cap="flat" cmpd="sng" w="9525">
            <a:solidFill>
              <a:schemeClr val="dk1"/>
            </a:solidFill>
            <a:prstDash val="solid"/>
            <a:miter lim="800000"/>
            <a:headEnd len="sm" w="sm" type="none"/>
            <a:tailEnd len="sm" w="sm" type="none"/>
          </a:ln>
        </p:spPr>
      </p:cxnSp>
      <p:cxnSp>
        <p:nvCxnSpPr>
          <p:cNvPr id="4329" name="Google Shape;4329;p73"/>
          <p:cNvCxnSpPr/>
          <p:nvPr/>
        </p:nvCxnSpPr>
        <p:spPr>
          <a:xfrm>
            <a:off x="9593643" y="5502519"/>
            <a:ext cx="180667" cy="145870"/>
          </a:xfrm>
          <a:prstGeom prst="straightConnector1">
            <a:avLst/>
          </a:prstGeom>
          <a:noFill/>
          <a:ln cap="flat" cmpd="sng" w="9525">
            <a:solidFill>
              <a:schemeClr val="dk1"/>
            </a:solidFill>
            <a:prstDash val="solid"/>
            <a:miter lim="800000"/>
            <a:headEnd len="sm" w="sm" type="none"/>
            <a:tailEnd len="sm" w="sm" type="none"/>
          </a:ln>
        </p:spPr>
      </p:cxnSp>
      <p:sp>
        <p:nvSpPr>
          <p:cNvPr id="4330" name="Google Shape;4330;p73"/>
          <p:cNvSpPr txBox="1"/>
          <p:nvPr/>
        </p:nvSpPr>
        <p:spPr>
          <a:xfrm>
            <a:off x="2410244" y="6238081"/>
            <a:ext cx="8451975" cy="503308"/>
          </a:xfrm>
          <a:prstGeom prst="rect">
            <a:avLst/>
          </a:prstGeom>
          <a:noFill/>
          <a:ln>
            <a:noFill/>
          </a:ln>
        </p:spPr>
        <p:txBody>
          <a:bodyPr anchorCtr="0" anchor="t" bIns="45700" lIns="91425" spcFirstLastPara="1" rIns="91425" wrap="square" tIns="45700">
            <a:noAutofit/>
          </a:bodyPr>
          <a:lstStyle/>
          <a:p>
            <a:pPr indent="0" lvl="0" marL="13017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000000"/>
                </a:solidFill>
                <a:latin typeface="Calibri"/>
                <a:ea typeface="Calibri"/>
                <a:cs typeface="Calibri"/>
                <a:sym typeface="Calibri"/>
              </a:rPr>
              <a:t>objects delivered in order requested: O</a:t>
            </a:r>
            <a:r>
              <a:rPr b="0" baseline="-25000" i="1" lang="en-US" sz="2400" u="none" cap="none" strike="noStrike">
                <a:solidFill>
                  <a:srgbClr val="000000"/>
                </a:solidFill>
                <a:latin typeface="Calibri"/>
                <a:ea typeface="Calibri"/>
                <a:cs typeface="Calibri"/>
                <a:sym typeface="Calibri"/>
              </a:rPr>
              <a:t>2</a:t>
            </a:r>
            <a:r>
              <a:rPr b="0" i="1" lang="en-US" sz="2400" u="none" cap="none" strike="noStrike">
                <a:solidFill>
                  <a:srgbClr val="000000"/>
                </a:solidFill>
                <a:latin typeface="Calibri"/>
                <a:ea typeface="Calibri"/>
                <a:cs typeface="Calibri"/>
                <a:sym typeface="Calibri"/>
              </a:rPr>
              <a:t>, O</a:t>
            </a:r>
            <a:r>
              <a:rPr b="0" baseline="-25000" i="1" lang="en-US" sz="2400" u="none" cap="none" strike="noStrike">
                <a:solidFill>
                  <a:srgbClr val="000000"/>
                </a:solidFill>
                <a:latin typeface="Calibri"/>
                <a:ea typeface="Calibri"/>
                <a:cs typeface="Calibri"/>
                <a:sym typeface="Calibri"/>
              </a:rPr>
              <a:t>3</a:t>
            </a:r>
            <a:r>
              <a:rPr b="0" i="1" lang="en-US" sz="2400" u="none" cap="none" strike="noStrike">
                <a:solidFill>
                  <a:srgbClr val="000000"/>
                </a:solidFill>
                <a:latin typeface="Calibri"/>
                <a:ea typeface="Calibri"/>
                <a:cs typeface="Calibri"/>
                <a:sym typeface="Calibri"/>
              </a:rPr>
              <a:t>, O</a:t>
            </a:r>
            <a:r>
              <a:rPr b="0" baseline="-25000" i="1" lang="en-US" sz="2400" u="none" cap="none" strike="noStrike">
                <a:solidFill>
                  <a:srgbClr val="000000"/>
                </a:solidFill>
                <a:latin typeface="Calibri"/>
                <a:ea typeface="Calibri"/>
                <a:cs typeface="Calibri"/>
                <a:sym typeface="Calibri"/>
              </a:rPr>
              <a:t>4</a:t>
            </a:r>
            <a:r>
              <a:rPr b="0" i="1" lang="en-US" sz="2400" u="none" cap="none" strike="noStrike">
                <a:solidFill>
                  <a:srgbClr val="000000"/>
                </a:solidFill>
                <a:latin typeface="Calibri"/>
                <a:ea typeface="Calibri"/>
                <a:cs typeface="Calibri"/>
                <a:sym typeface="Calibri"/>
              </a:rPr>
              <a:t> wait behind O</a:t>
            </a:r>
            <a:r>
              <a:rPr b="0" baseline="-25000" i="1" lang="en-US" sz="2400" u="none" cap="none" strike="noStrike">
                <a:solidFill>
                  <a:srgbClr val="000000"/>
                </a:solidFill>
                <a:latin typeface="Calibri"/>
                <a:ea typeface="Calibri"/>
                <a:cs typeface="Calibri"/>
                <a:sym typeface="Calibri"/>
              </a:rPr>
              <a:t>1</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331" name="Google Shape;4331;p73"/>
          <p:cNvGrpSpPr/>
          <p:nvPr/>
        </p:nvGrpSpPr>
        <p:grpSpPr>
          <a:xfrm>
            <a:off x="3400914" y="5195255"/>
            <a:ext cx="4029070" cy="477315"/>
            <a:chOff x="3400914" y="5195255"/>
            <a:chExt cx="4029070" cy="477315"/>
          </a:xfrm>
        </p:grpSpPr>
        <p:cxnSp>
          <p:nvCxnSpPr>
            <p:cNvPr id="4332" name="Google Shape;4332;p73"/>
            <p:cNvCxnSpPr/>
            <p:nvPr/>
          </p:nvCxnSpPr>
          <p:spPr>
            <a:xfrm flipH="1">
              <a:off x="3400914" y="5403102"/>
              <a:ext cx="4029070" cy="269468"/>
            </a:xfrm>
            <a:prstGeom prst="straightConnector1">
              <a:avLst/>
            </a:prstGeom>
            <a:noFill/>
            <a:ln cap="flat" cmpd="sng" w="9525">
              <a:solidFill>
                <a:schemeClr val="dk1"/>
              </a:solidFill>
              <a:prstDash val="solid"/>
              <a:miter lim="800000"/>
              <a:headEnd len="sm" w="sm" type="none"/>
              <a:tailEnd len="med" w="med" type="triangle"/>
            </a:ln>
          </p:spPr>
        </p:cxnSp>
        <p:sp>
          <p:nvSpPr>
            <p:cNvPr id="4333" name="Google Shape;4333;p73"/>
            <p:cNvSpPr/>
            <p:nvPr/>
          </p:nvSpPr>
          <p:spPr>
            <a:xfrm>
              <a:off x="3520812" y="5195255"/>
              <a:ext cx="3866473" cy="468804"/>
            </a:xfrm>
            <a:custGeom>
              <a:rect b="b" l="l" r="r" t="t"/>
              <a:pathLst>
                <a:path extrusionOk="0" h="468804" w="3866473">
                  <a:moveTo>
                    <a:pt x="0" y="264573"/>
                  </a:moveTo>
                  <a:lnTo>
                    <a:pt x="0" y="468804"/>
                  </a:lnTo>
                  <a:lnTo>
                    <a:pt x="3866473" y="204232"/>
                  </a:lnTo>
                  <a:lnTo>
                    <a:pt x="3861832" y="0"/>
                  </a:lnTo>
                  <a:lnTo>
                    <a:pt x="0" y="2645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334" name="Google Shape;4334;p7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2"/>
                                        </p:tgtEl>
                                        <p:attrNameLst>
                                          <p:attrName>style.visibility</p:attrName>
                                        </p:attrNameLst>
                                      </p:cBhvr>
                                      <p:to>
                                        <p:strVal val="visible"/>
                                      </p:to>
                                    </p:set>
                                    <p:animEffect filter="fade" transition="in">
                                      <p:cBhvr>
                                        <p:cTn dur="500"/>
                                        <p:tgtEl>
                                          <p:spTgt spid="42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301"/>
                                        </p:tgtEl>
                                        <p:attrNameLst>
                                          <p:attrName>style.visibility</p:attrName>
                                        </p:attrNameLst>
                                      </p:cBhvr>
                                      <p:to>
                                        <p:strVal val="visible"/>
                                      </p:to>
                                    </p:set>
                                    <p:animEffect filter="fade" transition="in">
                                      <p:cBhvr>
                                        <p:cTn dur="500"/>
                                        <p:tgtEl>
                                          <p:spTgt spid="43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95"/>
                                        </p:tgtEl>
                                        <p:attrNameLst>
                                          <p:attrName>style.visibility</p:attrName>
                                        </p:attrNameLst>
                                      </p:cBhvr>
                                      <p:to>
                                        <p:strVal val="visible"/>
                                      </p:to>
                                    </p:set>
                                    <p:animEffect filter="fade" transition="in">
                                      <p:cBhvr>
                                        <p:cTn dur="500"/>
                                        <p:tgtEl>
                                          <p:spTgt spid="429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07"/>
                                        </p:tgtEl>
                                        <p:attrNameLst>
                                          <p:attrName>style.visibility</p:attrName>
                                        </p:attrNameLst>
                                      </p:cBhvr>
                                      <p:to>
                                        <p:strVal val="visible"/>
                                      </p:to>
                                    </p:set>
                                    <p:animEffect filter="fade" transition="in">
                                      <p:cBhvr>
                                        <p:cTn dur="500"/>
                                        <p:tgtEl>
                                          <p:spTgt spid="43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31"/>
                                        </p:tgtEl>
                                        <p:attrNameLst>
                                          <p:attrName>style.visibility</p:attrName>
                                        </p:attrNameLst>
                                      </p:cBhvr>
                                      <p:to>
                                        <p:strVal val="visible"/>
                                      </p:to>
                                    </p:set>
                                    <p:animEffect filter="fade" transition="in">
                                      <p:cBhvr>
                                        <p:cTn dur="500"/>
                                        <p:tgtEl>
                                          <p:spTgt spid="433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310"/>
                                        </p:tgtEl>
                                        <p:attrNameLst>
                                          <p:attrName>style.visibility</p:attrName>
                                        </p:attrNameLst>
                                      </p:cBhvr>
                                      <p:to>
                                        <p:strVal val="visible"/>
                                      </p:to>
                                    </p:set>
                                    <p:animEffect filter="fade" transition="in">
                                      <p:cBhvr>
                                        <p:cTn dur="500"/>
                                        <p:tgtEl>
                                          <p:spTgt spid="431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298"/>
                                        </p:tgtEl>
                                        <p:attrNameLst>
                                          <p:attrName>style.visibility</p:attrName>
                                        </p:attrNameLst>
                                      </p:cBhvr>
                                      <p:to>
                                        <p:strVal val="visible"/>
                                      </p:to>
                                    </p:set>
                                    <p:animEffect filter="fade" transition="in">
                                      <p:cBhvr>
                                        <p:cTn dur="500"/>
                                        <p:tgtEl>
                                          <p:spTgt spid="429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313"/>
                                        </p:tgtEl>
                                        <p:attrNameLst>
                                          <p:attrName>style.visibility</p:attrName>
                                        </p:attrNameLst>
                                      </p:cBhvr>
                                      <p:to>
                                        <p:strVal val="visible"/>
                                      </p:to>
                                    </p:set>
                                    <p:animEffect filter="fade" transition="in">
                                      <p:cBhvr>
                                        <p:cTn dur="500"/>
                                        <p:tgtEl>
                                          <p:spTgt spid="4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0"/>
                                        </p:tgtEl>
                                        <p:attrNameLst>
                                          <p:attrName>style.visibility</p:attrName>
                                        </p:attrNameLst>
                                      </p:cBhvr>
                                      <p:to>
                                        <p:strVal val="visible"/>
                                      </p:to>
                                    </p:set>
                                    <p:animEffect filter="fade" transition="in">
                                      <p:cBhvr>
                                        <p:cTn dur="500"/>
                                        <p:tgtEl>
                                          <p:spTgt spid="4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9" name="Shape 4339"/>
        <p:cNvGrpSpPr/>
        <p:nvPr/>
      </p:nvGrpSpPr>
      <p:grpSpPr>
        <a:xfrm>
          <a:off x="0" y="0"/>
          <a:ext cx="0" cy="0"/>
          <a:chOff x="0" y="0"/>
          <a:chExt cx="0" cy="0"/>
        </a:xfrm>
      </p:grpSpPr>
      <p:sp>
        <p:nvSpPr>
          <p:cNvPr id="4340" name="Google Shape;4340;p74"/>
          <p:cNvSpPr txBox="1"/>
          <p:nvPr>
            <p:ph type="title"/>
          </p:nvPr>
        </p:nvSpPr>
        <p:spPr>
          <a:xfrm>
            <a:off x="798691" y="379879"/>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HTTP/2: mitigating HOL blocking</a:t>
            </a:r>
            <a:endParaRPr sz="4400"/>
          </a:p>
        </p:txBody>
      </p:sp>
      <p:sp>
        <p:nvSpPr>
          <p:cNvPr id="4341" name="Google Shape;4341;p74"/>
          <p:cNvSpPr txBox="1"/>
          <p:nvPr/>
        </p:nvSpPr>
        <p:spPr>
          <a:xfrm>
            <a:off x="798691" y="1274501"/>
            <a:ext cx="11117107" cy="503308"/>
          </a:xfrm>
          <a:prstGeom prst="rect">
            <a:avLst/>
          </a:prstGeom>
          <a:noFill/>
          <a:ln>
            <a:noFill/>
          </a:ln>
        </p:spPr>
        <p:txBody>
          <a:bodyPr anchorCtr="0" anchor="t" bIns="45700" lIns="91425" spcFirstLastPara="1" rIns="91425" wrap="square" tIns="45700">
            <a:noAutofit/>
          </a:bodyPr>
          <a:lstStyle/>
          <a:p>
            <a:pPr indent="0" lvl="0" marL="1301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00"/>
                </a:solidFill>
                <a:latin typeface="Calibri"/>
                <a:ea typeface="Calibri"/>
                <a:cs typeface="Calibri"/>
                <a:sym typeface="Calibri"/>
              </a:rPr>
              <a:t>HTTP/2: objects divided into frames, frame transmission interleaved</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342" name="Google Shape;4342;p74"/>
          <p:cNvSpPr txBox="1"/>
          <p:nvPr/>
        </p:nvSpPr>
        <p:spPr>
          <a:xfrm>
            <a:off x="2900584" y="2902508"/>
            <a:ext cx="777875"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client</a:t>
            </a:r>
            <a:endParaRPr/>
          </a:p>
        </p:txBody>
      </p:sp>
      <p:sp>
        <p:nvSpPr>
          <p:cNvPr id="4343" name="Google Shape;4343;p74"/>
          <p:cNvSpPr txBox="1"/>
          <p:nvPr/>
        </p:nvSpPr>
        <p:spPr>
          <a:xfrm>
            <a:off x="7029972" y="1892257"/>
            <a:ext cx="83695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server</a:t>
            </a:r>
            <a:endParaRPr/>
          </a:p>
        </p:txBody>
      </p:sp>
      <p:grpSp>
        <p:nvGrpSpPr>
          <p:cNvPr id="4344" name="Google Shape;4344;p74"/>
          <p:cNvGrpSpPr/>
          <p:nvPr/>
        </p:nvGrpSpPr>
        <p:grpSpPr>
          <a:xfrm>
            <a:off x="7234967" y="2262203"/>
            <a:ext cx="422275" cy="685800"/>
            <a:chOff x="4140" y="429"/>
            <a:chExt cx="1425" cy="2396"/>
          </a:xfrm>
        </p:grpSpPr>
        <p:sp>
          <p:nvSpPr>
            <p:cNvPr id="4345" name="Google Shape;4345;p7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46" name="Google Shape;4346;p74"/>
            <p:cNvSpPr/>
            <p:nvPr/>
          </p:nvSpPr>
          <p:spPr>
            <a:xfrm>
              <a:off x="4204" y="429"/>
              <a:ext cx="1050"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47" name="Google Shape;4347;p7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48" name="Google Shape;4348;p7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49" name="Google Shape;4349;p74"/>
            <p:cNvSpPr/>
            <p:nvPr/>
          </p:nvSpPr>
          <p:spPr>
            <a:xfrm>
              <a:off x="4210" y="695"/>
              <a:ext cx="600"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4350" name="Google Shape;4350;p74"/>
            <p:cNvGrpSpPr/>
            <p:nvPr/>
          </p:nvGrpSpPr>
          <p:grpSpPr>
            <a:xfrm>
              <a:off x="4751" y="668"/>
              <a:ext cx="579" cy="144"/>
              <a:chOff x="616" y="2568"/>
              <a:chExt cx="722" cy="138"/>
            </a:xfrm>
          </p:grpSpPr>
          <p:sp>
            <p:nvSpPr>
              <p:cNvPr id="4351" name="Google Shape;4351;p74"/>
              <p:cNvSpPr/>
              <p:nvPr/>
            </p:nvSpPr>
            <p:spPr>
              <a:xfrm>
                <a:off x="616" y="2568"/>
                <a:ext cx="722"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52" name="Google Shape;4352;p74"/>
              <p:cNvSpPr/>
              <p:nvPr/>
            </p:nvSpPr>
            <p:spPr>
              <a:xfrm>
                <a:off x="630" y="2583"/>
                <a:ext cx="689"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353" name="Google Shape;4353;p74"/>
            <p:cNvSpPr/>
            <p:nvPr/>
          </p:nvSpPr>
          <p:spPr>
            <a:xfrm>
              <a:off x="4226" y="1017"/>
              <a:ext cx="595"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4354" name="Google Shape;4354;p74"/>
            <p:cNvGrpSpPr/>
            <p:nvPr/>
          </p:nvGrpSpPr>
          <p:grpSpPr>
            <a:xfrm>
              <a:off x="4745" y="995"/>
              <a:ext cx="584" cy="133"/>
              <a:chOff x="612" y="2569"/>
              <a:chExt cx="729" cy="138"/>
            </a:xfrm>
          </p:grpSpPr>
          <p:sp>
            <p:nvSpPr>
              <p:cNvPr id="4355" name="Google Shape;4355;p74"/>
              <p:cNvSpPr/>
              <p:nvPr/>
            </p:nvSpPr>
            <p:spPr>
              <a:xfrm>
                <a:off x="612" y="2569"/>
                <a:ext cx="72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56" name="Google Shape;4356;p74"/>
              <p:cNvSpPr/>
              <p:nvPr/>
            </p:nvSpPr>
            <p:spPr>
              <a:xfrm>
                <a:off x="625" y="2586"/>
                <a:ext cx="695"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357" name="Google Shape;4357;p74"/>
            <p:cNvSpPr/>
            <p:nvPr/>
          </p:nvSpPr>
          <p:spPr>
            <a:xfrm>
              <a:off x="4215" y="13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58" name="Google Shape;4358;p74"/>
            <p:cNvSpPr/>
            <p:nvPr/>
          </p:nvSpPr>
          <p:spPr>
            <a:xfrm>
              <a:off x="4226" y="1655"/>
              <a:ext cx="600"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nvGrpSpPr>
            <p:cNvPr id="4359" name="Google Shape;4359;p74"/>
            <p:cNvGrpSpPr/>
            <p:nvPr/>
          </p:nvGrpSpPr>
          <p:grpSpPr>
            <a:xfrm>
              <a:off x="4735" y="1627"/>
              <a:ext cx="584" cy="150"/>
              <a:chOff x="614" y="2568"/>
              <a:chExt cx="727" cy="138"/>
            </a:xfrm>
          </p:grpSpPr>
          <p:sp>
            <p:nvSpPr>
              <p:cNvPr id="4360" name="Google Shape;4360;p74"/>
              <p:cNvSpPr/>
              <p:nvPr/>
            </p:nvSpPr>
            <p:spPr>
              <a:xfrm>
                <a:off x="614" y="2568"/>
                <a:ext cx="727"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61" name="Google Shape;4361;p74"/>
              <p:cNvSpPr/>
              <p:nvPr/>
            </p:nvSpPr>
            <p:spPr>
              <a:xfrm>
                <a:off x="627" y="2583"/>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362" name="Google Shape;4362;p7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363" name="Google Shape;4363;p74"/>
            <p:cNvGrpSpPr/>
            <p:nvPr/>
          </p:nvGrpSpPr>
          <p:grpSpPr>
            <a:xfrm>
              <a:off x="4740" y="1327"/>
              <a:ext cx="579" cy="139"/>
              <a:chOff x="615" y="2568"/>
              <a:chExt cx="721" cy="139"/>
            </a:xfrm>
          </p:grpSpPr>
          <p:sp>
            <p:nvSpPr>
              <p:cNvPr id="4364" name="Google Shape;4364;p74"/>
              <p:cNvSpPr/>
              <p:nvPr/>
            </p:nvSpPr>
            <p:spPr>
              <a:xfrm>
                <a:off x="615" y="2568"/>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65" name="Google Shape;4365;p74"/>
              <p:cNvSpPr/>
              <p:nvPr/>
            </p:nvSpPr>
            <p:spPr>
              <a:xfrm>
                <a:off x="629" y="2585"/>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4366" name="Google Shape;4366;p74"/>
            <p:cNvSpPr/>
            <p:nvPr/>
          </p:nvSpPr>
          <p:spPr>
            <a:xfrm>
              <a:off x="5249" y="429"/>
              <a:ext cx="70" cy="2291"/>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67" name="Google Shape;4367;p7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68" name="Google Shape;4368;p7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69" name="Google Shape;4369;p74"/>
            <p:cNvSpPr/>
            <p:nvPr/>
          </p:nvSpPr>
          <p:spPr>
            <a:xfrm>
              <a:off x="5517" y="2609"/>
              <a:ext cx="48" cy="100"/>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70" name="Google Shape;4370;p7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71" name="Google Shape;4371;p74"/>
            <p:cNvSpPr/>
            <p:nvPr/>
          </p:nvSpPr>
          <p:spPr>
            <a:xfrm>
              <a:off x="4140" y="2675"/>
              <a:ext cx="1200"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72" name="Google Shape;4372;p74"/>
            <p:cNvSpPr/>
            <p:nvPr/>
          </p:nvSpPr>
          <p:spPr>
            <a:xfrm>
              <a:off x="4204" y="2709"/>
              <a:ext cx="1071"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73" name="Google Shape;4373;p74"/>
            <p:cNvSpPr/>
            <p:nvPr/>
          </p:nvSpPr>
          <p:spPr>
            <a:xfrm>
              <a:off x="4306" y="2381"/>
              <a:ext cx="161"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74" name="Google Shape;4374;p74"/>
            <p:cNvSpPr/>
            <p:nvPr/>
          </p:nvSpPr>
          <p:spPr>
            <a:xfrm>
              <a:off x="4488" y="2381"/>
              <a:ext cx="155"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4375" name="Google Shape;4375;p74"/>
            <p:cNvSpPr/>
            <p:nvPr/>
          </p:nvSpPr>
          <p:spPr>
            <a:xfrm>
              <a:off x="4660" y="2381"/>
              <a:ext cx="161"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376" name="Google Shape;4376;p74"/>
            <p:cNvSpPr/>
            <p:nvPr/>
          </p:nvSpPr>
          <p:spPr>
            <a:xfrm>
              <a:off x="5061" y="1838"/>
              <a:ext cx="86"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grpSp>
        <p:nvGrpSpPr>
          <p:cNvPr id="4377" name="Google Shape;4377;p74"/>
          <p:cNvGrpSpPr/>
          <p:nvPr/>
        </p:nvGrpSpPr>
        <p:grpSpPr>
          <a:xfrm>
            <a:off x="2885332" y="2291964"/>
            <a:ext cx="742950" cy="742950"/>
            <a:chOff x="-44" y="1473"/>
            <a:chExt cx="981" cy="1105"/>
          </a:xfrm>
        </p:grpSpPr>
        <p:pic>
          <p:nvPicPr>
            <p:cNvPr descr="desktop_computer_stylized_medium" id="4378" name="Google Shape;4378;p7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379" name="Google Shape;4379;p7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4380" name="Google Shape;4380;p74"/>
          <p:cNvCxnSpPr/>
          <p:nvPr/>
        </p:nvCxnSpPr>
        <p:spPr>
          <a:xfrm>
            <a:off x="3526536" y="2791484"/>
            <a:ext cx="3910012" cy="260743"/>
          </a:xfrm>
          <a:prstGeom prst="straightConnector1">
            <a:avLst/>
          </a:prstGeom>
          <a:noFill/>
          <a:ln cap="flat" cmpd="sng" w="9525">
            <a:solidFill>
              <a:schemeClr val="dk1"/>
            </a:solidFill>
            <a:prstDash val="solid"/>
            <a:miter lim="800000"/>
            <a:headEnd len="sm" w="sm" type="none"/>
            <a:tailEnd len="med" w="med" type="triangle"/>
          </a:ln>
        </p:spPr>
      </p:cxnSp>
      <p:sp>
        <p:nvSpPr>
          <p:cNvPr id="4381" name="Google Shape;4381;p74"/>
          <p:cNvSpPr txBox="1"/>
          <p:nvPr/>
        </p:nvSpPr>
        <p:spPr>
          <a:xfrm>
            <a:off x="6093263" y="2667596"/>
            <a:ext cx="8920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GET O</a:t>
            </a:r>
            <a:r>
              <a:rPr b="0" baseline="-25000" i="0" lang="en-US" sz="1600" u="none" cap="none" strike="noStrike">
                <a:solidFill>
                  <a:srgbClr val="000000"/>
                </a:solidFill>
                <a:latin typeface="Calibri"/>
                <a:ea typeface="Calibri"/>
                <a:cs typeface="Calibri"/>
                <a:sym typeface="Calibri"/>
              </a:rPr>
              <a:t>1</a:t>
            </a:r>
            <a:endParaRPr/>
          </a:p>
        </p:txBody>
      </p:sp>
      <p:sp>
        <p:nvSpPr>
          <p:cNvPr id="4382" name="Google Shape;4382;p74"/>
          <p:cNvSpPr txBox="1"/>
          <p:nvPr/>
        </p:nvSpPr>
        <p:spPr>
          <a:xfrm>
            <a:off x="5291796" y="2596769"/>
            <a:ext cx="8920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GET O</a:t>
            </a:r>
            <a:r>
              <a:rPr b="0" baseline="-25000" i="0" lang="en-US" sz="1600" u="none" cap="none" strike="noStrike">
                <a:solidFill>
                  <a:srgbClr val="000000"/>
                </a:solidFill>
                <a:latin typeface="Calibri"/>
                <a:ea typeface="Calibri"/>
                <a:cs typeface="Calibri"/>
                <a:sym typeface="Calibri"/>
              </a:rPr>
              <a:t>2</a:t>
            </a:r>
            <a:endParaRPr/>
          </a:p>
        </p:txBody>
      </p:sp>
      <p:sp>
        <p:nvSpPr>
          <p:cNvPr id="4383" name="Google Shape;4383;p74"/>
          <p:cNvSpPr txBox="1"/>
          <p:nvPr/>
        </p:nvSpPr>
        <p:spPr>
          <a:xfrm>
            <a:off x="4513773" y="2538104"/>
            <a:ext cx="8920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GET O</a:t>
            </a:r>
            <a:r>
              <a:rPr b="0" baseline="-25000" i="0" lang="en-US" sz="1600" u="none" cap="none" strike="noStrike">
                <a:solidFill>
                  <a:srgbClr val="000000"/>
                </a:solidFill>
                <a:latin typeface="Calibri"/>
                <a:ea typeface="Calibri"/>
                <a:cs typeface="Calibri"/>
                <a:sym typeface="Calibri"/>
              </a:rPr>
              <a:t>3</a:t>
            </a:r>
            <a:endParaRPr/>
          </a:p>
        </p:txBody>
      </p:sp>
      <p:sp>
        <p:nvSpPr>
          <p:cNvPr id="4384" name="Google Shape;4384;p74"/>
          <p:cNvSpPr txBox="1"/>
          <p:nvPr/>
        </p:nvSpPr>
        <p:spPr>
          <a:xfrm>
            <a:off x="3721264" y="2473869"/>
            <a:ext cx="8920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GET O</a:t>
            </a:r>
            <a:r>
              <a:rPr b="0" baseline="-25000" i="0" lang="en-US" sz="1600" u="none" cap="none" strike="noStrike">
                <a:solidFill>
                  <a:srgbClr val="000000"/>
                </a:solidFill>
                <a:latin typeface="Calibri"/>
                <a:ea typeface="Calibri"/>
                <a:cs typeface="Calibri"/>
                <a:sym typeface="Calibri"/>
              </a:rPr>
              <a:t>4</a:t>
            </a:r>
            <a:endParaRPr/>
          </a:p>
        </p:txBody>
      </p:sp>
      <p:cxnSp>
        <p:nvCxnSpPr>
          <p:cNvPr id="4385" name="Google Shape;4385;p74"/>
          <p:cNvCxnSpPr/>
          <p:nvPr/>
        </p:nvCxnSpPr>
        <p:spPr>
          <a:xfrm flipH="1">
            <a:off x="3347464" y="5534648"/>
            <a:ext cx="4093672" cy="275135"/>
          </a:xfrm>
          <a:prstGeom prst="straightConnector1">
            <a:avLst/>
          </a:prstGeom>
          <a:noFill/>
          <a:ln cap="flat" cmpd="sng" w="9525">
            <a:solidFill>
              <a:schemeClr val="dk1"/>
            </a:solidFill>
            <a:prstDash val="solid"/>
            <a:miter lim="800000"/>
            <a:headEnd len="sm" w="sm" type="none"/>
            <a:tailEnd len="med" w="med" type="triangle"/>
          </a:ln>
        </p:spPr>
      </p:cxnSp>
      <p:sp>
        <p:nvSpPr>
          <p:cNvPr id="4386" name="Google Shape;4386;p74"/>
          <p:cNvSpPr/>
          <p:nvPr/>
        </p:nvSpPr>
        <p:spPr>
          <a:xfrm>
            <a:off x="8620343" y="3108868"/>
            <a:ext cx="892098" cy="19713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87" name="Google Shape;4387;p74"/>
          <p:cNvSpPr/>
          <p:nvPr/>
        </p:nvSpPr>
        <p:spPr>
          <a:xfrm>
            <a:off x="8624001" y="5094824"/>
            <a:ext cx="892097" cy="11030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88" name="Google Shape;4388;p74"/>
          <p:cNvSpPr/>
          <p:nvPr/>
        </p:nvSpPr>
        <p:spPr>
          <a:xfrm>
            <a:off x="3486512" y="3835610"/>
            <a:ext cx="3867383" cy="1978529"/>
          </a:xfrm>
          <a:custGeom>
            <a:rect b="b" l="l" r="r" t="t"/>
            <a:pathLst>
              <a:path extrusionOk="0" h="1978529" w="3867383">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89" name="Google Shape;4389;p74"/>
          <p:cNvSpPr/>
          <p:nvPr/>
        </p:nvSpPr>
        <p:spPr>
          <a:xfrm>
            <a:off x="3479865" y="3207657"/>
            <a:ext cx="3875928" cy="375356"/>
          </a:xfrm>
          <a:custGeom>
            <a:rect b="b" l="l" r="r" t="t"/>
            <a:pathLst>
              <a:path extrusionOk="0" h="6552362" w="3875928">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90" name="Google Shape;4390;p74"/>
          <p:cNvSpPr/>
          <p:nvPr/>
        </p:nvSpPr>
        <p:spPr>
          <a:xfrm>
            <a:off x="3479865" y="3336618"/>
            <a:ext cx="3875928" cy="375356"/>
          </a:xfrm>
          <a:custGeom>
            <a:rect b="b" l="l" r="r" t="t"/>
            <a:pathLst>
              <a:path extrusionOk="0" h="6552362" w="3875928">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91" name="Google Shape;4391;p74"/>
          <p:cNvSpPr/>
          <p:nvPr/>
        </p:nvSpPr>
        <p:spPr>
          <a:xfrm>
            <a:off x="3485129" y="3468086"/>
            <a:ext cx="3875928" cy="375356"/>
          </a:xfrm>
          <a:custGeom>
            <a:rect b="b" l="l" r="r" t="t"/>
            <a:pathLst>
              <a:path extrusionOk="0" h="6552362" w="3875928">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92" name="Google Shape;4392;p74"/>
          <p:cNvSpPr/>
          <p:nvPr/>
        </p:nvSpPr>
        <p:spPr>
          <a:xfrm>
            <a:off x="2231742" y="3441675"/>
            <a:ext cx="252731" cy="22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393" name="Google Shape;4393;p74"/>
          <p:cNvGrpSpPr/>
          <p:nvPr/>
        </p:nvGrpSpPr>
        <p:grpSpPr>
          <a:xfrm>
            <a:off x="1770738" y="3385789"/>
            <a:ext cx="1641327" cy="338554"/>
            <a:chOff x="1770738" y="3385789"/>
            <a:chExt cx="1641327" cy="338554"/>
          </a:xfrm>
        </p:grpSpPr>
        <p:cxnSp>
          <p:nvCxnSpPr>
            <p:cNvPr id="4394" name="Google Shape;4394;p74"/>
            <p:cNvCxnSpPr/>
            <p:nvPr/>
          </p:nvCxnSpPr>
          <p:spPr>
            <a:xfrm rot="10800000">
              <a:off x="1770738" y="3564111"/>
              <a:ext cx="1641327" cy="0"/>
            </a:xfrm>
            <a:prstGeom prst="straightConnector1">
              <a:avLst/>
            </a:prstGeom>
            <a:noFill/>
            <a:ln cap="flat" cmpd="sng" w="9525">
              <a:solidFill>
                <a:schemeClr val="accent1"/>
              </a:solidFill>
              <a:prstDash val="solid"/>
              <a:miter lim="800000"/>
              <a:headEnd len="sm" w="sm" type="none"/>
              <a:tailEnd len="med" w="med" type="triangle"/>
            </a:ln>
          </p:spPr>
        </p:cxnSp>
        <p:sp>
          <p:nvSpPr>
            <p:cNvPr id="4395" name="Google Shape;4395;p74"/>
            <p:cNvSpPr txBox="1"/>
            <p:nvPr/>
          </p:nvSpPr>
          <p:spPr>
            <a:xfrm>
              <a:off x="2156066" y="3385789"/>
              <a:ext cx="4591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a:t>
              </a:r>
              <a:r>
                <a:rPr b="0" baseline="-25000" i="0" lang="en-US" sz="1600" u="none" cap="none" strike="noStrike">
                  <a:solidFill>
                    <a:srgbClr val="000000"/>
                  </a:solidFill>
                  <a:latin typeface="Calibri"/>
                  <a:ea typeface="Calibri"/>
                  <a:cs typeface="Calibri"/>
                  <a:sym typeface="Calibri"/>
                </a:rPr>
                <a:t>2</a:t>
              </a:r>
              <a:endParaRPr/>
            </a:p>
          </p:txBody>
        </p:sp>
      </p:grpSp>
      <p:sp>
        <p:nvSpPr>
          <p:cNvPr id="4396" name="Google Shape;4396;p74"/>
          <p:cNvSpPr/>
          <p:nvPr/>
        </p:nvSpPr>
        <p:spPr>
          <a:xfrm>
            <a:off x="2369264" y="3728151"/>
            <a:ext cx="252731" cy="22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397" name="Google Shape;4397;p74"/>
          <p:cNvGrpSpPr/>
          <p:nvPr/>
        </p:nvGrpSpPr>
        <p:grpSpPr>
          <a:xfrm>
            <a:off x="1759658" y="3661763"/>
            <a:ext cx="1641172" cy="338554"/>
            <a:chOff x="1759658" y="3661763"/>
            <a:chExt cx="1641172" cy="338554"/>
          </a:xfrm>
        </p:grpSpPr>
        <p:cxnSp>
          <p:nvCxnSpPr>
            <p:cNvPr id="4398" name="Google Shape;4398;p74"/>
            <p:cNvCxnSpPr/>
            <p:nvPr/>
          </p:nvCxnSpPr>
          <p:spPr>
            <a:xfrm rot="10800000">
              <a:off x="1759658" y="3839649"/>
              <a:ext cx="1641172" cy="0"/>
            </a:xfrm>
            <a:prstGeom prst="straightConnector1">
              <a:avLst/>
            </a:prstGeom>
            <a:noFill/>
            <a:ln cap="flat" cmpd="sng" w="9525">
              <a:solidFill>
                <a:schemeClr val="accent1"/>
              </a:solidFill>
              <a:prstDash val="solid"/>
              <a:miter lim="800000"/>
              <a:headEnd len="sm" w="sm" type="none"/>
              <a:tailEnd len="med" w="med" type="triangle"/>
            </a:ln>
          </p:spPr>
        </p:cxnSp>
        <p:sp>
          <p:nvSpPr>
            <p:cNvPr id="4399" name="Google Shape;4399;p74"/>
            <p:cNvSpPr txBox="1"/>
            <p:nvPr/>
          </p:nvSpPr>
          <p:spPr>
            <a:xfrm>
              <a:off x="2315510" y="3661763"/>
              <a:ext cx="4591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a:t>
              </a:r>
              <a:r>
                <a:rPr b="0" baseline="-25000" i="0" lang="en-US" sz="1600" u="none" cap="none" strike="noStrike">
                  <a:solidFill>
                    <a:srgbClr val="000000"/>
                  </a:solidFill>
                  <a:latin typeface="Calibri"/>
                  <a:ea typeface="Calibri"/>
                  <a:cs typeface="Calibri"/>
                  <a:sym typeface="Calibri"/>
                </a:rPr>
                <a:t>4</a:t>
              </a:r>
              <a:endParaRPr/>
            </a:p>
          </p:txBody>
        </p:sp>
      </p:grpSp>
      <p:sp>
        <p:nvSpPr>
          <p:cNvPr id="4400" name="Google Shape;4400;p74"/>
          <p:cNvSpPr/>
          <p:nvPr/>
        </p:nvSpPr>
        <p:spPr>
          <a:xfrm>
            <a:off x="8624002" y="5214579"/>
            <a:ext cx="892097" cy="11030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01" name="Google Shape;4401;p74"/>
          <p:cNvSpPr/>
          <p:nvPr/>
        </p:nvSpPr>
        <p:spPr>
          <a:xfrm>
            <a:off x="8624002" y="5303700"/>
            <a:ext cx="892097" cy="11030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02" name="Google Shape;4402;p74"/>
          <p:cNvSpPr/>
          <p:nvPr/>
        </p:nvSpPr>
        <p:spPr>
          <a:xfrm>
            <a:off x="8620344" y="5425404"/>
            <a:ext cx="892097" cy="110302"/>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03" name="Google Shape;4403;p74"/>
          <p:cNvSpPr txBox="1"/>
          <p:nvPr/>
        </p:nvSpPr>
        <p:spPr>
          <a:xfrm>
            <a:off x="8345639" y="2644827"/>
            <a:ext cx="25605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object data requested</a:t>
            </a:r>
            <a:endParaRPr/>
          </a:p>
        </p:txBody>
      </p:sp>
      <p:sp>
        <p:nvSpPr>
          <p:cNvPr id="4404" name="Google Shape;4404;p74"/>
          <p:cNvSpPr/>
          <p:nvPr/>
        </p:nvSpPr>
        <p:spPr>
          <a:xfrm>
            <a:off x="7955470" y="4068021"/>
            <a:ext cx="596846" cy="369332"/>
          </a:xfrm>
          <a:prstGeom prst="leftArrow">
            <a:avLst>
              <a:gd fmla="val 50000" name="adj1"/>
              <a:gd fmla="val 50000" name="adj2"/>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05" name="Google Shape;4405;p74"/>
          <p:cNvSpPr txBox="1"/>
          <p:nvPr/>
        </p:nvSpPr>
        <p:spPr>
          <a:xfrm>
            <a:off x="9706653" y="3898744"/>
            <a:ext cx="71718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a:t>
            </a:r>
            <a:r>
              <a:rPr b="0" baseline="-25000" i="0" lang="en-US" sz="2400" u="none" cap="none" strike="noStrike">
                <a:solidFill>
                  <a:srgbClr val="000000"/>
                </a:solidFill>
                <a:latin typeface="Calibri"/>
                <a:ea typeface="Calibri"/>
                <a:cs typeface="Calibri"/>
                <a:sym typeface="Calibri"/>
              </a:rPr>
              <a:t>1</a:t>
            </a:r>
            <a:endParaRPr/>
          </a:p>
        </p:txBody>
      </p:sp>
      <p:sp>
        <p:nvSpPr>
          <p:cNvPr id="4406" name="Google Shape;4406;p74"/>
          <p:cNvSpPr/>
          <p:nvPr/>
        </p:nvSpPr>
        <p:spPr>
          <a:xfrm>
            <a:off x="10303411" y="3858836"/>
            <a:ext cx="394800" cy="22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4407" name="Google Shape;4407;p74"/>
          <p:cNvSpPr txBox="1"/>
          <p:nvPr/>
        </p:nvSpPr>
        <p:spPr>
          <a:xfrm>
            <a:off x="9717406" y="4747954"/>
            <a:ext cx="71718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a:t>
            </a:r>
            <a:r>
              <a:rPr b="0" baseline="-25000" i="0" lang="en-US" sz="2400" u="none" cap="none" strike="noStrike">
                <a:solidFill>
                  <a:srgbClr val="000000"/>
                </a:solidFill>
                <a:latin typeface="Calibri"/>
                <a:ea typeface="Calibri"/>
                <a:cs typeface="Calibri"/>
                <a:sym typeface="Calibri"/>
              </a:rPr>
              <a:t>2</a:t>
            </a:r>
            <a:endParaRPr/>
          </a:p>
        </p:txBody>
      </p:sp>
      <p:sp>
        <p:nvSpPr>
          <p:cNvPr id="4408" name="Google Shape;4408;p74"/>
          <p:cNvSpPr txBox="1"/>
          <p:nvPr/>
        </p:nvSpPr>
        <p:spPr>
          <a:xfrm>
            <a:off x="9717374" y="5101897"/>
            <a:ext cx="71718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a:t>
            </a:r>
            <a:r>
              <a:rPr b="0" baseline="-25000" i="0" lang="en-US" sz="2400" u="none" cap="none" strike="noStrike">
                <a:solidFill>
                  <a:srgbClr val="000000"/>
                </a:solidFill>
                <a:latin typeface="Calibri"/>
                <a:ea typeface="Calibri"/>
                <a:cs typeface="Calibri"/>
                <a:sym typeface="Calibri"/>
              </a:rPr>
              <a:t>3</a:t>
            </a:r>
            <a:endParaRPr/>
          </a:p>
        </p:txBody>
      </p:sp>
      <p:sp>
        <p:nvSpPr>
          <p:cNvPr id="4409" name="Google Shape;4409;p74"/>
          <p:cNvSpPr txBox="1"/>
          <p:nvPr/>
        </p:nvSpPr>
        <p:spPr>
          <a:xfrm>
            <a:off x="9722211" y="5425404"/>
            <a:ext cx="71718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a:t>
            </a:r>
            <a:r>
              <a:rPr b="0" baseline="-25000" i="0" lang="en-US" sz="2400" u="none" cap="none" strike="noStrike">
                <a:solidFill>
                  <a:srgbClr val="000000"/>
                </a:solidFill>
                <a:latin typeface="Calibri"/>
                <a:ea typeface="Calibri"/>
                <a:cs typeface="Calibri"/>
                <a:sym typeface="Calibri"/>
              </a:rPr>
              <a:t>4</a:t>
            </a:r>
            <a:endParaRPr/>
          </a:p>
        </p:txBody>
      </p:sp>
      <p:cxnSp>
        <p:nvCxnSpPr>
          <p:cNvPr id="4410" name="Google Shape;4410;p74"/>
          <p:cNvCxnSpPr/>
          <p:nvPr/>
        </p:nvCxnSpPr>
        <p:spPr>
          <a:xfrm>
            <a:off x="9583543" y="5324881"/>
            <a:ext cx="186184" cy="0"/>
          </a:xfrm>
          <a:prstGeom prst="straightConnector1">
            <a:avLst/>
          </a:prstGeom>
          <a:noFill/>
          <a:ln cap="flat" cmpd="sng" w="9525">
            <a:solidFill>
              <a:schemeClr val="dk1"/>
            </a:solidFill>
            <a:prstDash val="solid"/>
            <a:miter lim="800000"/>
            <a:headEnd len="sm" w="sm" type="none"/>
            <a:tailEnd len="sm" w="sm" type="none"/>
          </a:ln>
        </p:spPr>
      </p:cxnSp>
      <p:cxnSp>
        <p:nvCxnSpPr>
          <p:cNvPr id="4411" name="Google Shape;4411;p74"/>
          <p:cNvCxnSpPr/>
          <p:nvPr/>
        </p:nvCxnSpPr>
        <p:spPr>
          <a:xfrm flipH="1" rot="10800000">
            <a:off x="9589060" y="5022530"/>
            <a:ext cx="180667" cy="145870"/>
          </a:xfrm>
          <a:prstGeom prst="straightConnector1">
            <a:avLst/>
          </a:prstGeom>
          <a:noFill/>
          <a:ln cap="flat" cmpd="sng" w="9525">
            <a:solidFill>
              <a:schemeClr val="dk1"/>
            </a:solidFill>
            <a:prstDash val="solid"/>
            <a:miter lim="800000"/>
            <a:headEnd len="sm" w="sm" type="none"/>
            <a:tailEnd len="sm" w="sm" type="none"/>
          </a:ln>
        </p:spPr>
      </p:cxnSp>
      <p:cxnSp>
        <p:nvCxnSpPr>
          <p:cNvPr id="4412" name="Google Shape;4412;p74"/>
          <p:cNvCxnSpPr/>
          <p:nvPr/>
        </p:nvCxnSpPr>
        <p:spPr>
          <a:xfrm>
            <a:off x="9593643" y="5502519"/>
            <a:ext cx="180667" cy="145870"/>
          </a:xfrm>
          <a:prstGeom prst="straightConnector1">
            <a:avLst/>
          </a:prstGeom>
          <a:noFill/>
          <a:ln cap="flat" cmpd="sng" w="9525">
            <a:solidFill>
              <a:schemeClr val="dk1"/>
            </a:solidFill>
            <a:prstDash val="solid"/>
            <a:miter lim="800000"/>
            <a:headEnd len="sm" w="sm" type="none"/>
            <a:tailEnd len="sm" w="sm" type="none"/>
          </a:ln>
        </p:spPr>
      </p:cxnSp>
      <p:sp>
        <p:nvSpPr>
          <p:cNvPr id="4413" name="Google Shape;4413;p74"/>
          <p:cNvSpPr txBox="1"/>
          <p:nvPr/>
        </p:nvSpPr>
        <p:spPr>
          <a:xfrm>
            <a:off x="3131136" y="6194429"/>
            <a:ext cx="6552840" cy="503308"/>
          </a:xfrm>
          <a:prstGeom prst="rect">
            <a:avLst/>
          </a:prstGeom>
          <a:noFill/>
          <a:ln>
            <a:noFill/>
          </a:ln>
        </p:spPr>
        <p:txBody>
          <a:bodyPr anchorCtr="0" anchor="t" bIns="45700" lIns="91425" spcFirstLastPara="1" rIns="91425" wrap="square" tIns="45700">
            <a:noAutofit/>
          </a:bodyPr>
          <a:lstStyle/>
          <a:p>
            <a:pPr indent="0" lvl="0" marL="13017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000000"/>
                </a:solidFill>
                <a:latin typeface="Calibri"/>
                <a:ea typeface="Calibri"/>
                <a:cs typeface="Calibri"/>
                <a:sym typeface="Calibri"/>
              </a:rPr>
              <a:t>O</a:t>
            </a:r>
            <a:r>
              <a:rPr b="0" baseline="-25000" i="1" lang="en-US" sz="2400" u="none" cap="none" strike="noStrike">
                <a:solidFill>
                  <a:srgbClr val="000000"/>
                </a:solidFill>
                <a:latin typeface="Calibri"/>
                <a:ea typeface="Calibri"/>
                <a:cs typeface="Calibri"/>
                <a:sym typeface="Calibri"/>
              </a:rPr>
              <a:t>2</a:t>
            </a:r>
            <a:r>
              <a:rPr b="0" i="1" lang="en-US" sz="2400" u="none" cap="none" strike="noStrike">
                <a:solidFill>
                  <a:srgbClr val="000000"/>
                </a:solidFill>
                <a:latin typeface="Calibri"/>
                <a:ea typeface="Calibri"/>
                <a:cs typeface="Calibri"/>
                <a:sym typeface="Calibri"/>
              </a:rPr>
              <a:t>, O</a:t>
            </a:r>
            <a:r>
              <a:rPr b="0" baseline="-25000" i="1" lang="en-US" sz="2400" u="none" cap="none" strike="noStrike">
                <a:solidFill>
                  <a:srgbClr val="000000"/>
                </a:solidFill>
                <a:latin typeface="Calibri"/>
                <a:ea typeface="Calibri"/>
                <a:cs typeface="Calibri"/>
                <a:sym typeface="Calibri"/>
              </a:rPr>
              <a:t>3</a:t>
            </a:r>
            <a:r>
              <a:rPr b="0" i="1" lang="en-US" sz="2400" u="none" cap="none" strike="noStrike">
                <a:solidFill>
                  <a:srgbClr val="000000"/>
                </a:solidFill>
                <a:latin typeface="Calibri"/>
                <a:ea typeface="Calibri"/>
                <a:cs typeface="Calibri"/>
                <a:sym typeface="Calibri"/>
              </a:rPr>
              <a:t>, O</a:t>
            </a:r>
            <a:r>
              <a:rPr b="0" baseline="-25000" i="1" lang="en-US" sz="2400" u="none" cap="none" strike="noStrike">
                <a:solidFill>
                  <a:srgbClr val="000000"/>
                </a:solidFill>
                <a:latin typeface="Calibri"/>
                <a:ea typeface="Calibri"/>
                <a:cs typeface="Calibri"/>
                <a:sym typeface="Calibri"/>
              </a:rPr>
              <a:t>4</a:t>
            </a:r>
            <a:r>
              <a:rPr b="0" i="1" lang="en-US" sz="2400" u="none" cap="none" strike="noStrike">
                <a:solidFill>
                  <a:srgbClr val="000000"/>
                </a:solidFill>
                <a:latin typeface="Calibri"/>
                <a:ea typeface="Calibri"/>
                <a:cs typeface="Calibri"/>
                <a:sym typeface="Calibri"/>
              </a:rPr>
              <a:t> delivered quickly, O</a:t>
            </a:r>
            <a:r>
              <a:rPr b="0" baseline="-25000" i="1" lang="en-US" sz="2400" u="none" cap="none" strike="noStrike">
                <a:solidFill>
                  <a:srgbClr val="000000"/>
                </a:solidFill>
                <a:latin typeface="Calibri"/>
                <a:ea typeface="Calibri"/>
                <a:cs typeface="Calibri"/>
                <a:sym typeface="Calibri"/>
              </a:rPr>
              <a:t>1 </a:t>
            </a:r>
            <a:r>
              <a:rPr b="0" i="1" lang="en-US" sz="2400" u="none" cap="none" strike="noStrike">
                <a:solidFill>
                  <a:srgbClr val="000000"/>
                </a:solidFill>
                <a:latin typeface="Calibri"/>
                <a:ea typeface="Calibri"/>
                <a:cs typeface="Calibri"/>
                <a:sym typeface="Calibri"/>
              </a:rPr>
              <a:t>slightly delayed</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414" name="Google Shape;4414;p74"/>
          <p:cNvGrpSpPr/>
          <p:nvPr/>
        </p:nvGrpSpPr>
        <p:grpSpPr>
          <a:xfrm>
            <a:off x="3362984" y="3078482"/>
            <a:ext cx="4052925" cy="379692"/>
            <a:chOff x="3362984" y="3078482"/>
            <a:chExt cx="4052925" cy="379692"/>
          </a:xfrm>
        </p:grpSpPr>
        <p:cxnSp>
          <p:nvCxnSpPr>
            <p:cNvPr id="4415" name="Google Shape;4415;p74"/>
            <p:cNvCxnSpPr/>
            <p:nvPr/>
          </p:nvCxnSpPr>
          <p:spPr>
            <a:xfrm flipH="1">
              <a:off x="3362984" y="3078482"/>
              <a:ext cx="4052925" cy="273311"/>
            </a:xfrm>
            <a:prstGeom prst="straightConnector1">
              <a:avLst/>
            </a:prstGeom>
            <a:noFill/>
            <a:ln cap="flat" cmpd="sng" w="9525">
              <a:solidFill>
                <a:schemeClr val="dk1"/>
              </a:solidFill>
              <a:prstDash val="solid"/>
              <a:miter lim="800000"/>
              <a:headEnd len="sm" w="sm" type="none"/>
              <a:tailEnd len="med" w="med" type="triangle"/>
            </a:ln>
          </p:spPr>
        </p:cxnSp>
        <p:sp>
          <p:nvSpPr>
            <p:cNvPr id="4416" name="Google Shape;4416;p74"/>
            <p:cNvSpPr/>
            <p:nvPr/>
          </p:nvSpPr>
          <p:spPr>
            <a:xfrm>
              <a:off x="3479865" y="3082818"/>
              <a:ext cx="3875928" cy="375356"/>
            </a:xfrm>
            <a:custGeom>
              <a:rect b="b" l="l" r="r" t="t"/>
              <a:pathLst>
                <a:path extrusionOk="0" h="6552362" w="3875928">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417" name="Google Shape;4417;p74"/>
          <p:cNvSpPr/>
          <p:nvPr/>
        </p:nvSpPr>
        <p:spPr>
          <a:xfrm>
            <a:off x="3480625" y="3596230"/>
            <a:ext cx="3875928" cy="375356"/>
          </a:xfrm>
          <a:custGeom>
            <a:rect b="b" l="l" r="r" t="t"/>
            <a:pathLst>
              <a:path extrusionOk="0" h="6552362" w="3875928">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18" name="Google Shape;4418;p74"/>
          <p:cNvSpPr/>
          <p:nvPr/>
        </p:nvSpPr>
        <p:spPr>
          <a:xfrm>
            <a:off x="3485129" y="3719557"/>
            <a:ext cx="3875928" cy="375356"/>
          </a:xfrm>
          <a:custGeom>
            <a:rect b="b" l="l" r="r" t="t"/>
            <a:pathLst>
              <a:path extrusionOk="0" h="6552362" w="3875928">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19" name="Google Shape;4419;p74"/>
          <p:cNvSpPr/>
          <p:nvPr/>
        </p:nvSpPr>
        <p:spPr>
          <a:xfrm>
            <a:off x="2575260" y="3949241"/>
            <a:ext cx="310918" cy="2811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420" name="Google Shape;4420;p74"/>
          <p:cNvGrpSpPr/>
          <p:nvPr/>
        </p:nvGrpSpPr>
        <p:grpSpPr>
          <a:xfrm>
            <a:off x="1756483" y="3920514"/>
            <a:ext cx="1644347" cy="338554"/>
            <a:chOff x="1756483" y="3920514"/>
            <a:chExt cx="1644347" cy="338554"/>
          </a:xfrm>
        </p:grpSpPr>
        <p:cxnSp>
          <p:nvCxnSpPr>
            <p:cNvPr id="4421" name="Google Shape;4421;p74"/>
            <p:cNvCxnSpPr/>
            <p:nvPr/>
          </p:nvCxnSpPr>
          <p:spPr>
            <a:xfrm rot="10800000">
              <a:off x="1756483" y="4094530"/>
              <a:ext cx="1644347" cy="0"/>
            </a:xfrm>
            <a:prstGeom prst="straightConnector1">
              <a:avLst/>
            </a:prstGeom>
            <a:noFill/>
            <a:ln cap="flat" cmpd="sng" w="9525">
              <a:solidFill>
                <a:schemeClr val="accent1"/>
              </a:solidFill>
              <a:prstDash val="solid"/>
              <a:miter lim="800000"/>
              <a:headEnd len="sm" w="sm" type="none"/>
              <a:tailEnd len="med" w="med" type="triangle"/>
            </a:ln>
          </p:spPr>
        </p:cxnSp>
        <p:sp>
          <p:nvSpPr>
            <p:cNvPr id="4422" name="Google Shape;4422;p74"/>
            <p:cNvSpPr txBox="1"/>
            <p:nvPr/>
          </p:nvSpPr>
          <p:spPr>
            <a:xfrm>
              <a:off x="2554202" y="3920514"/>
              <a:ext cx="4548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a:t>
              </a:r>
              <a:r>
                <a:rPr b="0" baseline="-25000" i="0" lang="en-US" sz="1600" u="none" cap="none" strike="noStrike">
                  <a:solidFill>
                    <a:srgbClr val="000000"/>
                  </a:solidFill>
                  <a:latin typeface="Calibri"/>
                  <a:ea typeface="Calibri"/>
                  <a:cs typeface="Calibri"/>
                  <a:sym typeface="Calibri"/>
                </a:rPr>
                <a:t>3</a:t>
              </a:r>
              <a:endParaRPr/>
            </a:p>
          </p:txBody>
        </p:sp>
      </p:grpSp>
      <p:sp>
        <p:nvSpPr>
          <p:cNvPr id="4423" name="Google Shape;4423;p74"/>
          <p:cNvSpPr/>
          <p:nvPr/>
        </p:nvSpPr>
        <p:spPr>
          <a:xfrm>
            <a:off x="2869378" y="5701781"/>
            <a:ext cx="269557" cy="2294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424" name="Google Shape;4424;p74"/>
          <p:cNvGrpSpPr/>
          <p:nvPr/>
        </p:nvGrpSpPr>
        <p:grpSpPr>
          <a:xfrm>
            <a:off x="1706138" y="5621746"/>
            <a:ext cx="1641326" cy="338554"/>
            <a:chOff x="1706138" y="5621746"/>
            <a:chExt cx="1641326" cy="338554"/>
          </a:xfrm>
        </p:grpSpPr>
        <p:cxnSp>
          <p:nvCxnSpPr>
            <p:cNvPr id="4425" name="Google Shape;4425;p74"/>
            <p:cNvCxnSpPr/>
            <p:nvPr/>
          </p:nvCxnSpPr>
          <p:spPr>
            <a:xfrm rot="10800000">
              <a:off x="1706138" y="5804632"/>
              <a:ext cx="1641326" cy="0"/>
            </a:xfrm>
            <a:prstGeom prst="straightConnector1">
              <a:avLst/>
            </a:prstGeom>
            <a:noFill/>
            <a:ln cap="flat" cmpd="sng" w="9525">
              <a:solidFill>
                <a:schemeClr val="accent1"/>
              </a:solidFill>
              <a:prstDash val="solid"/>
              <a:miter lim="800000"/>
              <a:headEnd len="sm" w="sm" type="none"/>
              <a:tailEnd len="med" w="med" type="triangle"/>
            </a:ln>
          </p:spPr>
        </p:cxnSp>
        <p:sp>
          <p:nvSpPr>
            <p:cNvPr id="4426" name="Google Shape;4426;p74"/>
            <p:cNvSpPr txBox="1"/>
            <p:nvPr/>
          </p:nvSpPr>
          <p:spPr>
            <a:xfrm>
              <a:off x="2801769" y="5621746"/>
              <a:ext cx="4591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a:t>
              </a:r>
              <a:r>
                <a:rPr b="0" baseline="-25000" i="0" lang="en-US" sz="1600" u="none" cap="none" strike="noStrike">
                  <a:solidFill>
                    <a:srgbClr val="000000"/>
                  </a:solidFill>
                  <a:latin typeface="Calibri"/>
                  <a:ea typeface="Calibri"/>
                  <a:cs typeface="Calibri"/>
                  <a:sym typeface="Calibri"/>
                </a:rPr>
                <a:t>1</a:t>
              </a:r>
              <a:endParaRPr/>
            </a:p>
          </p:txBody>
        </p:sp>
      </p:grpSp>
      <p:cxnSp>
        <p:nvCxnSpPr>
          <p:cNvPr id="4427" name="Google Shape;4427;p74"/>
          <p:cNvCxnSpPr/>
          <p:nvPr/>
        </p:nvCxnSpPr>
        <p:spPr>
          <a:xfrm>
            <a:off x="8570246" y="5311450"/>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28" name="Google Shape;4428;p74"/>
          <p:cNvCxnSpPr/>
          <p:nvPr/>
        </p:nvCxnSpPr>
        <p:spPr>
          <a:xfrm>
            <a:off x="8585033" y="4956968"/>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29" name="Google Shape;4429;p74"/>
          <p:cNvCxnSpPr/>
          <p:nvPr/>
        </p:nvCxnSpPr>
        <p:spPr>
          <a:xfrm>
            <a:off x="8579058" y="4824874"/>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0" name="Google Shape;4430;p74"/>
          <p:cNvCxnSpPr/>
          <p:nvPr/>
        </p:nvCxnSpPr>
        <p:spPr>
          <a:xfrm>
            <a:off x="8573083" y="4692780"/>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1" name="Google Shape;4431;p74"/>
          <p:cNvCxnSpPr/>
          <p:nvPr/>
        </p:nvCxnSpPr>
        <p:spPr>
          <a:xfrm>
            <a:off x="8567108" y="4560686"/>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2" name="Google Shape;4432;p74"/>
          <p:cNvCxnSpPr/>
          <p:nvPr/>
        </p:nvCxnSpPr>
        <p:spPr>
          <a:xfrm>
            <a:off x="8561133" y="4428592"/>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3" name="Google Shape;4433;p74"/>
          <p:cNvCxnSpPr/>
          <p:nvPr/>
        </p:nvCxnSpPr>
        <p:spPr>
          <a:xfrm>
            <a:off x="8555158" y="4296498"/>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4" name="Google Shape;4434;p74"/>
          <p:cNvCxnSpPr/>
          <p:nvPr/>
        </p:nvCxnSpPr>
        <p:spPr>
          <a:xfrm>
            <a:off x="8549183" y="4164404"/>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5" name="Google Shape;4435;p74"/>
          <p:cNvCxnSpPr/>
          <p:nvPr/>
        </p:nvCxnSpPr>
        <p:spPr>
          <a:xfrm>
            <a:off x="8543208" y="4032310"/>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6" name="Google Shape;4436;p74"/>
          <p:cNvCxnSpPr/>
          <p:nvPr/>
        </p:nvCxnSpPr>
        <p:spPr>
          <a:xfrm>
            <a:off x="8537233" y="3900216"/>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7" name="Google Shape;4437;p74"/>
          <p:cNvCxnSpPr/>
          <p:nvPr/>
        </p:nvCxnSpPr>
        <p:spPr>
          <a:xfrm>
            <a:off x="8531258" y="3768122"/>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8" name="Google Shape;4438;p74"/>
          <p:cNvCxnSpPr/>
          <p:nvPr/>
        </p:nvCxnSpPr>
        <p:spPr>
          <a:xfrm>
            <a:off x="8525283" y="3636028"/>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39" name="Google Shape;4439;p74"/>
          <p:cNvCxnSpPr/>
          <p:nvPr/>
        </p:nvCxnSpPr>
        <p:spPr>
          <a:xfrm>
            <a:off x="8540494" y="3503934"/>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40" name="Google Shape;4440;p74"/>
          <p:cNvCxnSpPr/>
          <p:nvPr/>
        </p:nvCxnSpPr>
        <p:spPr>
          <a:xfrm>
            <a:off x="8534519" y="3371840"/>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41" name="Google Shape;4441;p74"/>
          <p:cNvCxnSpPr/>
          <p:nvPr/>
        </p:nvCxnSpPr>
        <p:spPr>
          <a:xfrm>
            <a:off x="8535606" y="3239746"/>
            <a:ext cx="981982" cy="0"/>
          </a:xfrm>
          <a:prstGeom prst="straightConnector1">
            <a:avLst/>
          </a:prstGeom>
          <a:noFill/>
          <a:ln cap="flat" cmpd="sng" w="9525">
            <a:solidFill>
              <a:schemeClr val="lt1"/>
            </a:solidFill>
            <a:prstDash val="solid"/>
            <a:miter lim="800000"/>
            <a:headEnd len="sm" w="sm" type="none"/>
            <a:tailEnd len="sm" w="sm" type="none"/>
          </a:ln>
        </p:spPr>
      </p:cxnSp>
      <p:cxnSp>
        <p:nvCxnSpPr>
          <p:cNvPr id="4442" name="Google Shape;4442;p74"/>
          <p:cNvCxnSpPr/>
          <p:nvPr/>
        </p:nvCxnSpPr>
        <p:spPr>
          <a:xfrm flipH="1" rot="10800000">
            <a:off x="3452698" y="3962094"/>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43" name="Google Shape;4443;p74"/>
          <p:cNvCxnSpPr/>
          <p:nvPr/>
        </p:nvCxnSpPr>
        <p:spPr>
          <a:xfrm flipH="1" rot="10800000">
            <a:off x="3392013" y="4113083"/>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44" name="Google Shape;4444;p74"/>
          <p:cNvCxnSpPr/>
          <p:nvPr/>
        </p:nvCxnSpPr>
        <p:spPr>
          <a:xfrm flipH="1" rot="10800000">
            <a:off x="3403873" y="4250677"/>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45" name="Google Shape;4445;p74"/>
          <p:cNvCxnSpPr/>
          <p:nvPr/>
        </p:nvCxnSpPr>
        <p:spPr>
          <a:xfrm flipH="1" rot="10800000">
            <a:off x="3415733" y="4399559"/>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46" name="Google Shape;4446;p74"/>
          <p:cNvCxnSpPr/>
          <p:nvPr/>
        </p:nvCxnSpPr>
        <p:spPr>
          <a:xfrm flipH="1" rot="10800000">
            <a:off x="3474493" y="5562147"/>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47" name="Google Shape;4447;p74"/>
          <p:cNvCxnSpPr/>
          <p:nvPr/>
        </p:nvCxnSpPr>
        <p:spPr>
          <a:xfrm flipH="1" rot="10800000">
            <a:off x="3486353" y="5716673"/>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48" name="Google Shape;4448;p74"/>
          <p:cNvCxnSpPr/>
          <p:nvPr/>
        </p:nvCxnSpPr>
        <p:spPr>
          <a:xfrm flipH="1" rot="10800000">
            <a:off x="3467438" y="4527480"/>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49" name="Google Shape;4449;p74"/>
          <p:cNvCxnSpPr/>
          <p:nvPr/>
        </p:nvCxnSpPr>
        <p:spPr>
          <a:xfrm flipH="1" rot="10800000">
            <a:off x="3406753" y="4678469"/>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50" name="Google Shape;4450;p74"/>
          <p:cNvCxnSpPr/>
          <p:nvPr/>
        </p:nvCxnSpPr>
        <p:spPr>
          <a:xfrm flipH="1" rot="10800000">
            <a:off x="3418613" y="4816063"/>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51" name="Google Shape;4451;p74"/>
          <p:cNvCxnSpPr/>
          <p:nvPr/>
        </p:nvCxnSpPr>
        <p:spPr>
          <a:xfrm flipH="1" rot="10800000">
            <a:off x="3430473" y="4964945"/>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52" name="Google Shape;4452;p74"/>
          <p:cNvCxnSpPr/>
          <p:nvPr/>
        </p:nvCxnSpPr>
        <p:spPr>
          <a:xfrm flipH="1" rot="10800000">
            <a:off x="3482178" y="5092866"/>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53" name="Google Shape;4453;p74"/>
          <p:cNvCxnSpPr/>
          <p:nvPr/>
        </p:nvCxnSpPr>
        <p:spPr>
          <a:xfrm flipH="1" rot="10800000">
            <a:off x="3421493" y="5243855"/>
            <a:ext cx="3980812" cy="289807"/>
          </a:xfrm>
          <a:prstGeom prst="straightConnector1">
            <a:avLst/>
          </a:prstGeom>
          <a:noFill/>
          <a:ln cap="flat" cmpd="sng" w="9525">
            <a:solidFill>
              <a:schemeClr val="lt1"/>
            </a:solidFill>
            <a:prstDash val="solid"/>
            <a:miter lim="800000"/>
            <a:headEnd len="sm" w="sm" type="none"/>
            <a:tailEnd len="sm" w="sm" type="none"/>
          </a:ln>
        </p:spPr>
      </p:cxnSp>
      <p:cxnSp>
        <p:nvCxnSpPr>
          <p:cNvPr id="4454" name="Google Shape;4454;p74"/>
          <p:cNvCxnSpPr/>
          <p:nvPr/>
        </p:nvCxnSpPr>
        <p:spPr>
          <a:xfrm flipH="1" rot="10800000">
            <a:off x="3433353" y="5381449"/>
            <a:ext cx="3980812" cy="289807"/>
          </a:xfrm>
          <a:prstGeom prst="straightConnector1">
            <a:avLst/>
          </a:prstGeom>
          <a:noFill/>
          <a:ln cap="flat" cmpd="sng" w="9525">
            <a:solidFill>
              <a:schemeClr val="lt1"/>
            </a:solidFill>
            <a:prstDash val="solid"/>
            <a:miter lim="800000"/>
            <a:headEnd len="sm" w="sm" type="none"/>
            <a:tailEnd len="sm" w="sm" type="none"/>
          </a:ln>
        </p:spPr>
      </p:cxnSp>
      <p:sp>
        <p:nvSpPr>
          <p:cNvPr id="4455" name="Google Shape;4455;p7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4"/>
                                        </p:tgtEl>
                                        <p:attrNameLst>
                                          <p:attrName>style.visibility</p:attrName>
                                        </p:attrNameLst>
                                      </p:cBhvr>
                                      <p:to>
                                        <p:strVal val="visible"/>
                                      </p:to>
                                    </p:set>
                                    <p:animEffect filter="fade" transition="in">
                                      <p:cBhvr>
                                        <p:cTn dur="500"/>
                                        <p:tgtEl>
                                          <p:spTgt spid="44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389"/>
                                        </p:tgtEl>
                                        <p:attrNameLst>
                                          <p:attrName>style.visibility</p:attrName>
                                        </p:attrNameLst>
                                      </p:cBhvr>
                                      <p:to>
                                        <p:strVal val="visible"/>
                                      </p:to>
                                    </p:set>
                                    <p:animEffect filter="fade" transition="in">
                                      <p:cBhvr>
                                        <p:cTn dur="500"/>
                                        <p:tgtEl>
                                          <p:spTgt spid="43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93"/>
                                        </p:tgtEl>
                                        <p:attrNameLst>
                                          <p:attrName>style.visibility</p:attrName>
                                        </p:attrNameLst>
                                      </p:cBhvr>
                                      <p:to>
                                        <p:strVal val="visible"/>
                                      </p:to>
                                    </p:set>
                                    <p:animEffect filter="fade" transition="in">
                                      <p:cBhvr>
                                        <p:cTn dur="500"/>
                                        <p:tgtEl>
                                          <p:spTgt spid="439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90"/>
                                        </p:tgtEl>
                                        <p:attrNameLst>
                                          <p:attrName>style.visibility</p:attrName>
                                        </p:attrNameLst>
                                      </p:cBhvr>
                                      <p:to>
                                        <p:strVal val="visible"/>
                                      </p:to>
                                    </p:set>
                                    <p:animEffect filter="fade" transition="in">
                                      <p:cBhvr>
                                        <p:cTn dur="500"/>
                                        <p:tgtEl>
                                          <p:spTgt spid="43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91"/>
                                        </p:tgtEl>
                                        <p:attrNameLst>
                                          <p:attrName>style.visibility</p:attrName>
                                        </p:attrNameLst>
                                      </p:cBhvr>
                                      <p:to>
                                        <p:strVal val="visible"/>
                                      </p:to>
                                    </p:set>
                                    <p:animEffect filter="fade" transition="in">
                                      <p:cBhvr>
                                        <p:cTn dur="500"/>
                                        <p:tgtEl>
                                          <p:spTgt spid="439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397"/>
                                        </p:tgtEl>
                                        <p:attrNameLst>
                                          <p:attrName>style.visibility</p:attrName>
                                        </p:attrNameLst>
                                      </p:cBhvr>
                                      <p:to>
                                        <p:strVal val="visible"/>
                                      </p:to>
                                    </p:set>
                                    <p:animEffect filter="fade" transition="in">
                                      <p:cBhvr>
                                        <p:cTn dur="500"/>
                                        <p:tgtEl>
                                          <p:spTgt spid="4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7"/>
                                        </p:tgtEl>
                                        <p:attrNameLst>
                                          <p:attrName>style.visibility</p:attrName>
                                        </p:attrNameLst>
                                      </p:cBhvr>
                                      <p:to>
                                        <p:strVal val="visible"/>
                                      </p:to>
                                    </p:set>
                                    <p:animEffect filter="fade" transition="in">
                                      <p:cBhvr>
                                        <p:cTn dur="500"/>
                                        <p:tgtEl>
                                          <p:spTgt spid="44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18"/>
                                        </p:tgtEl>
                                        <p:attrNameLst>
                                          <p:attrName>style.visibility</p:attrName>
                                        </p:attrNameLst>
                                      </p:cBhvr>
                                      <p:to>
                                        <p:strVal val="visible"/>
                                      </p:to>
                                    </p:set>
                                    <p:animEffect filter="fade" transition="in">
                                      <p:cBhvr>
                                        <p:cTn dur="500"/>
                                        <p:tgtEl>
                                          <p:spTgt spid="44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20"/>
                                        </p:tgtEl>
                                        <p:attrNameLst>
                                          <p:attrName>style.visibility</p:attrName>
                                        </p:attrNameLst>
                                      </p:cBhvr>
                                      <p:to>
                                        <p:strVal val="visible"/>
                                      </p:to>
                                    </p:set>
                                    <p:animEffect filter="fade" transition="in">
                                      <p:cBhvr>
                                        <p:cTn dur="500"/>
                                        <p:tgtEl>
                                          <p:spTgt spid="4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8"/>
                                        </p:tgtEl>
                                        <p:attrNameLst>
                                          <p:attrName>style.visibility</p:attrName>
                                        </p:attrNameLst>
                                      </p:cBhvr>
                                      <p:to>
                                        <p:strVal val="visible"/>
                                      </p:to>
                                    </p:set>
                                    <p:animEffect filter="fade" transition="in">
                                      <p:cBhvr>
                                        <p:cTn dur="500"/>
                                        <p:tgtEl>
                                          <p:spTgt spid="4388"/>
                                        </p:tgtEl>
                                      </p:cBhvr>
                                    </p:animEffect>
                                  </p:childTnLst>
                                </p:cTn>
                              </p:par>
                              <p:par>
                                <p:cTn fill="hold" nodeType="withEffect" presetClass="entr" presetID="10" presetSubtype="0">
                                  <p:stCondLst>
                                    <p:cond delay="0"/>
                                  </p:stCondLst>
                                  <p:childTnLst>
                                    <p:set>
                                      <p:cBhvr>
                                        <p:cTn dur="1" fill="hold">
                                          <p:stCondLst>
                                            <p:cond delay="0"/>
                                          </p:stCondLst>
                                        </p:cTn>
                                        <p:tgtEl>
                                          <p:spTgt spid="4385"/>
                                        </p:tgtEl>
                                        <p:attrNameLst>
                                          <p:attrName>style.visibility</p:attrName>
                                        </p:attrNameLst>
                                      </p:cBhvr>
                                      <p:to>
                                        <p:strVal val="visible"/>
                                      </p:to>
                                    </p:set>
                                    <p:animEffect filter="fade" transition="in">
                                      <p:cBhvr>
                                        <p:cTn dur="500"/>
                                        <p:tgtEl>
                                          <p:spTgt spid="43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24"/>
                                        </p:tgtEl>
                                        <p:attrNameLst>
                                          <p:attrName>style.visibility</p:attrName>
                                        </p:attrNameLst>
                                      </p:cBhvr>
                                      <p:to>
                                        <p:strVal val="visible"/>
                                      </p:to>
                                    </p:set>
                                    <p:animEffect filter="fade" transition="in">
                                      <p:cBhvr>
                                        <p:cTn dur="500"/>
                                        <p:tgtEl>
                                          <p:spTgt spid="4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3"/>
                                        </p:tgtEl>
                                        <p:attrNameLst>
                                          <p:attrName>style.visibility</p:attrName>
                                        </p:attrNameLst>
                                      </p:cBhvr>
                                      <p:to>
                                        <p:strVal val="visible"/>
                                      </p:to>
                                    </p:set>
                                    <p:animEffect filter="fade" transition="in">
                                      <p:cBhvr>
                                        <p:cTn dur="500"/>
                                        <p:tgtEl>
                                          <p:spTgt spid="4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0" name="Shape 4460"/>
        <p:cNvGrpSpPr/>
        <p:nvPr/>
      </p:nvGrpSpPr>
      <p:grpSpPr>
        <a:xfrm>
          <a:off x="0" y="0"/>
          <a:ext cx="0" cy="0"/>
          <a:chOff x="0" y="0"/>
          <a:chExt cx="0" cy="0"/>
        </a:xfrm>
      </p:grpSpPr>
      <p:sp>
        <p:nvSpPr>
          <p:cNvPr id="4461" name="Google Shape;4461;p75"/>
          <p:cNvSpPr txBox="1"/>
          <p:nvPr>
            <p:ph type="title"/>
          </p:nvPr>
        </p:nvSpPr>
        <p:spPr>
          <a:xfrm>
            <a:off x="651417" y="223762"/>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HTTP/2 to HTTP/3</a:t>
            </a:r>
            <a:endParaRPr sz="4400"/>
          </a:p>
        </p:txBody>
      </p:sp>
      <p:sp>
        <p:nvSpPr>
          <p:cNvPr id="4462" name="Google Shape;4462;p75"/>
          <p:cNvSpPr txBox="1"/>
          <p:nvPr/>
        </p:nvSpPr>
        <p:spPr>
          <a:xfrm>
            <a:off x="833751" y="1490127"/>
            <a:ext cx="10458375" cy="4487272"/>
          </a:xfrm>
          <a:prstGeom prst="rect">
            <a:avLst/>
          </a:prstGeom>
          <a:noFill/>
          <a:ln>
            <a:noFill/>
          </a:ln>
        </p:spPr>
        <p:txBody>
          <a:bodyPr anchorCtr="0" anchor="t" bIns="45700" lIns="91425" spcFirstLastPara="1" rIns="91425" wrap="square" tIns="45700">
            <a:noAutofit/>
          </a:bodyPr>
          <a:lstStyle/>
          <a:p>
            <a:pPr indent="0" lvl="0" marL="65086"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000000"/>
                </a:solidFill>
                <a:latin typeface="Calibri"/>
                <a:ea typeface="Calibri"/>
                <a:cs typeface="Calibri"/>
                <a:sym typeface="Calibri"/>
              </a:rPr>
              <a:t>HTTP/2 over single TCP connection means:</a:t>
            </a:r>
            <a:endParaRPr/>
          </a:p>
          <a:p>
            <a:pPr indent="-280988" lvl="0" marL="34607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recovery from packet loss still stalls all object transmissions</a:t>
            </a:r>
            <a:endParaRPr/>
          </a:p>
          <a:p>
            <a:pPr indent="-280988" lvl="1" marL="68897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as in HTTP 1.1, browsers have incentive to open multiple parallel TCP connections to reduce stalling, increase overall throughput</a:t>
            </a:r>
            <a:endParaRPr/>
          </a:p>
          <a:p>
            <a:pPr indent="-280988" lvl="0" marL="34607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no security over vanilla TCP connection</a:t>
            </a:r>
            <a:endParaRPr/>
          </a:p>
          <a:p>
            <a:pPr indent="-280988" lvl="0" marL="34607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C00000"/>
                </a:solidFill>
                <a:latin typeface="Calibri"/>
                <a:ea typeface="Calibri"/>
                <a:cs typeface="Calibri"/>
                <a:sym typeface="Calibri"/>
              </a:rPr>
              <a:t>HTTP/3: </a:t>
            </a:r>
            <a:r>
              <a:rPr b="0" i="0" lang="en-US" sz="3200" u="none" cap="none" strike="noStrike">
                <a:solidFill>
                  <a:srgbClr val="000000"/>
                </a:solidFill>
                <a:latin typeface="Calibri"/>
                <a:ea typeface="Calibri"/>
                <a:cs typeface="Calibri"/>
                <a:sym typeface="Calibri"/>
              </a:rPr>
              <a:t>adds security, per object error- and congestion-control (more pipelining) over UDP</a:t>
            </a:r>
            <a:endParaRPr/>
          </a:p>
          <a:p>
            <a:pPr indent="-280988" lvl="1" marL="68897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more on HTTP/3 in transport layer</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63" name="Google Shape;4463;p7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2"/>
                                        </p:tgtEl>
                                        <p:attrNameLst>
                                          <p:attrName>style.visibility</p:attrName>
                                        </p:attrNameLst>
                                      </p:cBhvr>
                                      <p:to>
                                        <p:strVal val="visible"/>
                                      </p:to>
                                    </p:set>
                                    <p:animEffect filter="fade" transition="in">
                                      <p:cBhvr>
                                        <p:cTn dur="500"/>
                                        <p:tgtEl>
                                          <p:spTgt spid="4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8" name="Shape 4468"/>
        <p:cNvGrpSpPr/>
        <p:nvPr/>
      </p:nvGrpSpPr>
      <p:grpSpPr>
        <a:xfrm>
          <a:off x="0" y="0"/>
          <a:ext cx="0" cy="0"/>
          <a:chOff x="0" y="0"/>
          <a:chExt cx="0" cy="0"/>
        </a:xfrm>
      </p:grpSpPr>
      <p:sp>
        <p:nvSpPr>
          <p:cNvPr id="4469" name="Google Shape;4469;p76"/>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a:t>Application layer: overview</a:t>
            </a:r>
            <a:endParaRPr/>
          </a:p>
        </p:txBody>
      </p:sp>
      <p:sp>
        <p:nvSpPr>
          <p:cNvPr id="4470" name="Google Shape;4470;p76"/>
          <p:cNvSpPr txBox="1"/>
          <p:nvPr/>
        </p:nvSpPr>
        <p:spPr>
          <a:xfrm>
            <a:off x="809242" y="1870563"/>
            <a:ext cx="5309184" cy="4351338"/>
          </a:xfrm>
          <a:prstGeom prst="rect">
            <a:avLst/>
          </a:prstGeom>
          <a:noFill/>
          <a:ln>
            <a:noFill/>
          </a:ln>
        </p:spPr>
        <p:txBody>
          <a:bodyPr anchorCtr="0" anchor="t" bIns="45700" lIns="91425" spcFirstLastPara="1" rIns="91425" wrap="square" tIns="45700">
            <a:noAutofit/>
          </a:bodyPr>
          <a:lstStyle/>
          <a:p>
            <a:pPr indent="-401638" lvl="0" marL="401638" marR="0" rtl="0" algn="l">
              <a:lnSpc>
                <a:spcPct val="90000"/>
              </a:lnSpc>
              <a:spcBef>
                <a:spcPts val="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Principles of network applications</a:t>
            </a:r>
            <a:endParaRPr/>
          </a:p>
          <a:p>
            <a:pPr indent="-401638" lvl="0" marL="401638"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Web and HTTP</a:t>
            </a:r>
            <a:endParaRPr/>
          </a:p>
          <a:p>
            <a:pPr indent="-401638" lvl="0" marL="401638"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chemeClr val="dk1"/>
                </a:solidFill>
                <a:latin typeface="Calibri"/>
                <a:ea typeface="Calibri"/>
                <a:cs typeface="Calibri"/>
                <a:sym typeface="Calibri"/>
              </a:rPr>
              <a:t>E-mail, SMTP, IMAP</a:t>
            </a:r>
            <a:endParaRPr/>
          </a:p>
          <a:p>
            <a:pPr indent="-401638" lvl="0" marL="401638"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The Domain Name System DNS</a:t>
            </a:r>
            <a:endParaRPr/>
          </a:p>
          <a:p>
            <a:pPr indent="-444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4471" name="Google Shape;4471;p76"/>
          <p:cNvSpPr txBox="1"/>
          <p:nvPr/>
        </p:nvSpPr>
        <p:spPr>
          <a:xfrm>
            <a:off x="6557554" y="1422888"/>
            <a:ext cx="5405262" cy="4799013"/>
          </a:xfrm>
          <a:prstGeom prst="rect">
            <a:avLst/>
          </a:prstGeom>
          <a:noFill/>
          <a:ln>
            <a:noFill/>
          </a:ln>
        </p:spPr>
        <p:txBody>
          <a:bodyPr anchorCtr="0" anchor="t" bIns="45700" lIns="91425" spcFirstLastPara="1" rIns="91425" wrap="square" tIns="45700">
            <a:normAutofit/>
          </a:bodyPr>
          <a:lstStyle/>
          <a:p>
            <a:pPr indent="-349250" lvl="0" marL="349250" marR="0" rtl="0" algn="l">
              <a:lnSpc>
                <a:spcPct val="90000"/>
              </a:lnSpc>
              <a:spcBef>
                <a:spcPts val="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P2P applications</a:t>
            </a:r>
            <a:endParaRPr/>
          </a:p>
          <a:p>
            <a:pPr indent="-349250" lvl="0" marL="349250"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video streaming and content distribution networks</a:t>
            </a:r>
            <a:endParaRPr/>
          </a:p>
          <a:p>
            <a:pPr indent="-349250" lvl="0" marL="349250"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socket programming with UDP and TCP</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4472" name="Google Shape;4472;p7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pic>
        <p:nvPicPr>
          <p:cNvPr descr="Kurose&amp;Ross 8th edition photo" id="4473" name="Google Shape;4473;p76"/>
          <p:cNvPicPr preferRelativeResize="0"/>
          <p:nvPr/>
        </p:nvPicPr>
        <p:blipFill rotWithShape="1">
          <a:blip r:embed="rId3">
            <a:alphaModFix/>
          </a:blip>
          <a:srcRect b="0" l="0" r="0" t="0"/>
          <a:stretch/>
        </p:blipFill>
        <p:spPr>
          <a:xfrm>
            <a:off x="6957391" y="4125913"/>
            <a:ext cx="3087757" cy="231581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8" name="Shape 4478"/>
        <p:cNvGrpSpPr/>
        <p:nvPr/>
      </p:nvGrpSpPr>
      <p:grpSpPr>
        <a:xfrm>
          <a:off x="0" y="0"/>
          <a:ext cx="0" cy="0"/>
          <a:chOff x="0" y="0"/>
          <a:chExt cx="0" cy="0"/>
        </a:xfrm>
      </p:grpSpPr>
      <p:sp>
        <p:nvSpPr>
          <p:cNvPr id="4479" name="Google Shape;4479;p77"/>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E-mail</a:t>
            </a:r>
            <a:endParaRPr sz="4400"/>
          </a:p>
        </p:txBody>
      </p:sp>
      <p:sp>
        <p:nvSpPr>
          <p:cNvPr id="4480" name="Google Shape;4480;p77"/>
          <p:cNvSpPr txBox="1"/>
          <p:nvPr/>
        </p:nvSpPr>
        <p:spPr>
          <a:xfrm>
            <a:off x="544512" y="1366838"/>
            <a:ext cx="7119031" cy="48768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Three major components: </a:t>
            </a:r>
            <a:endParaRPr/>
          </a:p>
          <a:p>
            <a:pPr indent="-215900" lvl="0" marL="46037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user agents </a:t>
            </a:r>
            <a:endParaRPr/>
          </a:p>
          <a:p>
            <a:pPr indent="-215900" lvl="0" marL="46037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mail servers </a:t>
            </a:r>
            <a:endParaRPr/>
          </a:p>
          <a:p>
            <a:pPr indent="-215900" lvl="0" marL="46037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simple mail transfer protocol: SMTP</a:t>
            </a:r>
            <a:endParaRPr/>
          </a:p>
          <a:p>
            <a:pPr indent="-222250" lvl="0" marL="352425" marR="0" rtl="0" algn="l">
              <a:lnSpc>
                <a:spcPct val="90000"/>
              </a:lnSpc>
              <a:spcBef>
                <a:spcPts val="3100"/>
              </a:spcBef>
              <a:spcAft>
                <a:spcPts val="0"/>
              </a:spcAft>
              <a:buClr>
                <a:srgbClr val="0000A3"/>
              </a:buClr>
              <a:buSzPts val="3600"/>
              <a:buFont typeface="Noto Sans Symbols"/>
              <a:buNone/>
            </a:pPr>
            <a:r>
              <a:rPr b="0" i="0" lang="en-US" sz="3600" u="none" cap="none" strike="noStrike">
                <a:solidFill>
                  <a:srgbClr val="CC0000"/>
                </a:solidFill>
                <a:latin typeface="Calibri"/>
                <a:ea typeface="Calibri"/>
                <a:cs typeface="Calibri"/>
                <a:sym typeface="Calibri"/>
              </a:rPr>
              <a:t>User Agent</a:t>
            </a:r>
            <a:endParaRPr/>
          </a:p>
          <a:p>
            <a:pPr indent="-215900" lvl="0" marL="46037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a.k.a. “mail reader”</a:t>
            </a:r>
            <a:endParaRPr/>
          </a:p>
          <a:p>
            <a:pPr indent="-215900" lvl="0" marL="46037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composing, editing, reading mail messages</a:t>
            </a:r>
            <a:endParaRPr/>
          </a:p>
          <a:p>
            <a:pPr indent="-215900" lvl="0" marL="46037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e.g., Outlook, iPhone mail client</a:t>
            </a:r>
            <a:endParaRPr/>
          </a:p>
          <a:p>
            <a:pPr indent="-215900" lvl="0" marL="46037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outgoing, incoming messages stored on server</a:t>
            </a:r>
            <a:endParaRPr/>
          </a:p>
        </p:txBody>
      </p:sp>
      <p:grpSp>
        <p:nvGrpSpPr>
          <p:cNvPr id="4481" name="Google Shape;4481;p77"/>
          <p:cNvGrpSpPr/>
          <p:nvPr/>
        </p:nvGrpSpPr>
        <p:grpSpPr>
          <a:xfrm>
            <a:off x="9926119" y="5308075"/>
            <a:ext cx="1736725" cy="973138"/>
            <a:chOff x="4458" y="3335"/>
            <a:chExt cx="1094" cy="613"/>
          </a:xfrm>
        </p:grpSpPr>
        <p:sp>
          <p:nvSpPr>
            <p:cNvPr id="4482" name="Google Shape;4482;p77"/>
            <p:cNvSpPr txBox="1"/>
            <p:nvPr/>
          </p:nvSpPr>
          <p:spPr>
            <a:xfrm>
              <a:off x="4527" y="3715"/>
              <a:ext cx="875" cy="23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 mailbox</a:t>
              </a:r>
              <a:endParaRPr b="0" i="0" sz="2800" u="none" cap="none" strike="noStrike">
                <a:solidFill>
                  <a:srgbClr val="000000"/>
                </a:solidFill>
                <a:latin typeface="Calibri"/>
                <a:ea typeface="Calibri"/>
                <a:cs typeface="Calibri"/>
                <a:sym typeface="Calibri"/>
              </a:endParaRPr>
            </a:p>
          </p:txBody>
        </p:sp>
        <p:grpSp>
          <p:nvGrpSpPr>
            <p:cNvPr id="4483" name="Google Shape;4483;p77"/>
            <p:cNvGrpSpPr/>
            <p:nvPr/>
          </p:nvGrpSpPr>
          <p:grpSpPr>
            <a:xfrm>
              <a:off x="4458" y="3408"/>
              <a:ext cx="450" cy="120"/>
              <a:chOff x="4314" y="3444"/>
              <a:chExt cx="450" cy="120"/>
            </a:xfrm>
          </p:grpSpPr>
          <p:sp>
            <p:nvSpPr>
              <p:cNvPr id="4484" name="Google Shape;4484;p77"/>
              <p:cNvSpPr/>
              <p:nvPr/>
            </p:nvSpPr>
            <p:spPr>
              <a:xfrm>
                <a:off x="4314" y="3444"/>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cxnSp>
            <p:nvCxnSpPr>
              <p:cNvPr id="4485" name="Google Shape;4485;p77"/>
              <p:cNvCxnSpPr/>
              <p:nvPr/>
            </p:nvCxnSpPr>
            <p:spPr>
              <a:xfrm>
                <a:off x="4363" y="3472"/>
                <a:ext cx="0" cy="72"/>
              </a:xfrm>
              <a:prstGeom prst="straightConnector1">
                <a:avLst/>
              </a:prstGeom>
              <a:noFill/>
              <a:ln cap="flat" cmpd="sng" w="19050">
                <a:solidFill>
                  <a:srgbClr val="000000"/>
                </a:solidFill>
                <a:prstDash val="solid"/>
                <a:round/>
                <a:headEnd len="med" w="med" type="none"/>
                <a:tailEnd len="med" w="med" type="none"/>
              </a:ln>
            </p:spPr>
          </p:cxnSp>
          <p:cxnSp>
            <p:nvCxnSpPr>
              <p:cNvPr id="4486" name="Google Shape;4486;p77"/>
              <p:cNvCxnSpPr/>
              <p:nvPr/>
            </p:nvCxnSpPr>
            <p:spPr>
              <a:xfrm flipH="1">
                <a:off x="4472" y="3471"/>
                <a:ext cx="6" cy="72"/>
              </a:xfrm>
              <a:prstGeom prst="straightConnector1">
                <a:avLst/>
              </a:prstGeom>
              <a:noFill/>
              <a:ln cap="flat" cmpd="sng" w="19050">
                <a:solidFill>
                  <a:srgbClr val="000000"/>
                </a:solidFill>
                <a:prstDash val="solid"/>
                <a:round/>
                <a:headEnd len="med" w="med" type="none"/>
                <a:tailEnd len="med" w="med" type="none"/>
              </a:ln>
            </p:spPr>
          </p:cxnSp>
          <p:cxnSp>
            <p:nvCxnSpPr>
              <p:cNvPr id="4487" name="Google Shape;4487;p77"/>
              <p:cNvCxnSpPr/>
              <p:nvPr/>
            </p:nvCxnSpPr>
            <p:spPr>
              <a:xfrm>
                <a:off x="4527" y="3473"/>
                <a:ext cx="0" cy="72"/>
              </a:xfrm>
              <a:prstGeom prst="straightConnector1">
                <a:avLst/>
              </a:prstGeom>
              <a:noFill/>
              <a:ln cap="flat" cmpd="sng" w="19050">
                <a:solidFill>
                  <a:srgbClr val="000000"/>
                </a:solidFill>
                <a:prstDash val="solid"/>
                <a:round/>
                <a:headEnd len="med" w="med" type="none"/>
                <a:tailEnd len="med" w="med" type="none"/>
              </a:ln>
            </p:spPr>
          </p:cxnSp>
          <p:cxnSp>
            <p:nvCxnSpPr>
              <p:cNvPr id="4488" name="Google Shape;4488;p77"/>
              <p:cNvCxnSpPr/>
              <p:nvPr/>
            </p:nvCxnSpPr>
            <p:spPr>
              <a:xfrm>
                <a:off x="4584" y="3471"/>
                <a:ext cx="0" cy="72"/>
              </a:xfrm>
              <a:prstGeom prst="straightConnector1">
                <a:avLst/>
              </a:prstGeom>
              <a:noFill/>
              <a:ln cap="flat" cmpd="sng" w="19050">
                <a:solidFill>
                  <a:srgbClr val="000000"/>
                </a:solidFill>
                <a:prstDash val="solid"/>
                <a:round/>
                <a:headEnd len="med" w="med" type="none"/>
                <a:tailEnd len="med" w="med" type="none"/>
              </a:ln>
            </p:spPr>
          </p:cxnSp>
          <p:cxnSp>
            <p:nvCxnSpPr>
              <p:cNvPr id="4489" name="Google Shape;4489;p77"/>
              <p:cNvCxnSpPr/>
              <p:nvPr/>
            </p:nvCxnSpPr>
            <p:spPr>
              <a:xfrm>
                <a:off x="4645" y="3471"/>
                <a:ext cx="0" cy="72"/>
              </a:xfrm>
              <a:prstGeom prst="straightConnector1">
                <a:avLst/>
              </a:prstGeom>
              <a:noFill/>
              <a:ln cap="flat" cmpd="sng" w="19050">
                <a:solidFill>
                  <a:srgbClr val="000000"/>
                </a:solidFill>
                <a:prstDash val="solid"/>
                <a:round/>
                <a:headEnd len="med" w="med" type="none"/>
                <a:tailEnd len="med" w="med" type="none"/>
              </a:ln>
            </p:spPr>
          </p:cxnSp>
          <p:cxnSp>
            <p:nvCxnSpPr>
              <p:cNvPr id="4490" name="Google Shape;4490;p77"/>
              <p:cNvCxnSpPr/>
              <p:nvPr/>
            </p:nvCxnSpPr>
            <p:spPr>
              <a:xfrm>
                <a:off x="4701" y="3471"/>
                <a:ext cx="0" cy="72"/>
              </a:xfrm>
              <a:prstGeom prst="straightConnector1">
                <a:avLst/>
              </a:prstGeom>
              <a:noFill/>
              <a:ln cap="flat" cmpd="sng" w="19050">
                <a:solidFill>
                  <a:srgbClr val="000000"/>
                </a:solidFill>
                <a:prstDash val="solid"/>
                <a:round/>
                <a:headEnd len="med" w="med" type="none"/>
                <a:tailEnd len="med" w="med" type="none"/>
              </a:ln>
            </p:spPr>
          </p:cxnSp>
          <p:cxnSp>
            <p:nvCxnSpPr>
              <p:cNvPr id="4491" name="Google Shape;4491;p77"/>
              <p:cNvCxnSpPr/>
              <p:nvPr/>
            </p:nvCxnSpPr>
            <p:spPr>
              <a:xfrm>
                <a:off x="4416" y="3472"/>
                <a:ext cx="0" cy="72"/>
              </a:xfrm>
              <a:prstGeom prst="straightConnector1">
                <a:avLst/>
              </a:prstGeom>
              <a:noFill/>
              <a:ln cap="flat" cmpd="sng" w="19050">
                <a:solidFill>
                  <a:srgbClr val="000000"/>
                </a:solidFill>
                <a:prstDash val="solid"/>
                <a:round/>
                <a:headEnd len="med" w="med" type="none"/>
                <a:tailEnd len="med" w="med" type="none"/>
              </a:ln>
            </p:spPr>
          </p:cxnSp>
        </p:grpSp>
        <p:sp>
          <p:nvSpPr>
            <p:cNvPr id="4492" name="Google Shape;4492;p77"/>
            <p:cNvSpPr/>
            <p:nvPr/>
          </p:nvSpPr>
          <p:spPr>
            <a:xfrm>
              <a:off x="4472" y="3779"/>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493" name="Google Shape;4493;p77"/>
            <p:cNvSpPr txBox="1"/>
            <p:nvPr/>
          </p:nvSpPr>
          <p:spPr>
            <a:xfrm>
              <a:off x="4514" y="3335"/>
              <a:ext cx="1038" cy="40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outgoing </a:t>
              </a:r>
              <a:endParaRPr/>
            </a:p>
            <a:p>
              <a:pPr indent="0" lvl="0" marL="0" marR="0" rtl="0" algn="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message queue</a:t>
              </a:r>
              <a:endParaRPr b="0" i="0" sz="2800" u="none" cap="none" strike="noStrike">
                <a:solidFill>
                  <a:srgbClr val="000000"/>
                </a:solidFill>
                <a:latin typeface="Calibri"/>
                <a:ea typeface="Calibri"/>
                <a:cs typeface="Calibri"/>
                <a:sym typeface="Calibri"/>
              </a:endParaRPr>
            </a:p>
          </p:txBody>
        </p:sp>
      </p:grpSp>
      <p:grpSp>
        <p:nvGrpSpPr>
          <p:cNvPr id="4494" name="Google Shape;4494;p77"/>
          <p:cNvGrpSpPr/>
          <p:nvPr/>
        </p:nvGrpSpPr>
        <p:grpSpPr>
          <a:xfrm>
            <a:off x="7241455" y="1234950"/>
            <a:ext cx="2992437" cy="3595688"/>
            <a:chOff x="7241455" y="1234950"/>
            <a:chExt cx="2992437" cy="3595688"/>
          </a:xfrm>
        </p:grpSpPr>
        <p:grpSp>
          <p:nvGrpSpPr>
            <p:cNvPr id="4495" name="Google Shape;4495;p77"/>
            <p:cNvGrpSpPr/>
            <p:nvPr/>
          </p:nvGrpSpPr>
          <p:grpSpPr>
            <a:xfrm>
              <a:off x="9233767" y="2182687"/>
              <a:ext cx="1000125" cy="1247776"/>
              <a:chOff x="9233767" y="2182687"/>
              <a:chExt cx="1000125" cy="1247776"/>
            </a:xfrm>
          </p:grpSpPr>
          <p:grpSp>
            <p:nvGrpSpPr>
              <p:cNvPr id="4496" name="Google Shape;4496;p77"/>
              <p:cNvGrpSpPr/>
              <p:nvPr/>
            </p:nvGrpSpPr>
            <p:grpSpPr>
              <a:xfrm>
                <a:off x="9233767" y="2182687"/>
                <a:ext cx="477838" cy="715963"/>
                <a:chOff x="4140" y="429"/>
                <a:chExt cx="1425" cy="2396"/>
              </a:xfrm>
            </p:grpSpPr>
            <p:sp>
              <p:nvSpPr>
                <p:cNvPr id="4497" name="Google Shape;4497;p7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498" name="Google Shape;4498;p77"/>
                <p:cNvSpPr/>
                <p:nvPr/>
              </p:nvSpPr>
              <p:spPr>
                <a:xfrm>
                  <a:off x="4206" y="429"/>
                  <a:ext cx="1046"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499" name="Google Shape;4499;p7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00" name="Google Shape;4500;p7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01" name="Google Shape;4501;p77"/>
                <p:cNvSpPr/>
                <p:nvPr/>
              </p:nvSpPr>
              <p:spPr>
                <a:xfrm>
                  <a:off x="4211" y="695"/>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502" name="Google Shape;4502;p77"/>
                <p:cNvGrpSpPr/>
                <p:nvPr/>
              </p:nvGrpSpPr>
              <p:grpSpPr>
                <a:xfrm>
                  <a:off x="4751" y="668"/>
                  <a:ext cx="578" cy="144"/>
                  <a:chOff x="616" y="2568"/>
                  <a:chExt cx="721" cy="138"/>
                </a:xfrm>
              </p:grpSpPr>
              <p:sp>
                <p:nvSpPr>
                  <p:cNvPr id="4503" name="Google Shape;4503;p77"/>
                  <p:cNvSpPr/>
                  <p:nvPr/>
                </p:nvSpPr>
                <p:spPr>
                  <a:xfrm>
                    <a:off x="616" y="2568"/>
                    <a:ext cx="721"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04" name="Google Shape;4504;p77"/>
                  <p:cNvSpPr/>
                  <p:nvPr/>
                </p:nvSpPr>
                <p:spPr>
                  <a:xfrm>
                    <a:off x="634" y="2583"/>
                    <a:ext cx="685"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505" name="Google Shape;4505;p77"/>
                <p:cNvSpPr/>
                <p:nvPr/>
              </p:nvSpPr>
              <p:spPr>
                <a:xfrm>
                  <a:off x="4225" y="101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506" name="Google Shape;4506;p77"/>
                <p:cNvGrpSpPr/>
                <p:nvPr/>
              </p:nvGrpSpPr>
              <p:grpSpPr>
                <a:xfrm>
                  <a:off x="4746" y="992"/>
                  <a:ext cx="583" cy="138"/>
                  <a:chOff x="613" y="2566"/>
                  <a:chExt cx="727" cy="143"/>
                </a:xfrm>
              </p:grpSpPr>
              <p:sp>
                <p:nvSpPr>
                  <p:cNvPr id="4507" name="Google Shape;4507;p77"/>
                  <p:cNvSpPr/>
                  <p:nvPr/>
                </p:nvSpPr>
                <p:spPr>
                  <a:xfrm>
                    <a:off x="613" y="2566"/>
                    <a:ext cx="727" cy="143"/>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08" name="Google Shape;4508;p77"/>
                  <p:cNvSpPr/>
                  <p:nvPr/>
                </p:nvSpPr>
                <p:spPr>
                  <a:xfrm>
                    <a:off x="630" y="2583"/>
                    <a:ext cx="691"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509" name="Google Shape;4509;p77"/>
                <p:cNvSpPr/>
                <p:nvPr/>
              </p:nvSpPr>
              <p:spPr>
                <a:xfrm>
                  <a:off x="4216" y="135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10" name="Google Shape;4510;p77"/>
                <p:cNvSpPr/>
                <p:nvPr/>
              </p:nvSpPr>
              <p:spPr>
                <a:xfrm>
                  <a:off x="4230" y="1656"/>
                  <a:ext cx="592"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511" name="Google Shape;4511;p77"/>
                <p:cNvGrpSpPr/>
                <p:nvPr/>
              </p:nvGrpSpPr>
              <p:grpSpPr>
                <a:xfrm>
                  <a:off x="4737" y="1629"/>
                  <a:ext cx="582" cy="149"/>
                  <a:chOff x="616" y="2570"/>
                  <a:chExt cx="725" cy="137"/>
                </a:xfrm>
              </p:grpSpPr>
              <p:sp>
                <p:nvSpPr>
                  <p:cNvPr id="4512" name="Google Shape;4512;p77"/>
                  <p:cNvSpPr/>
                  <p:nvPr/>
                </p:nvSpPr>
                <p:spPr>
                  <a:xfrm>
                    <a:off x="616" y="2570"/>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13" name="Google Shape;4513;p77"/>
                  <p:cNvSpPr/>
                  <p:nvPr/>
                </p:nvSpPr>
                <p:spPr>
                  <a:xfrm>
                    <a:off x="634" y="2585"/>
                    <a:ext cx="690"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514" name="Google Shape;4514;p7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515" name="Google Shape;4515;p77"/>
                <p:cNvGrpSpPr/>
                <p:nvPr/>
              </p:nvGrpSpPr>
              <p:grpSpPr>
                <a:xfrm>
                  <a:off x="4751" y="1327"/>
                  <a:ext cx="564" cy="138"/>
                  <a:chOff x="629" y="2568"/>
                  <a:chExt cx="702" cy="138"/>
                </a:xfrm>
              </p:grpSpPr>
              <p:sp>
                <p:nvSpPr>
                  <p:cNvPr id="4516" name="Google Shape;4516;p77"/>
                  <p:cNvSpPr/>
                  <p:nvPr/>
                </p:nvSpPr>
                <p:spPr>
                  <a:xfrm>
                    <a:off x="629" y="2568"/>
                    <a:ext cx="702"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17" name="Google Shape;4517;p77"/>
                  <p:cNvSpPr/>
                  <p:nvPr/>
                </p:nvSpPr>
                <p:spPr>
                  <a:xfrm>
                    <a:off x="634" y="2584"/>
                    <a:ext cx="672"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518" name="Google Shape;4518;p77"/>
                <p:cNvSpPr/>
                <p:nvPr/>
              </p:nvSpPr>
              <p:spPr>
                <a:xfrm>
                  <a:off x="5248" y="429"/>
                  <a:ext cx="71"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19" name="Google Shape;4519;p7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20" name="Google Shape;4520;p7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21" name="Google Shape;4521;p77"/>
                <p:cNvSpPr/>
                <p:nvPr/>
              </p:nvSpPr>
              <p:spPr>
                <a:xfrm>
                  <a:off x="5518" y="2612"/>
                  <a:ext cx="47"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22" name="Google Shape;4522;p7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23" name="Google Shape;4523;p77"/>
                <p:cNvSpPr/>
                <p:nvPr/>
              </p:nvSpPr>
              <p:spPr>
                <a:xfrm>
                  <a:off x="4140" y="2676"/>
                  <a:ext cx="1198" cy="149"/>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24" name="Google Shape;4524;p77"/>
                <p:cNvSpPr/>
                <p:nvPr/>
              </p:nvSpPr>
              <p:spPr>
                <a:xfrm>
                  <a:off x="4206" y="2713"/>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25" name="Google Shape;4525;p77"/>
                <p:cNvSpPr/>
                <p:nvPr/>
              </p:nvSpPr>
              <p:spPr>
                <a:xfrm>
                  <a:off x="4306" y="2384"/>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26" name="Google Shape;4526;p77"/>
                <p:cNvSpPr/>
                <p:nvPr/>
              </p:nvSpPr>
              <p:spPr>
                <a:xfrm>
                  <a:off x="4486" y="2384"/>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4527" name="Google Shape;4527;p77"/>
                <p:cNvSpPr/>
                <p:nvPr/>
              </p:nvSpPr>
              <p:spPr>
                <a:xfrm>
                  <a:off x="4661" y="2379"/>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28" name="Google Shape;4528;p77"/>
                <p:cNvSpPr/>
                <p:nvPr/>
              </p:nvSpPr>
              <p:spPr>
                <a:xfrm>
                  <a:off x="5063" y="1837"/>
                  <a:ext cx="85"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4529" name="Google Shape;4529;p77"/>
              <p:cNvGrpSpPr/>
              <p:nvPr/>
            </p:nvGrpSpPr>
            <p:grpSpPr>
              <a:xfrm>
                <a:off x="9424267" y="2381125"/>
                <a:ext cx="809625" cy="1049338"/>
                <a:chOff x="4296" y="2627"/>
                <a:chExt cx="510" cy="661"/>
              </a:xfrm>
            </p:grpSpPr>
            <p:sp>
              <p:nvSpPr>
                <p:cNvPr id="4530" name="Google Shape;4530;p77"/>
                <p:cNvSpPr/>
                <p:nvPr/>
              </p:nvSpPr>
              <p:spPr>
                <a:xfrm>
                  <a:off x="4296" y="2652"/>
                  <a:ext cx="510" cy="636"/>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31" name="Google Shape;4531;p77"/>
                <p:cNvSpPr txBox="1"/>
                <p:nvPr/>
              </p:nvSpPr>
              <p:spPr>
                <a:xfrm>
                  <a:off x="4298" y="2627"/>
                  <a:ext cx="485"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mail</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server</a:t>
                  </a:r>
                  <a:endParaRPr b="0" i="0" sz="2800" u="none" cap="none" strike="noStrike">
                    <a:solidFill>
                      <a:srgbClr val="000000"/>
                    </a:solidFill>
                    <a:latin typeface="Calibri"/>
                    <a:ea typeface="Calibri"/>
                    <a:cs typeface="Calibri"/>
                    <a:sym typeface="Calibri"/>
                  </a:endParaRPr>
                </a:p>
              </p:txBody>
            </p:sp>
            <p:sp>
              <p:nvSpPr>
                <p:cNvPr id="4532" name="Google Shape;4532;p77"/>
                <p:cNvSpPr/>
                <p:nvPr/>
              </p:nvSpPr>
              <p:spPr>
                <a:xfrm>
                  <a:off x="4320" y="300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cxnSp>
              <p:nvCxnSpPr>
                <p:cNvPr id="4533" name="Google Shape;4533;p77"/>
                <p:cNvCxnSpPr/>
                <p:nvPr/>
              </p:nvCxnSpPr>
              <p:spPr>
                <a:xfrm>
                  <a:off x="4369" y="3034"/>
                  <a:ext cx="0" cy="72"/>
                </a:xfrm>
                <a:prstGeom prst="straightConnector1">
                  <a:avLst/>
                </a:prstGeom>
                <a:noFill/>
                <a:ln cap="flat" cmpd="sng" w="19050">
                  <a:solidFill>
                    <a:srgbClr val="000000"/>
                  </a:solidFill>
                  <a:prstDash val="solid"/>
                  <a:round/>
                  <a:headEnd len="med" w="med" type="none"/>
                  <a:tailEnd len="med" w="med" type="none"/>
                </a:ln>
              </p:spPr>
            </p:cxnSp>
            <p:cxnSp>
              <p:nvCxnSpPr>
                <p:cNvPr id="4534" name="Google Shape;4534;p77"/>
                <p:cNvCxnSpPr/>
                <p:nvPr/>
              </p:nvCxnSpPr>
              <p:spPr>
                <a:xfrm>
                  <a:off x="4478"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535" name="Google Shape;4535;p77"/>
                <p:cNvCxnSpPr/>
                <p:nvPr/>
              </p:nvCxnSpPr>
              <p:spPr>
                <a:xfrm>
                  <a:off x="4533" y="3035"/>
                  <a:ext cx="0" cy="72"/>
                </a:xfrm>
                <a:prstGeom prst="straightConnector1">
                  <a:avLst/>
                </a:prstGeom>
                <a:noFill/>
                <a:ln cap="flat" cmpd="sng" w="19050">
                  <a:solidFill>
                    <a:srgbClr val="000000"/>
                  </a:solidFill>
                  <a:prstDash val="solid"/>
                  <a:round/>
                  <a:headEnd len="med" w="med" type="none"/>
                  <a:tailEnd len="med" w="med" type="none"/>
                </a:ln>
              </p:spPr>
            </p:cxnSp>
            <p:cxnSp>
              <p:nvCxnSpPr>
                <p:cNvPr id="4536" name="Google Shape;4536;p77"/>
                <p:cNvCxnSpPr/>
                <p:nvPr/>
              </p:nvCxnSpPr>
              <p:spPr>
                <a:xfrm>
                  <a:off x="4590"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537" name="Google Shape;4537;p77"/>
                <p:cNvCxnSpPr/>
                <p:nvPr/>
              </p:nvCxnSpPr>
              <p:spPr>
                <a:xfrm>
                  <a:off x="4651"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538" name="Google Shape;4538;p77"/>
                <p:cNvCxnSpPr/>
                <p:nvPr/>
              </p:nvCxnSpPr>
              <p:spPr>
                <a:xfrm>
                  <a:off x="4707"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539" name="Google Shape;4539;p77"/>
                <p:cNvCxnSpPr/>
                <p:nvPr/>
              </p:nvCxnSpPr>
              <p:spPr>
                <a:xfrm>
                  <a:off x="4422" y="3034"/>
                  <a:ext cx="0" cy="72"/>
                </a:xfrm>
                <a:prstGeom prst="straightConnector1">
                  <a:avLst/>
                </a:prstGeom>
                <a:noFill/>
                <a:ln cap="flat" cmpd="sng" w="19050">
                  <a:solidFill>
                    <a:srgbClr val="000000"/>
                  </a:solidFill>
                  <a:prstDash val="solid"/>
                  <a:round/>
                  <a:headEnd len="med" w="med" type="none"/>
                  <a:tailEnd len="med" w="med" type="none"/>
                </a:ln>
              </p:spPr>
            </p:cxnSp>
            <p:sp>
              <p:nvSpPr>
                <p:cNvPr id="4540" name="Google Shape;4540;p77"/>
                <p:cNvSpPr/>
                <p:nvPr/>
              </p:nvSpPr>
              <p:spPr>
                <a:xfrm>
                  <a:off x="4328"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41" name="Google Shape;4541;p77"/>
                <p:cNvSpPr/>
                <p:nvPr/>
              </p:nvSpPr>
              <p:spPr>
                <a:xfrm>
                  <a:off x="4414"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42" name="Google Shape;4542;p77"/>
                <p:cNvSpPr/>
                <p:nvPr/>
              </p:nvSpPr>
              <p:spPr>
                <a:xfrm>
                  <a:off x="4500" y="317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43" name="Google Shape;4543;p77"/>
                <p:cNvSpPr/>
                <p:nvPr/>
              </p:nvSpPr>
              <p:spPr>
                <a:xfrm>
                  <a:off x="4597"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44" name="Google Shape;4544;p77"/>
                <p:cNvSpPr/>
                <p:nvPr/>
              </p:nvSpPr>
              <p:spPr>
                <a:xfrm>
                  <a:off x="4693"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grpSp>
        </p:grpSp>
        <p:grpSp>
          <p:nvGrpSpPr>
            <p:cNvPr id="4545" name="Google Shape;4545;p77"/>
            <p:cNvGrpSpPr/>
            <p:nvPr/>
          </p:nvGrpSpPr>
          <p:grpSpPr>
            <a:xfrm>
              <a:off x="7241455" y="3576512"/>
              <a:ext cx="992187" cy="1254126"/>
              <a:chOff x="7241455" y="3576512"/>
              <a:chExt cx="992187" cy="1254126"/>
            </a:xfrm>
          </p:grpSpPr>
          <p:grpSp>
            <p:nvGrpSpPr>
              <p:cNvPr id="4546" name="Google Shape;4546;p77"/>
              <p:cNvGrpSpPr/>
              <p:nvPr/>
            </p:nvGrpSpPr>
            <p:grpSpPr>
              <a:xfrm>
                <a:off x="7241455" y="3576512"/>
                <a:ext cx="477838" cy="715963"/>
                <a:chOff x="4140" y="429"/>
                <a:chExt cx="1425" cy="2396"/>
              </a:xfrm>
            </p:grpSpPr>
            <p:sp>
              <p:nvSpPr>
                <p:cNvPr id="4547" name="Google Shape;4547;p7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48" name="Google Shape;4548;p77"/>
                <p:cNvSpPr/>
                <p:nvPr/>
              </p:nvSpPr>
              <p:spPr>
                <a:xfrm>
                  <a:off x="4206" y="429"/>
                  <a:ext cx="1046"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49" name="Google Shape;4549;p7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50" name="Google Shape;4550;p7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51" name="Google Shape;4551;p77"/>
                <p:cNvSpPr/>
                <p:nvPr/>
              </p:nvSpPr>
              <p:spPr>
                <a:xfrm>
                  <a:off x="4211" y="695"/>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552" name="Google Shape;4552;p77"/>
                <p:cNvGrpSpPr/>
                <p:nvPr/>
              </p:nvGrpSpPr>
              <p:grpSpPr>
                <a:xfrm>
                  <a:off x="4751" y="668"/>
                  <a:ext cx="578" cy="144"/>
                  <a:chOff x="616" y="2568"/>
                  <a:chExt cx="721" cy="138"/>
                </a:xfrm>
              </p:grpSpPr>
              <p:sp>
                <p:nvSpPr>
                  <p:cNvPr id="4553" name="Google Shape;4553;p77"/>
                  <p:cNvSpPr/>
                  <p:nvPr/>
                </p:nvSpPr>
                <p:spPr>
                  <a:xfrm>
                    <a:off x="616" y="2568"/>
                    <a:ext cx="721"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54" name="Google Shape;4554;p77"/>
                  <p:cNvSpPr/>
                  <p:nvPr/>
                </p:nvSpPr>
                <p:spPr>
                  <a:xfrm>
                    <a:off x="634" y="2583"/>
                    <a:ext cx="685"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555" name="Google Shape;4555;p77"/>
                <p:cNvSpPr/>
                <p:nvPr/>
              </p:nvSpPr>
              <p:spPr>
                <a:xfrm>
                  <a:off x="4225" y="101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556" name="Google Shape;4556;p77"/>
                <p:cNvGrpSpPr/>
                <p:nvPr/>
              </p:nvGrpSpPr>
              <p:grpSpPr>
                <a:xfrm>
                  <a:off x="4746" y="992"/>
                  <a:ext cx="583" cy="138"/>
                  <a:chOff x="613" y="2566"/>
                  <a:chExt cx="727" cy="143"/>
                </a:xfrm>
              </p:grpSpPr>
              <p:sp>
                <p:nvSpPr>
                  <p:cNvPr id="4557" name="Google Shape;4557;p77"/>
                  <p:cNvSpPr/>
                  <p:nvPr/>
                </p:nvSpPr>
                <p:spPr>
                  <a:xfrm>
                    <a:off x="613" y="2566"/>
                    <a:ext cx="727" cy="143"/>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58" name="Google Shape;4558;p77"/>
                  <p:cNvSpPr/>
                  <p:nvPr/>
                </p:nvSpPr>
                <p:spPr>
                  <a:xfrm>
                    <a:off x="630" y="2583"/>
                    <a:ext cx="691"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559" name="Google Shape;4559;p77"/>
                <p:cNvSpPr/>
                <p:nvPr/>
              </p:nvSpPr>
              <p:spPr>
                <a:xfrm>
                  <a:off x="4216" y="135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60" name="Google Shape;4560;p77"/>
                <p:cNvSpPr/>
                <p:nvPr/>
              </p:nvSpPr>
              <p:spPr>
                <a:xfrm>
                  <a:off x="4230" y="1656"/>
                  <a:ext cx="592"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561" name="Google Shape;4561;p77"/>
                <p:cNvGrpSpPr/>
                <p:nvPr/>
              </p:nvGrpSpPr>
              <p:grpSpPr>
                <a:xfrm>
                  <a:off x="4737" y="1629"/>
                  <a:ext cx="582" cy="149"/>
                  <a:chOff x="616" y="2570"/>
                  <a:chExt cx="725" cy="137"/>
                </a:xfrm>
              </p:grpSpPr>
              <p:sp>
                <p:nvSpPr>
                  <p:cNvPr id="4562" name="Google Shape;4562;p77"/>
                  <p:cNvSpPr/>
                  <p:nvPr/>
                </p:nvSpPr>
                <p:spPr>
                  <a:xfrm>
                    <a:off x="616" y="2570"/>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63" name="Google Shape;4563;p77"/>
                  <p:cNvSpPr/>
                  <p:nvPr/>
                </p:nvSpPr>
                <p:spPr>
                  <a:xfrm>
                    <a:off x="634" y="2585"/>
                    <a:ext cx="690"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564" name="Google Shape;4564;p7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565" name="Google Shape;4565;p77"/>
                <p:cNvGrpSpPr/>
                <p:nvPr/>
              </p:nvGrpSpPr>
              <p:grpSpPr>
                <a:xfrm>
                  <a:off x="4751" y="1327"/>
                  <a:ext cx="564" cy="138"/>
                  <a:chOff x="629" y="2568"/>
                  <a:chExt cx="702" cy="138"/>
                </a:xfrm>
              </p:grpSpPr>
              <p:sp>
                <p:nvSpPr>
                  <p:cNvPr id="4566" name="Google Shape;4566;p77"/>
                  <p:cNvSpPr/>
                  <p:nvPr/>
                </p:nvSpPr>
                <p:spPr>
                  <a:xfrm>
                    <a:off x="629" y="2568"/>
                    <a:ext cx="702"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67" name="Google Shape;4567;p77"/>
                  <p:cNvSpPr/>
                  <p:nvPr/>
                </p:nvSpPr>
                <p:spPr>
                  <a:xfrm>
                    <a:off x="634" y="2584"/>
                    <a:ext cx="672"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568" name="Google Shape;4568;p77"/>
                <p:cNvSpPr/>
                <p:nvPr/>
              </p:nvSpPr>
              <p:spPr>
                <a:xfrm>
                  <a:off x="5248" y="429"/>
                  <a:ext cx="71"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69" name="Google Shape;4569;p7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70" name="Google Shape;4570;p7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71" name="Google Shape;4571;p77"/>
                <p:cNvSpPr/>
                <p:nvPr/>
              </p:nvSpPr>
              <p:spPr>
                <a:xfrm>
                  <a:off x="5518" y="2612"/>
                  <a:ext cx="47"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72" name="Google Shape;4572;p7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73" name="Google Shape;4573;p77"/>
                <p:cNvSpPr/>
                <p:nvPr/>
              </p:nvSpPr>
              <p:spPr>
                <a:xfrm>
                  <a:off x="4140" y="2676"/>
                  <a:ext cx="1198" cy="149"/>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74" name="Google Shape;4574;p77"/>
                <p:cNvSpPr/>
                <p:nvPr/>
              </p:nvSpPr>
              <p:spPr>
                <a:xfrm>
                  <a:off x="4206" y="2713"/>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75" name="Google Shape;4575;p77"/>
                <p:cNvSpPr/>
                <p:nvPr/>
              </p:nvSpPr>
              <p:spPr>
                <a:xfrm>
                  <a:off x="4306" y="2384"/>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76" name="Google Shape;4576;p77"/>
                <p:cNvSpPr/>
                <p:nvPr/>
              </p:nvSpPr>
              <p:spPr>
                <a:xfrm>
                  <a:off x="4486" y="2384"/>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4577" name="Google Shape;4577;p77"/>
                <p:cNvSpPr/>
                <p:nvPr/>
              </p:nvSpPr>
              <p:spPr>
                <a:xfrm>
                  <a:off x="4661" y="2379"/>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78" name="Google Shape;4578;p77"/>
                <p:cNvSpPr/>
                <p:nvPr/>
              </p:nvSpPr>
              <p:spPr>
                <a:xfrm>
                  <a:off x="5063" y="1837"/>
                  <a:ext cx="85"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4579" name="Google Shape;4579;p77"/>
              <p:cNvGrpSpPr/>
              <p:nvPr/>
            </p:nvGrpSpPr>
            <p:grpSpPr>
              <a:xfrm>
                <a:off x="7424017" y="3781300"/>
                <a:ext cx="809625" cy="1049338"/>
                <a:chOff x="4296" y="2627"/>
                <a:chExt cx="510" cy="661"/>
              </a:xfrm>
            </p:grpSpPr>
            <p:sp>
              <p:nvSpPr>
                <p:cNvPr id="4580" name="Google Shape;4580;p77"/>
                <p:cNvSpPr/>
                <p:nvPr/>
              </p:nvSpPr>
              <p:spPr>
                <a:xfrm>
                  <a:off x="4296" y="2652"/>
                  <a:ext cx="510" cy="636"/>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81" name="Google Shape;4581;p77"/>
                <p:cNvSpPr txBox="1"/>
                <p:nvPr/>
              </p:nvSpPr>
              <p:spPr>
                <a:xfrm>
                  <a:off x="4298" y="2627"/>
                  <a:ext cx="485"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mail</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server</a:t>
                  </a:r>
                  <a:endParaRPr b="0" i="0" sz="2800" u="none" cap="none" strike="noStrike">
                    <a:solidFill>
                      <a:srgbClr val="000000"/>
                    </a:solidFill>
                    <a:latin typeface="Calibri"/>
                    <a:ea typeface="Calibri"/>
                    <a:cs typeface="Calibri"/>
                    <a:sym typeface="Calibri"/>
                  </a:endParaRPr>
                </a:p>
              </p:txBody>
            </p:sp>
            <p:sp>
              <p:nvSpPr>
                <p:cNvPr id="4582" name="Google Shape;4582;p77"/>
                <p:cNvSpPr/>
                <p:nvPr/>
              </p:nvSpPr>
              <p:spPr>
                <a:xfrm>
                  <a:off x="4320" y="300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cxnSp>
              <p:nvCxnSpPr>
                <p:cNvPr id="4583" name="Google Shape;4583;p77"/>
                <p:cNvCxnSpPr/>
                <p:nvPr/>
              </p:nvCxnSpPr>
              <p:spPr>
                <a:xfrm>
                  <a:off x="4369" y="3034"/>
                  <a:ext cx="0" cy="72"/>
                </a:xfrm>
                <a:prstGeom prst="straightConnector1">
                  <a:avLst/>
                </a:prstGeom>
                <a:noFill/>
                <a:ln cap="flat" cmpd="sng" w="19050">
                  <a:solidFill>
                    <a:srgbClr val="000000"/>
                  </a:solidFill>
                  <a:prstDash val="solid"/>
                  <a:round/>
                  <a:headEnd len="med" w="med" type="none"/>
                  <a:tailEnd len="med" w="med" type="none"/>
                </a:ln>
              </p:spPr>
            </p:cxnSp>
            <p:cxnSp>
              <p:nvCxnSpPr>
                <p:cNvPr id="4584" name="Google Shape;4584;p77"/>
                <p:cNvCxnSpPr/>
                <p:nvPr/>
              </p:nvCxnSpPr>
              <p:spPr>
                <a:xfrm>
                  <a:off x="4478"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585" name="Google Shape;4585;p77"/>
                <p:cNvCxnSpPr/>
                <p:nvPr/>
              </p:nvCxnSpPr>
              <p:spPr>
                <a:xfrm>
                  <a:off x="4533" y="3035"/>
                  <a:ext cx="0" cy="72"/>
                </a:xfrm>
                <a:prstGeom prst="straightConnector1">
                  <a:avLst/>
                </a:prstGeom>
                <a:noFill/>
                <a:ln cap="flat" cmpd="sng" w="19050">
                  <a:solidFill>
                    <a:srgbClr val="000000"/>
                  </a:solidFill>
                  <a:prstDash val="solid"/>
                  <a:round/>
                  <a:headEnd len="med" w="med" type="none"/>
                  <a:tailEnd len="med" w="med" type="none"/>
                </a:ln>
              </p:spPr>
            </p:cxnSp>
            <p:cxnSp>
              <p:nvCxnSpPr>
                <p:cNvPr id="4586" name="Google Shape;4586;p77"/>
                <p:cNvCxnSpPr/>
                <p:nvPr/>
              </p:nvCxnSpPr>
              <p:spPr>
                <a:xfrm>
                  <a:off x="4590"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587" name="Google Shape;4587;p77"/>
                <p:cNvCxnSpPr/>
                <p:nvPr/>
              </p:nvCxnSpPr>
              <p:spPr>
                <a:xfrm>
                  <a:off x="4651"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588" name="Google Shape;4588;p77"/>
                <p:cNvCxnSpPr/>
                <p:nvPr/>
              </p:nvCxnSpPr>
              <p:spPr>
                <a:xfrm>
                  <a:off x="4707"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589" name="Google Shape;4589;p77"/>
                <p:cNvCxnSpPr/>
                <p:nvPr/>
              </p:nvCxnSpPr>
              <p:spPr>
                <a:xfrm>
                  <a:off x="4422" y="3034"/>
                  <a:ext cx="0" cy="72"/>
                </a:xfrm>
                <a:prstGeom prst="straightConnector1">
                  <a:avLst/>
                </a:prstGeom>
                <a:noFill/>
                <a:ln cap="flat" cmpd="sng" w="19050">
                  <a:solidFill>
                    <a:srgbClr val="000000"/>
                  </a:solidFill>
                  <a:prstDash val="solid"/>
                  <a:round/>
                  <a:headEnd len="med" w="med" type="none"/>
                  <a:tailEnd len="med" w="med" type="none"/>
                </a:ln>
              </p:spPr>
            </p:cxnSp>
            <p:sp>
              <p:nvSpPr>
                <p:cNvPr id="4590" name="Google Shape;4590;p77"/>
                <p:cNvSpPr/>
                <p:nvPr/>
              </p:nvSpPr>
              <p:spPr>
                <a:xfrm>
                  <a:off x="4328"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91" name="Google Shape;4591;p77"/>
                <p:cNvSpPr/>
                <p:nvPr/>
              </p:nvSpPr>
              <p:spPr>
                <a:xfrm>
                  <a:off x="4414"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92" name="Google Shape;4592;p77"/>
                <p:cNvSpPr/>
                <p:nvPr/>
              </p:nvSpPr>
              <p:spPr>
                <a:xfrm>
                  <a:off x="4500" y="317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93" name="Google Shape;4593;p77"/>
                <p:cNvSpPr/>
                <p:nvPr/>
              </p:nvSpPr>
              <p:spPr>
                <a:xfrm>
                  <a:off x="4597"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594" name="Google Shape;4594;p77"/>
                <p:cNvSpPr/>
                <p:nvPr/>
              </p:nvSpPr>
              <p:spPr>
                <a:xfrm>
                  <a:off x="4693"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grpSp>
        </p:grpSp>
        <p:grpSp>
          <p:nvGrpSpPr>
            <p:cNvPr id="4595" name="Google Shape;4595;p77"/>
            <p:cNvGrpSpPr/>
            <p:nvPr/>
          </p:nvGrpSpPr>
          <p:grpSpPr>
            <a:xfrm>
              <a:off x="7263680" y="1234950"/>
              <a:ext cx="969962" cy="1347788"/>
              <a:chOff x="7263680" y="1234950"/>
              <a:chExt cx="969962" cy="1347788"/>
            </a:xfrm>
          </p:grpSpPr>
          <p:grpSp>
            <p:nvGrpSpPr>
              <p:cNvPr id="4596" name="Google Shape;4596;p77"/>
              <p:cNvGrpSpPr/>
              <p:nvPr/>
            </p:nvGrpSpPr>
            <p:grpSpPr>
              <a:xfrm>
                <a:off x="7263680" y="1234950"/>
                <a:ext cx="477838" cy="715963"/>
                <a:chOff x="4140" y="429"/>
                <a:chExt cx="1425" cy="2396"/>
              </a:xfrm>
            </p:grpSpPr>
            <p:sp>
              <p:nvSpPr>
                <p:cNvPr id="4597" name="Google Shape;4597;p7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98" name="Google Shape;4598;p77"/>
                <p:cNvSpPr/>
                <p:nvPr/>
              </p:nvSpPr>
              <p:spPr>
                <a:xfrm>
                  <a:off x="4206" y="429"/>
                  <a:ext cx="1046"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599" name="Google Shape;4599;p7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00" name="Google Shape;4600;p7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01" name="Google Shape;4601;p77"/>
                <p:cNvSpPr/>
                <p:nvPr/>
              </p:nvSpPr>
              <p:spPr>
                <a:xfrm>
                  <a:off x="4211" y="695"/>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602" name="Google Shape;4602;p77"/>
                <p:cNvGrpSpPr/>
                <p:nvPr/>
              </p:nvGrpSpPr>
              <p:grpSpPr>
                <a:xfrm>
                  <a:off x="4751" y="668"/>
                  <a:ext cx="578" cy="144"/>
                  <a:chOff x="616" y="2568"/>
                  <a:chExt cx="721" cy="138"/>
                </a:xfrm>
              </p:grpSpPr>
              <p:sp>
                <p:nvSpPr>
                  <p:cNvPr id="4603" name="Google Shape;4603;p77"/>
                  <p:cNvSpPr/>
                  <p:nvPr/>
                </p:nvSpPr>
                <p:spPr>
                  <a:xfrm>
                    <a:off x="616" y="2568"/>
                    <a:ext cx="721"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04" name="Google Shape;4604;p77"/>
                  <p:cNvSpPr/>
                  <p:nvPr/>
                </p:nvSpPr>
                <p:spPr>
                  <a:xfrm>
                    <a:off x="634" y="2583"/>
                    <a:ext cx="685"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05" name="Google Shape;4605;p77"/>
                <p:cNvSpPr/>
                <p:nvPr/>
              </p:nvSpPr>
              <p:spPr>
                <a:xfrm>
                  <a:off x="4225" y="101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606" name="Google Shape;4606;p77"/>
                <p:cNvGrpSpPr/>
                <p:nvPr/>
              </p:nvGrpSpPr>
              <p:grpSpPr>
                <a:xfrm>
                  <a:off x="4746" y="992"/>
                  <a:ext cx="583" cy="138"/>
                  <a:chOff x="613" y="2566"/>
                  <a:chExt cx="727" cy="143"/>
                </a:xfrm>
              </p:grpSpPr>
              <p:sp>
                <p:nvSpPr>
                  <p:cNvPr id="4607" name="Google Shape;4607;p77"/>
                  <p:cNvSpPr/>
                  <p:nvPr/>
                </p:nvSpPr>
                <p:spPr>
                  <a:xfrm>
                    <a:off x="613" y="2566"/>
                    <a:ext cx="727" cy="143"/>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08" name="Google Shape;4608;p77"/>
                  <p:cNvSpPr/>
                  <p:nvPr/>
                </p:nvSpPr>
                <p:spPr>
                  <a:xfrm>
                    <a:off x="630" y="2583"/>
                    <a:ext cx="691"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09" name="Google Shape;4609;p77"/>
                <p:cNvSpPr/>
                <p:nvPr/>
              </p:nvSpPr>
              <p:spPr>
                <a:xfrm>
                  <a:off x="4216" y="135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10" name="Google Shape;4610;p77"/>
                <p:cNvSpPr/>
                <p:nvPr/>
              </p:nvSpPr>
              <p:spPr>
                <a:xfrm>
                  <a:off x="4230" y="1656"/>
                  <a:ext cx="592"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611" name="Google Shape;4611;p77"/>
                <p:cNvGrpSpPr/>
                <p:nvPr/>
              </p:nvGrpSpPr>
              <p:grpSpPr>
                <a:xfrm>
                  <a:off x="4737" y="1629"/>
                  <a:ext cx="582" cy="149"/>
                  <a:chOff x="616" y="2570"/>
                  <a:chExt cx="725" cy="137"/>
                </a:xfrm>
              </p:grpSpPr>
              <p:sp>
                <p:nvSpPr>
                  <p:cNvPr id="4612" name="Google Shape;4612;p77"/>
                  <p:cNvSpPr/>
                  <p:nvPr/>
                </p:nvSpPr>
                <p:spPr>
                  <a:xfrm>
                    <a:off x="616" y="2570"/>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13" name="Google Shape;4613;p77"/>
                  <p:cNvSpPr/>
                  <p:nvPr/>
                </p:nvSpPr>
                <p:spPr>
                  <a:xfrm>
                    <a:off x="634" y="2585"/>
                    <a:ext cx="690"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14" name="Google Shape;4614;p7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615" name="Google Shape;4615;p77"/>
                <p:cNvGrpSpPr/>
                <p:nvPr/>
              </p:nvGrpSpPr>
              <p:grpSpPr>
                <a:xfrm>
                  <a:off x="4751" y="1327"/>
                  <a:ext cx="564" cy="138"/>
                  <a:chOff x="629" y="2568"/>
                  <a:chExt cx="702" cy="138"/>
                </a:xfrm>
              </p:grpSpPr>
              <p:sp>
                <p:nvSpPr>
                  <p:cNvPr id="4616" name="Google Shape;4616;p77"/>
                  <p:cNvSpPr/>
                  <p:nvPr/>
                </p:nvSpPr>
                <p:spPr>
                  <a:xfrm>
                    <a:off x="629" y="2568"/>
                    <a:ext cx="702"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17" name="Google Shape;4617;p77"/>
                  <p:cNvSpPr/>
                  <p:nvPr/>
                </p:nvSpPr>
                <p:spPr>
                  <a:xfrm>
                    <a:off x="634" y="2584"/>
                    <a:ext cx="672"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18" name="Google Shape;4618;p77"/>
                <p:cNvSpPr/>
                <p:nvPr/>
              </p:nvSpPr>
              <p:spPr>
                <a:xfrm>
                  <a:off x="5248" y="429"/>
                  <a:ext cx="71"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19" name="Google Shape;4619;p7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20" name="Google Shape;4620;p7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21" name="Google Shape;4621;p77"/>
                <p:cNvSpPr/>
                <p:nvPr/>
              </p:nvSpPr>
              <p:spPr>
                <a:xfrm>
                  <a:off x="5518" y="2612"/>
                  <a:ext cx="47"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22" name="Google Shape;4622;p7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23" name="Google Shape;4623;p77"/>
                <p:cNvSpPr/>
                <p:nvPr/>
              </p:nvSpPr>
              <p:spPr>
                <a:xfrm>
                  <a:off x="4140" y="2676"/>
                  <a:ext cx="1198" cy="149"/>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24" name="Google Shape;4624;p77"/>
                <p:cNvSpPr/>
                <p:nvPr/>
              </p:nvSpPr>
              <p:spPr>
                <a:xfrm>
                  <a:off x="4206" y="2713"/>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25" name="Google Shape;4625;p77"/>
                <p:cNvSpPr/>
                <p:nvPr/>
              </p:nvSpPr>
              <p:spPr>
                <a:xfrm>
                  <a:off x="4306" y="2384"/>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26" name="Google Shape;4626;p77"/>
                <p:cNvSpPr/>
                <p:nvPr/>
              </p:nvSpPr>
              <p:spPr>
                <a:xfrm>
                  <a:off x="4486" y="2384"/>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4627" name="Google Shape;4627;p77"/>
                <p:cNvSpPr/>
                <p:nvPr/>
              </p:nvSpPr>
              <p:spPr>
                <a:xfrm>
                  <a:off x="4661" y="2379"/>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628" name="Google Shape;4628;p77"/>
                <p:cNvSpPr/>
                <p:nvPr/>
              </p:nvSpPr>
              <p:spPr>
                <a:xfrm>
                  <a:off x="5063" y="1837"/>
                  <a:ext cx="85"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4629" name="Google Shape;4629;p77"/>
              <p:cNvGrpSpPr/>
              <p:nvPr/>
            </p:nvGrpSpPr>
            <p:grpSpPr>
              <a:xfrm>
                <a:off x="7424017" y="1533400"/>
                <a:ext cx="809625" cy="1049338"/>
                <a:chOff x="4296" y="2627"/>
                <a:chExt cx="510" cy="661"/>
              </a:xfrm>
            </p:grpSpPr>
            <p:sp>
              <p:nvSpPr>
                <p:cNvPr id="4630" name="Google Shape;4630;p77"/>
                <p:cNvSpPr/>
                <p:nvPr/>
              </p:nvSpPr>
              <p:spPr>
                <a:xfrm>
                  <a:off x="4296" y="2652"/>
                  <a:ext cx="510" cy="636"/>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31" name="Google Shape;4631;p77"/>
                <p:cNvSpPr txBox="1"/>
                <p:nvPr/>
              </p:nvSpPr>
              <p:spPr>
                <a:xfrm>
                  <a:off x="4298" y="2627"/>
                  <a:ext cx="485"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mail</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server</a:t>
                  </a:r>
                  <a:endParaRPr b="0" i="0" sz="2800" u="none" cap="none" strike="noStrike">
                    <a:solidFill>
                      <a:srgbClr val="000000"/>
                    </a:solidFill>
                    <a:latin typeface="Calibri"/>
                    <a:ea typeface="Calibri"/>
                    <a:cs typeface="Calibri"/>
                    <a:sym typeface="Calibri"/>
                  </a:endParaRPr>
                </a:p>
              </p:txBody>
            </p:sp>
            <p:sp>
              <p:nvSpPr>
                <p:cNvPr id="4632" name="Google Shape;4632;p77"/>
                <p:cNvSpPr/>
                <p:nvPr/>
              </p:nvSpPr>
              <p:spPr>
                <a:xfrm>
                  <a:off x="4320" y="300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cxnSp>
              <p:nvCxnSpPr>
                <p:cNvPr id="4633" name="Google Shape;4633;p77"/>
                <p:cNvCxnSpPr/>
                <p:nvPr/>
              </p:nvCxnSpPr>
              <p:spPr>
                <a:xfrm>
                  <a:off x="4369" y="3034"/>
                  <a:ext cx="0" cy="72"/>
                </a:xfrm>
                <a:prstGeom prst="straightConnector1">
                  <a:avLst/>
                </a:prstGeom>
                <a:noFill/>
                <a:ln cap="flat" cmpd="sng" w="19050">
                  <a:solidFill>
                    <a:srgbClr val="000000"/>
                  </a:solidFill>
                  <a:prstDash val="solid"/>
                  <a:round/>
                  <a:headEnd len="med" w="med" type="none"/>
                  <a:tailEnd len="med" w="med" type="none"/>
                </a:ln>
              </p:spPr>
            </p:cxnSp>
            <p:cxnSp>
              <p:nvCxnSpPr>
                <p:cNvPr id="4634" name="Google Shape;4634;p77"/>
                <p:cNvCxnSpPr/>
                <p:nvPr/>
              </p:nvCxnSpPr>
              <p:spPr>
                <a:xfrm>
                  <a:off x="4478"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635" name="Google Shape;4635;p77"/>
                <p:cNvCxnSpPr/>
                <p:nvPr/>
              </p:nvCxnSpPr>
              <p:spPr>
                <a:xfrm>
                  <a:off x="4533" y="3035"/>
                  <a:ext cx="0" cy="72"/>
                </a:xfrm>
                <a:prstGeom prst="straightConnector1">
                  <a:avLst/>
                </a:prstGeom>
                <a:noFill/>
                <a:ln cap="flat" cmpd="sng" w="19050">
                  <a:solidFill>
                    <a:srgbClr val="000000"/>
                  </a:solidFill>
                  <a:prstDash val="solid"/>
                  <a:round/>
                  <a:headEnd len="med" w="med" type="none"/>
                  <a:tailEnd len="med" w="med" type="none"/>
                </a:ln>
              </p:spPr>
            </p:cxnSp>
            <p:cxnSp>
              <p:nvCxnSpPr>
                <p:cNvPr id="4636" name="Google Shape;4636;p77"/>
                <p:cNvCxnSpPr/>
                <p:nvPr/>
              </p:nvCxnSpPr>
              <p:spPr>
                <a:xfrm>
                  <a:off x="4590"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637" name="Google Shape;4637;p77"/>
                <p:cNvCxnSpPr/>
                <p:nvPr/>
              </p:nvCxnSpPr>
              <p:spPr>
                <a:xfrm>
                  <a:off x="4651"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638" name="Google Shape;4638;p77"/>
                <p:cNvCxnSpPr/>
                <p:nvPr/>
              </p:nvCxnSpPr>
              <p:spPr>
                <a:xfrm>
                  <a:off x="4707"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639" name="Google Shape;4639;p77"/>
                <p:cNvCxnSpPr/>
                <p:nvPr/>
              </p:nvCxnSpPr>
              <p:spPr>
                <a:xfrm>
                  <a:off x="4422" y="3034"/>
                  <a:ext cx="0" cy="72"/>
                </a:xfrm>
                <a:prstGeom prst="straightConnector1">
                  <a:avLst/>
                </a:prstGeom>
                <a:noFill/>
                <a:ln cap="flat" cmpd="sng" w="19050">
                  <a:solidFill>
                    <a:srgbClr val="000000"/>
                  </a:solidFill>
                  <a:prstDash val="solid"/>
                  <a:round/>
                  <a:headEnd len="med" w="med" type="none"/>
                  <a:tailEnd len="med" w="med" type="none"/>
                </a:ln>
              </p:spPr>
            </p:cxnSp>
            <p:sp>
              <p:nvSpPr>
                <p:cNvPr id="4640" name="Google Shape;4640;p77"/>
                <p:cNvSpPr/>
                <p:nvPr/>
              </p:nvSpPr>
              <p:spPr>
                <a:xfrm>
                  <a:off x="4328"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41" name="Google Shape;4641;p77"/>
                <p:cNvSpPr/>
                <p:nvPr/>
              </p:nvSpPr>
              <p:spPr>
                <a:xfrm>
                  <a:off x="4414"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42" name="Google Shape;4642;p77"/>
                <p:cNvSpPr/>
                <p:nvPr/>
              </p:nvSpPr>
              <p:spPr>
                <a:xfrm>
                  <a:off x="4500" y="317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43" name="Google Shape;4643;p77"/>
                <p:cNvSpPr/>
                <p:nvPr/>
              </p:nvSpPr>
              <p:spPr>
                <a:xfrm>
                  <a:off x="4597"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44" name="Google Shape;4644;p77"/>
                <p:cNvSpPr/>
                <p:nvPr/>
              </p:nvSpPr>
              <p:spPr>
                <a:xfrm>
                  <a:off x="4693"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grpSp>
        </p:grpSp>
      </p:grpSp>
      <p:grpSp>
        <p:nvGrpSpPr>
          <p:cNvPr id="4645" name="Google Shape;4645;p77"/>
          <p:cNvGrpSpPr/>
          <p:nvPr/>
        </p:nvGrpSpPr>
        <p:grpSpPr>
          <a:xfrm>
            <a:off x="7036667" y="2001712"/>
            <a:ext cx="2349500" cy="2209800"/>
            <a:chOff x="7036667" y="2001712"/>
            <a:chExt cx="2349500" cy="2209800"/>
          </a:xfrm>
        </p:grpSpPr>
        <p:grpSp>
          <p:nvGrpSpPr>
            <p:cNvPr id="4646" name="Google Shape;4646;p77"/>
            <p:cNvGrpSpPr/>
            <p:nvPr/>
          </p:nvGrpSpPr>
          <p:grpSpPr>
            <a:xfrm>
              <a:off x="8262217" y="3125662"/>
              <a:ext cx="1123950" cy="1085850"/>
              <a:chOff x="8262217" y="3125662"/>
              <a:chExt cx="1123950" cy="1085850"/>
            </a:xfrm>
          </p:grpSpPr>
          <p:cxnSp>
            <p:nvCxnSpPr>
              <p:cNvPr id="4647" name="Google Shape;4647;p77"/>
              <p:cNvCxnSpPr/>
              <p:nvPr/>
            </p:nvCxnSpPr>
            <p:spPr>
              <a:xfrm flipH="1" rot="10800000">
                <a:off x="8262217" y="3125662"/>
                <a:ext cx="1123950" cy="1085850"/>
              </a:xfrm>
              <a:prstGeom prst="straightConnector1">
                <a:avLst/>
              </a:prstGeom>
              <a:noFill/>
              <a:ln cap="flat" cmpd="sng" w="28575">
                <a:solidFill>
                  <a:srgbClr val="CC0000"/>
                </a:solidFill>
                <a:prstDash val="solid"/>
                <a:round/>
                <a:headEnd len="med" w="med" type="triangle"/>
                <a:tailEnd len="med" w="med" type="triangle"/>
              </a:ln>
            </p:spPr>
          </p:cxnSp>
          <p:grpSp>
            <p:nvGrpSpPr>
              <p:cNvPr id="4648" name="Google Shape;4648;p77"/>
              <p:cNvGrpSpPr/>
              <p:nvPr/>
            </p:nvGrpSpPr>
            <p:grpSpPr>
              <a:xfrm>
                <a:off x="8365405" y="3419350"/>
                <a:ext cx="1017588" cy="523875"/>
                <a:chOff x="3749" y="2537"/>
                <a:chExt cx="641" cy="330"/>
              </a:xfrm>
            </p:grpSpPr>
            <p:sp>
              <p:nvSpPr>
                <p:cNvPr id="4649" name="Google Shape;4649;p77"/>
                <p:cNvSpPr/>
                <p:nvPr/>
              </p:nvSpPr>
              <p:spPr>
                <a:xfrm>
                  <a:off x="3798" y="2580"/>
                  <a:ext cx="540" cy="1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50" name="Google Shape;4650;p77"/>
                <p:cNvSpPr txBox="1"/>
                <p:nvPr/>
              </p:nvSpPr>
              <p:spPr>
                <a:xfrm>
                  <a:off x="3749" y="2537"/>
                  <a:ext cx="641" cy="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Calibri"/>
                    <a:buNone/>
                  </a:pPr>
                  <a:r>
                    <a:rPr b="0" i="0" lang="en-US" sz="2800" u="none" cap="none" strike="noStrike">
                      <a:solidFill>
                        <a:srgbClr val="CC0000"/>
                      </a:solidFill>
                      <a:latin typeface="Calibri"/>
                      <a:ea typeface="Calibri"/>
                      <a:cs typeface="Calibri"/>
                      <a:sym typeface="Calibri"/>
                    </a:rPr>
                    <a:t>SMTP</a:t>
                  </a:r>
                  <a:endParaRPr/>
                </a:p>
              </p:txBody>
            </p:sp>
          </p:grpSp>
        </p:grpSp>
        <p:grpSp>
          <p:nvGrpSpPr>
            <p:cNvPr id="4651" name="Google Shape;4651;p77"/>
            <p:cNvGrpSpPr/>
            <p:nvPr/>
          </p:nvGrpSpPr>
          <p:grpSpPr>
            <a:xfrm>
              <a:off x="8262217" y="2001712"/>
              <a:ext cx="1123950" cy="790575"/>
              <a:chOff x="8262217" y="2001712"/>
              <a:chExt cx="1123950" cy="790575"/>
            </a:xfrm>
          </p:grpSpPr>
          <p:cxnSp>
            <p:nvCxnSpPr>
              <p:cNvPr id="4652" name="Google Shape;4652;p77"/>
              <p:cNvCxnSpPr/>
              <p:nvPr/>
            </p:nvCxnSpPr>
            <p:spPr>
              <a:xfrm>
                <a:off x="8262217" y="2001712"/>
                <a:ext cx="1123950" cy="790575"/>
              </a:xfrm>
              <a:prstGeom prst="straightConnector1">
                <a:avLst/>
              </a:prstGeom>
              <a:noFill/>
              <a:ln cap="flat" cmpd="sng" w="28575">
                <a:solidFill>
                  <a:srgbClr val="CC0000"/>
                </a:solidFill>
                <a:prstDash val="solid"/>
                <a:round/>
                <a:headEnd len="med" w="med" type="triangle"/>
                <a:tailEnd len="med" w="med" type="triangle"/>
              </a:ln>
            </p:spPr>
          </p:cxnSp>
          <p:grpSp>
            <p:nvGrpSpPr>
              <p:cNvPr id="4653" name="Google Shape;4653;p77"/>
              <p:cNvGrpSpPr/>
              <p:nvPr/>
            </p:nvGrpSpPr>
            <p:grpSpPr>
              <a:xfrm>
                <a:off x="8327305" y="2162050"/>
                <a:ext cx="1017588" cy="523875"/>
                <a:chOff x="3749" y="2537"/>
                <a:chExt cx="641" cy="330"/>
              </a:xfrm>
            </p:grpSpPr>
            <p:sp>
              <p:nvSpPr>
                <p:cNvPr id="4654" name="Google Shape;4654;p77"/>
                <p:cNvSpPr/>
                <p:nvPr/>
              </p:nvSpPr>
              <p:spPr>
                <a:xfrm>
                  <a:off x="3798" y="2580"/>
                  <a:ext cx="540" cy="1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55" name="Google Shape;4655;p77"/>
                <p:cNvSpPr txBox="1"/>
                <p:nvPr/>
              </p:nvSpPr>
              <p:spPr>
                <a:xfrm>
                  <a:off x="3749" y="2537"/>
                  <a:ext cx="641" cy="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Calibri"/>
                    <a:buNone/>
                  </a:pPr>
                  <a:r>
                    <a:rPr b="0" i="0" lang="en-US" sz="2800" u="none" cap="none" strike="noStrike">
                      <a:solidFill>
                        <a:srgbClr val="CC0000"/>
                      </a:solidFill>
                      <a:latin typeface="Calibri"/>
                      <a:ea typeface="Calibri"/>
                      <a:cs typeface="Calibri"/>
                      <a:sym typeface="Calibri"/>
                    </a:rPr>
                    <a:t>SMTP</a:t>
                  </a:r>
                  <a:endParaRPr/>
                </a:p>
              </p:txBody>
            </p:sp>
          </p:grpSp>
        </p:grpSp>
        <p:grpSp>
          <p:nvGrpSpPr>
            <p:cNvPr id="4656" name="Google Shape;4656;p77"/>
            <p:cNvGrpSpPr/>
            <p:nvPr/>
          </p:nvGrpSpPr>
          <p:grpSpPr>
            <a:xfrm>
              <a:off x="7036667" y="2601787"/>
              <a:ext cx="1017588" cy="1247775"/>
              <a:chOff x="7036667" y="2601787"/>
              <a:chExt cx="1017588" cy="1247775"/>
            </a:xfrm>
          </p:grpSpPr>
          <p:cxnSp>
            <p:nvCxnSpPr>
              <p:cNvPr id="4657" name="Google Shape;4657;p77"/>
              <p:cNvCxnSpPr/>
              <p:nvPr/>
            </p:nvCxnSpPr>
            <p:spPr>
              <a:xfrm rot="10800000">
                <a:off x="7519267" y="2601787"/>
                <a:ext cx="0" cy="1247775"/>
              </a:xfrm>
              <a:prstGeom prst="straightConnector1">
                <a:avLst/>
              </a:prstGeom>
              <a:noFill/>
              <a:ln cap="flat" cmpd="sng" w="28575">
                <a:solidFill>
                  <a:srgbClr val="CC0000"/>
                </a:solidFill>
                <a:prstDash val="solid"/>
                <a:round/>
                <a:headEnd len="med" w="med" type="triangle"/>
                <a:tailEnd len="med" w="med" type="triangle"/>
              </a:ln>
            </p:spPr>
          </p:cxnSp>
          <p:grpSp>
            <p:nvGrpSpPr>
              <p:cNvPr id="4658" name="Google Shape;4658;p77"/>
              <p:cNvGrpSpPr/>
              <p:nvPr/>
            </p:nvGrpSpPr>
            <p:grpSpPr>
              <a:xfrm>
                <a:off x="7036667" y="2809750"/>
                <a:ext cx="1017588" cy="523875"/>
                <a:chOff x="3770" y="2495"/>
                <a:chExt cx="641" cy="330"/>
              </a:xfrm>
            </p:grpSpPr>
            <p:sp>
              <p:nvSpPr>
                <p:cNvPr id="4659" name="Google Shape;4659;p77"/>
                <p:cNvSpPr/>
                <p:nvPr/>
              </p:nvSpPr>
              <p:spPr>
                <a:xfrm>
                  <a:off x="3798" y="2580"/>
                  <a:ext cx="540" cy="1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60" name="Google Shape;4660;p77"/>
                <p:cNvSpPr txBox="1"/>
                <p:nvPr/>
              </p:nvSpPr>
              <p:spPr>
                <a:xfrm>
                  <a:off x="3770" y="2495"/>
                  <a:ext cx="641" cy="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Calibri"/>
                    <a:buNone/>
                  </a:pPr>
                  <a:r>
                    <a:rPr b="0" i="0" lang="en-US" sz="2800" u="none" cap="none" strike="noStrike">
                      <a:solidFill>
                        <a:srgbClr val="CC0000"/>
                      </a:solidFill>
                      <a:latin typeface="Calibri"/>
                      <a:ea typeface="Calibri"/>
                      <a:cs typeface="Calibri"/>
                      <a:sym typeface="Calibri"/>
                    </a:rPr>
                    <a:t>SMTP</a:t>
                  </a:r>
                  <a:endParaRPr/>
                </a:p>
              </p:txBody>
            </p:sp>
          </p:grpSp>
        </p:grpSp>
      </p:grpSp>
      <p:grpSp>
        <p:nvGrpSpPr>
          <p:cNvPr id="4661" name="Google Shape;4661;p77"/>
          <p:cNvGrpSpPr/>
          <p:nvPr/>
        </p:nvGrpSpPr>
        <p:grpSpPr>
          <a:xfrm>
            <a:off x="7646267" y="801562"/>
            <a:ext cx="3668713" cy="5118100"/>
            <a:chOff x="7646267" y="801562"/>
            <a:chExt cx="3668713" cy="5118100"/>
          </a:xfrm>
        </p:grpSpPr>
        <p:grpSp>
          <p:nvGrpSpPr>
            <p:cNvPr id="4662" name="Google Shape;4662;p77"/>
            <p:cNvGrpSpPr/>
            <p:nvPr/>
          </p:nvGrpSpPr>
          <p:grpSpPr>
            <a:xfrm>
              <a:off x="8016155" y="801562"/>
              <a:ext cx="925513" cy="1054100"/>
              <a:chOff x="3566" y="550"/>
              <a:chExt cx="583" cy="664"/>
            </a:xfrm>
          </p:grpSpPr>
          <p:grpSp>
            <p:nvGrpSpPr>
              <p:cNvPr id="4663" name="Google Shape;4663;p77"/>
              <p:cNvGrpSpPr/>
              <p:nvPr/>
            </p:nvGrpSpPr>
            <p:grpSpPr>
              <a:xfrm>
                <a:off x="3588" y="692"/>
                <a:ext cx="561" cy="522"/>
                <a:chOff x="-44" y="1473"/>
                <a:chExt cx="981" cy="1105"/>
              </a:xfrm>
            </p:grpSpPr>
            <p:pic>
              <p:nvPicPr>
                <p:cNvPr descr="desktop_computer_stylized_medium" id="4664" name="Google Shape;4664;p7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65" name="Google Shape;4665;p7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66" name="Google Shape;4666;p77"/>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67" name="Google Shape;4667;p77"/>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668" name="Google Shape;4668;p77"/>
            <p:cNvGrpSpPr/>
            <p:nvPr/>
          </p:nvGrpSpPr>
          <p:grpSpPr>
            <a:xfrm>
              <a:off x="10052917" y="1617537"/>
              <a:ext cx="925513" cy="1054100"/>
              <a:chOff x="3566" y="550"/>
              <a:chExt cx="583" cy="664"/>
            </a:xfrm>
          </p:grpSpPr>
          <p:grpSp>
            <p:nvGrpSpPr>
              <p:cNvPr id="4669" name="Google Shape;4669;p77"/>
              <p:cNvGrpSpPr/>
              <p:nvPr/>
            </p:nvGrpSpPr>
            <p:grpSpPr>
              <a:xfrm>
                <a:off x="3588" y="692"/>
                <a:ext cx="561" cy="522"/>
                <a:chOff x="-44" y="1473"/>
                <a:chExt cx="981" cy="1105"/>
              </a:xfrm>
            </p:grpSpPr>
            <p:pic>
              <p:nvPicPr>
                <p:cNvPr descr="desktop_computer_stylized_medium" id="4670" name="Google Shape;4670;p7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71" name="Google Shape;4671;p7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72" name="Google Shape;4672;p77"/>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73" name="Google Shape;4673;p77"/>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674" name="Google Shape;4674;p77"/>
            <p:cNvGrpSpPr/>
            <p:nvPr/>
          </p:nvGrpSpPr>
          <p:grpSpPr>
            <a:xfrm>
              <a:off x="10389467" y="2379537"/>
              <a:ext cx="925513" cy="1054100"/>
              <a:chOff x="3566" y="550"/>
              <a:chExt cx="583" cy="664"/>
            </a:xfrm>
          </p:grpSpPr>
          <p:grpSp>
            <p:nvGrpSpPr>
              <p:cNvPr id="4675" name="Google Shape;4675;p77"/>
              <p:cNvGrpSpPr/>
              <p:nvPr/>
            </p:nvGrpSpPr>
            <p:grpSpPr>
              <a:xfrm>
                <a:off x="3588" y="692"/>
                <a:ext cx="561" cy="522"/>
                <a:chOff x="-44" y="1473"/>
                <a:chExt cx="981" cy="1105"/>
              </a:xfrm>
            </p:grpSpPr>
            <p:pic>
              <p:nvPicPr>
                <p:cNvPr descr="desktop_computer_stylized_medium" id="4676" name="Google Shape;4676;p7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77" name="Google Shape;4677;p7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78" name="Google Shape;4678;p77"/>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79" name="Google Shape;4679;p77"/>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680" name="Google Shape;4680;p77"/>
            <p:cNvGrpSpPr/>
            <p:nvPr/>
          </p:nvGrpSpPr>
          <p:grpSpPr>
            <a:xfrm>
              <a:off x="10257705" y="3427287"/>
              <a:ext cx="925513" cy="1054100"/>
              <a:chOff x="3566" y="550"/>
              <a:chExt cx="583" cy="664"/>
            </a:xfrm>
          </p:grpSpPr>
          <p:grpSp>
            <p:nvGrpSpPr>
              <p:cNvPr id="4681" name="Google Shape;4681;p77"/>
              <p:cNvGrpSpPr/>
              <p:nvPr/>
            </p:nvGrpSpPr>
            <p:grpSpPr>
              <a:xfrm>
                <a:off x="3588" y="692"/>
                <a:ext cx="561" cy="522"/>
                <a:chOff x="-44" y="1473"/>
                <a:chExt cx="981" cy="1105"/>
              </a:xfrm>
            </p:grpSpPr>
            <p:pic>
              <p:nvPicPr>
                <p:cNvPr descr="desktop_computer_stylized_medium" id="4682" name="Google Shape;4682;p7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83" name="Google Shape;4683;p7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84" name="Google Shape;4684;p77"/>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85" name="Google Shape;4685;p77"/>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686" name="Google Shape;4686;p77"/>
            <p:cNvGrpSpPr/>
            <p:nvPr/>
          </p:nvGrpSpPr>
          <p:grpSpPr>
            <a:xfrm>
              <a:off x="7646267" y="4865562"/>
              <a:ext cx="925513" cy="1054100"/>
              <a:chOff x="3566" y="550"/>
              <a:chExt cx="583" cy="664"/>
            </a:xfrm>
          </p:grpSpPr>
          <p:grpSp>
            <p:nvGrpSpPr>
              <p:cNvPr id="4687" name="Google Shape;4687;p77"/>
              <p:cNvGrpSpPr/>
              <p:nvPr/>
            </p:nvGrpSpPr>
            <p:grpSpPr>
              <a:xfrm>
                <a:off x="3588" y="692"/>
                <a:ext cx="561" cy="522"/>
                <a:chOff x="-44" y="1473"/>
                <a:chExt cx="981" cy="1105"/>
              </a:xfrm>
            </p:grpSpPr>
            <p:pic>
              <p:nvPicPr>
                <p:cNvPr descr="desktop_computer_stylized_medium" id="4688" name="Google Shape;4688;p7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89" name="Google Shape;4689;p7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90" name="Google Shape;4690;p77"/>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91" name="Google Shape;4691;p77"/>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692" name="Google Shape;4692;p77"/>
            <p:cNvGrpSpPr/>
            <p:nvPr/>
          </p:nvGrpSpPr>
          <p:grpSpPr>
            <a:xfrm>
              <a:off x="8374930" y="4246437"/>
              <a:ext cx="925513" cy="1054100"/>
              <a:chOff x="3566" y="550"/>
              <a:chExt cx="583" cy="664"/>
            </a:xfrm>
          </p:grpSpPr>
          <p:grpSp>
            <p:nvGrpSpPr>
              <p:cNvPr id="4693" name="Google Shape;4693;p77"/>
              <p:cNvGrpSpPr/>
              <p:nvPr/>
            </p:nvGrpSpPr>
            <p:grpSpPr>
              <a:xfrm>
                <a:off x="3588" y="692"/>
                <a:ext cx="561" cy="522"/>
                <a:chOff x="-44" y="1473"/>
                <a:chExt cx="981" cy="1105"/>
              </a:xfrm>
            </p:grpSpPr>
            <p:pic>
              <p:nvPicPr>
                <p:cNvPr descr="desktop_computer_stylized_medium" id="4694" name="Google Shape;4694;p7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95" name="Google Shape;4695;p7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696" name="Google Shape;4696;p77"/>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697" name="Google Shape;4697;p77"/>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sp>
        <p:nvSpPr>
          <p:cNvPr id="4698" name="Google Shape;4698;p7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1"/>
                                        </p:tgtEl>
                                        <p:attrNameLst>
                                          <p:attrName>style.visibility</p:attrName>
                                        </p:attrNameLst>
                                      </p:cBhvr>
                                      <p:to>
                                        <p:strVal val="visible"/>
                                      </p:to>
                                    </p:set>
                                    <p:animEffect filter="fade" transition="in">
                                      <p:cBhvr>
                                        <p:cTn dur="500"/>
                                        <p:tgtEl>
                                          <p:spTgt spid="4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4"/>
                                        </p:tgtEl>
                                        <p:attrNameLst>
                                          <p:attrName>style.visibility</p:attrName>
                                        </p:attrNameLst>
                                      </p:cBhvr>
                                      <p:to>
                                        <p:strVal val="visible"/>
                                      </p:to>
                                    </p:set>
                                    <p:animEffect filter="fade" transition="in">
                                      <p:cBhvr>
                                        <p:cTn dur="500"/>
                                        <p:tgtEl>
                                          <p:spTgt spid="4494"/>
                                        </p:tgtEl>
                                      </p:cBhvr>
                                    </p:animEffect>
                                  </p:childTnLst>
                                </p:cTn>
                              </p:par>
                              <p:par>
                                <p:cTn fill="hold" nodeType="withEffect" presetClass="entr" presetID="10" presetSubtype="0">
                                  <p:stCondLst>
                                    <p:cond delay="0"/>
                                  </p:stCondLst>
                                  <p:childTnLst>
                                    <p:set>
                                      <p:cBhvr>
                                        <p:cTn dur="1" fill="hold">
                                          <p:stCondLst>
                                            <p:cond delay="0"/>
                                          </p:stCondLst>
                                        </p:cTn>
                                        <p:tgtEl>
                                          <p:spTgt spid="4481"/>
                                        </p:tgtEl>
                                        <p:attrNameLst>
                                          <p:attrName>style.visibility</p:attrName>
                                        </p:attrNameLst>
                                      </p:cBhvr>
                                      <p:to>
                                        <p:strVal val="visible"/>
                                      </p:to>
                                    </p:set>
                                    <p:animEffect filter="fade" transition="in">
                                      <p:cBhvr>
                                        <p:cTn dur="500"/>
                                        <p:tgtEl>
                                          <p:spTgt spid="4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5"/>
                                        </p:tgtEl>
                                        <p:attrNameLst>
                                          <p:attrName>style.visibility</p:attrName>
                                        </p:attrNameLst>
                                      </p:cBhvr>
                                      <p:to>
                                        <p:strVal val="visible"/>
                                      </p:to>
                                    </p:set>
                                    <p:animEffect filter="fade" transition="in">
                                      <p:cBhvr>
                                        <p:cTn dur="500"/>
                                        <p:tgtEl>
                                          <p:spTgt spid="4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645"/>
                                        </p:tgtEl>
                                      </p:cBhvr>
                                    </p:animEffect>
                                    <p:set>
                                      <p:cBhvr>
                                        <p:cTn dur="1" fill="hold">
                                          <p:stCondLst>
                                            <p:cond delay="500"/>
                                          </p:stCondLst>
                                        </p:cTn>
                                        <p:tgtEl>
                                          <p:spTgt spid="46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3" name="Shape 4703"/>
        <p:cNvGrpSpPr/>
        <p:nvPr/>
      </p:nvGrpSpPr>
      <p:grpSpPr>
        <a:xfrm>
          <a:off x="0" y="0"/>
          <a:ext cx="0" cy="0"/>
          <a:chOff x="0" y="0"/>
          <a:chExt cx="0" cy="0"/>
        </a:xfrm>
      </p:grpSpPr>
      <p:sp>
        <p:nvSpPr>
          <p:cNvPr id="4704" name="Google Shape;4704;p78"/>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E-mail: mail servers</a:t>
            </a:r>
            <a:endParaRPr sz="4400"/>
          </a:p>
        </p:txBody>
      </p:sp>
      <p:grpSp>
        <p:nvGrpSpPr>
          <p:cNvPr id="4705" name="Google Shape;4705;p78"/>
          <p:cNvGrpSpPr/>
          <p:nvPr/>
        </p:nvGrpSpPr>
        <p:grpSpPr>
          <a:xfrm>
            <a:off x="9926119" y="5308075"/>
            <a:ext cx="1736725" cy="973138"/>
            <a:chOff x="4458" y="3335"/>
            <a:chExt cx="1094" cy="613"/>
          </a:xfrm>
        </p:grpSpPr>
        <p:sp>
          <p:nvSpPr>
            <p:cNvPr id="4706" name="Google Shape;4706;p78"/>
            <p:cNvSpPr txBox="1"/>
            <p:nvPr/>
          </p:nvSpPr>
          <p:spPr>
            <a:xfrm>
              <a:off x="4527" y="3715"/>
              <a:ext cx="875" cy="23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 mailbox</a:t>
              </a:r>
              <a:endParaRPr b="0" i="0" sz="2800" u="none" cap="none" strike="noStrike">
                <a:solidFill>
                  <a:srgbClr val="000000"/>
                </a:solidFill>
                <a:latin typeface="Calibri"/>
                <a:ea typeface="Calibri"/>
                <a:cs typeface="Calibri"/>
                <a:sym typeface="Calibri"/>
              </a:endParaRPr>
            </a:p>
          </p:txBody>
        </p:sp>
        <p:grpSp>
          <p:nvGrpSpPr>
            <p:cNvPr id="4707" name="Google Shape;4707;p78"/>
            <p:cNvGrpSpPr/>
            <p:nvPr/>
          </p:nvGrpSpPr>
          <p:grpSpPr>
            <a:xfrm>
              <a:off x="4458" y="3408"/>
              <a:ext cx="450" cy="120"/>
              <a:chOff x="4314" y="3444"/>
              <a:chExt cx="450" cy="120"/>
            </a:xfrm>
          </p:grpSpPr>
          <p:sp>
            <p:nvSpPr>
              <p:cNvPr id="4708" name="Google Shape;4708;p78"/>
              <p:cNvSpPr/>
              <p:nvPr/>
            </p:nvSpPr>
            <p:spPr>
              <a:xfrm>
                <a:off x="4314" y="3444"/>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cxnSp>
            <p:nvCxnSpPr>
              <p:cNvPr id="4709" name="Google Shape;4709;p78"/>
              <p:cNvCxnSpPr/>
              <p:nvPr/>
            </p:nvCxnSpPr>
            <p:spPr>
              <a:xfrm>
                <a:off x="4363" y="3472"/>
                <a:ext cx="0" cy="72"/>
              </a:xfrm>
              <a:prstGeom prst="straightConnector1">
                <a:avLst/>
              </a:prstGeom>
              <a:noFill/>
              <a:ln cap="flat" cmpd="sng" w="19050">
                <a:solidFill>
                  <a:srgbClr val="000000"/>
                </a:solidFill>
                <a:prstDash val="solid"/>
                <a:round/>
                <a:headEnd len="med" w="med" type="none"/>
                <a:tailEnd len="med" w="med" type="none"/>
              </a:ln>
            </p:spPr>
          </p:cxnSp>
          <p:cxnSp>
            <p:nvCxnSpPr>
              <p:cNvPr id="4710" name="Google Shape;4710;p78"/>
              <p:cNvCxnSpPr/>
              <p:nvPr/>
            </p:nvCxnSpPr>
            <p:spPr>
              <a:xfrm flipH="1">
                <a:off x="4472" y="3471"/>
                <a:ext cx="6" cy="72"/>
              </a:xfrm>
              <a:prstGeom prst="straightConnector1">
                <a:avLst/>
              </a:prstGeom>
              <a:noFill/>
              <a:ln cap="flat" cmpd="sng" w="19050">
                <a:solidFill>
                  <a:srgbClr val="000000"/>
                </a:solidFill>
                <a:prstDash val="solid"/>
                <a:round/>
                <a:headEnd len="med" w="med" type="none"/>
                <a:tailEnd len="med" w="med" type="none"/>
              </a:ln>
            </p:spPr>
          </p:cxnSp>
          <p:cxnSp>
            <p:nvCxnSpPr>
              <p:cNvPr id="4711" name="Google Shape;4711;p78"/>
              <p:cNvCxnSpPr/>
              <p:nvPr/>
            </p:nvCxnSpPr>
            <p:spPr>
              <a:xfrm>
                <a:off x="4527" y="3473"/>
                <a:ext cx="0" cy="72"/>
              </a:xfrm>
              <a:prstGeom prst="straightConnector1">
                <a:avLst/>
              </a:prstGeom>
              <a:noFill/>
              <a:ln cap="flat" cmpd="sng" w="19050">
                <a:solidFill>
                  <a:srgbClr val="000000"/>
                </a:solidFill>
                <a:prstDash val="solid"/>
                <a:round/>
                <a:headEnd len="med" w="med" type="none"/>
                <a:tailEnd len="med" w="med" type="none"/>
              </a:ln>
            </p:spPr>
          </p:cxnSp>
          <p:cxnSp>
            <p:nvCxnSpPr>
              <p:cNvPr id="4712" name="Google Shape;4712;p78"/>
              <p:cNvCxnSpPr/>
              <p:nvPr/>
            </p:nvCxnSpPr>
            <p:spPr>
              <a:xfrm>
                <a:off x="4584" y="3471"/>
                <a:ext cx="0" cy="72"/>
              </a:xfrm>
              <a:prstGeom prst="straightConnector1">
                <a:avLst/>
              </a:prstGeom>
              <a:noFill/>
              <a:ln cap="flat" cmpd="sng" w="19050">
                <a:solidFill>
                  <a:srgbClr val="000000"/>
                </a:solidFill>
                <a:prstDash val="solid"/>
                <a:round/>
                <a:headEnd len="med" w="med" type="none"/>
                <a:tailEnd len="med" w="med" type="none"/>
              </a:ln>
            </p:spPr>
          </p:cxnSp>
          <p:cxnSp>
            <p:nvCxnSpPr>
              <p:cNvPr id="4713" name="Google Shape;4713;p78"/>
              <p:cNvCxnSpPr/>
              <p:nvPr/>
            </p:nvCxnSpPr>
            <p:spPr>
              <a:xfrm>
                <a:off x="4645" y="3471"/>
                <a:ext cx="0" cy="72"/>
              </a:xfrm>
              <a:prstGeom prst="straightConnector1">
                <a:avLst/>
              </a:prstGeom>
              <a:noFill/>
              <a:ln cap="flat" cmpd="sng" w="19050">
                <a:solidFill>
                  <a:srgbClr val="000000"/>
                </a:solidFill>
                <a:prstDash val="solid"/>
                <a:round/>
                <a:headEnd len="med" w="med" type="none"/>
                <a:tailEnd len="med" w="med" type="none"/>
              </a:ln>
            </p:spPr>
          </p:cxnSp>
          <p:cxnSp>
            <p:nvCxnSpPr>
              <p:cNvPr id="4714" name="Google Shape;4714;p78"/>
              <p:cNvCxnSpPr/>
              <p:nvPr/>
            </p:nvCxnSpPr>
            <p:spPr>
              <a:xfrm>
                <a:off x="4701" y="3471"/>
                <a:ext cx="0" cy="72"/>
              </a:xfrm>
              <a:prstGeom prst="straightConnector1">
                <a:avLst/>
              </a:prstGeom>
              <a:noFill/>
              <a:ln cap="flat" cmpd="sng" w="19050">
                <a:solidFill>
                  <a:srgbClr val="000000"/>
                </a:solidFill>
                <a:prstDash val="solid"/>
                <a:round/>
                <a:headEnd len="med" w="med" type="none"/>
                <a:tailEnd len="med" w="med" type="none"/>
              </a:ln>
            </p:spPr>
          </p:cxnSp>
          <p:cxnSp>
            <p:nvCxnSpPr>
              <p:cNvPr id="4715" name="Google Shape;4715;p78"/>
              <p:cNvCxnSpPr/>
              <p:nvPr/>
            </p:nvCxnSpPr>
            <p:spPr>
              <a:xfrm>
                <a:off x="4416" y="3472"/>
                <a:ext cx="0" cy="72"/>
              </a:xfrm>
              <a:prstGeom prst="straightConnector1">
                <a:avLst/>
              </a:prstGeom>
              <a:noFill/>
              <a:ln cap="flat" cmpd="sng" w="19050">
                <a:solidFill>
                  <a:srgbClr val="000000"/>
                </a:solidFill>
                <a:prstDash val="solid"/>
                <a:round/>
                <a:headEnd len="med" w="med" type="none"/>
                <a:tailEnd len="med" w="med" type="none"/>
              </a:ln>
            </p:spPr>
          </p:cxnSp>
        </p:grpSp>
        <p:sp>
          <p:nvSpPr>
            <p:cNvPr id="4716" name="Google Shape;4716;p78"/>
            <p:cNvSpPr/>
            <p:nvPr/>
          </p:nvSpPr>
          <p:spPr>
            <a:xfrm>
              <a:off x="4472" y="3779"/>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717" name="Google Shape;4717;p78"/>
            <p:cNvSpPr txBox="1"/>
            <p:nvPr/>
          </p:nvSpPr>
          <p:spPr>
            <a:xfrm>
              <a:off x="4514" y="3335"/>
              <a:ext cx="1038" cy="40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outgoing </a:t>
              </a:r>
              <a:endParaRPr/>
            </a:p>
            <a:p>
              <a:pPr indent="0" lvl="0" marL="0" marR="0" rtl="0" algn="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message queue</a:t>
              </a:r>
              <a:endParaRPr b="0" i="0" sz="2800" u="none" cap="none" strike="noStrike">
                <a:solidFill>
                  <a:srgbClr val="000000"/>
                </a:solidFill>
                <a:latin typeface="Calibri"/>
                <a:ea typeface="Calibri"/>
                <a:cs typeface="Calibri"/>
                <a:sym typeface="Calibri"/>
              </a:endParaRPr>
            </a:p>
          </p:txBody>
        </p:sp>
      </p:grpSp>
      <p:grpSp>
        <p:nvGrpSpPr>
          <p:cNvPr id="4718" name="Google Shape;4718;p78"/>
          <p:cNvGrpSpPr/>
          <p:nvPr/>
        </p:nvGrpSpPr>
        <p:grpSpPr>
          <a:xfrm>
            <a:off x="7036667" y="801562"/>
            <a:ext cx="4278313" cy="5118100"/>
            <a:chOff x="2962" y="886"/>
            <a:chExt cx="2695" cy="3224"/>
          </a:xfrm>
        </p:grpSpPr>
        <p:grpSp>
          <p:nvGrpSpPr>
            <p:cNvPr id="4719" name="Google Shape;4719;p78"/>
            <p:cNvGrpSpPr/>
            <p:nvPr/>
          </p:nvGrpSpPr>
          <p:grpSpPr>
            <a:xfrm>
              <a:off x="4346" y="1756"/>
              <a:ext cx="301" cy="451"/>
              <a:chOff x="4140" y="429"/>
              <a:chExt cx="1425" cy="2396"/>
            </a:xfrm>
          </p:grpSpPr>
          <p:sp>
            <p:nvSpPr>
              <p:cNvPr id="4720" name="Google Shape;4720;p7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21" name="Google Shape;4721;p78"/>
              <p:cNvSpPr/>
              <p:nvPr/>
            </p:nvSpPr>
            <p:spPr>
              <a:xfrm>
                <a:off x="4206" y="429"/>
                <a:ext cx="1046"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22" name="Google Shape;4722;p7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23" name="Google Shape;4723;p7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24" name="Google Shape;4724;p78"/>
              <p:cNvSpPr/>
              <p:nvPr/>
            </p:nvSpPr>
            <p:spPr>
              <a:xfrm>
                <a:off x="4211" y="695"/>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25" name="Google Shape;4725;p78"/>
              <p:cNvGrpSpPr/>
              <p:nvPr/>
            </p:nvGrpSpPr>
            <p:grpSpPr>
              <a:xfrm>
                <a:off x="4751" y="668"/>
                <a:ext cx="578" cy="144"/>
                <a:chOff x="616" y="2568"/>
                <a:chExt cx="721" cy="138"/>
              </a:xfrm>
            </p:grpSpPr>
            <p:sp>
              <p:nvSpPr>
                <p:cNvPr id="4726" name="Google Shape;4726;p78"/>
                <p:cNvSpPr/>
                <p:nvPr/>
              </p:nvSpPr>
              <p:spPr>
                <a:xfrm>
                  <a:off x="616" y="2568"/>
                  <a:ext cx="721"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27" name="Google Shape;4727;p78"/>
                <p:cNvSpPr/>
                <p:nvPr/>
              </p:nvSpPr>
              <p:spPr>
                <a:xfrm>
                  <a:off x="634" y="2583"/>
                  <a:ext cx="685"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28" name="Google Shape;4728;p78"/>
              <p:cNvSpPr/>
              <p:nvPr/>
            </p:nvSpPr>
            <p:spPr>
              <a:xfrm>
                <a:off x="4225" y="101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29" name="Google Shape;4729;p78"/>
              <p:cNvGrpSpPr/>
              <p:nvPr/>
            </p:nvGrpSpPr>
            <p:grpSpPr>
              <a:xfrm>
                <a:off x="4746" y="992"/>
                <a:ext cx="583" cy="138"/>
                <a:chOff x="613" y="2566"/>
                <a:chExt cx="727" cy="143"/>
              </a:xfrm>
            </p:grpSpPr>
            <p:sp>
              <p:nvSpPr>
                <p:cNvPr id="4730" name="Google Shape;4730;p78"/>
                <p:cNvSpPr/>
                <p:nvPr/>
              </p:nvSpPr>
              <p:spPr>
                <a:xfrm>
                  <a:off x="613" y="2566"/>
                  <a:ext cx="727" cy="143"/>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31" name="Google Shape;4731;p78"/>
                <p:cNvSpPr/>
                <p:nvPr/>
              </p:nvSpPr>
              <p:spPr>
                <a:xfrm>
                  <a:off x="630" y="2583"/>
                  <a:ext cx="691"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32" name="Google Shape;4732;p78"/>
              <p:cNvSpPr/>
              <p:nvPr/>
            </p:nvSpPr>
            <p:spPr>
              <a:xfrm>
                <a:off x="4216" y="135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33" name="Google Shape;4733;p78"/>
              <p:cNvSpPr/>
              <p:nvPr/>
            </p:nvSpPr>
            <p:spPr>
              <a:xfrm>
                <a:off x="4230" y="1656"/>
                <a:ext cx="592"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34" name="Google Shape;4734;p78"/>
              <p:cNvGrpSpPr/>
              <p:nvPr/>
            </p:nvGrpSpPr>
            <p:grpSpPr>
              <a:xfrm>
                <a:off x="4737" y="1629"/>
                <a:ext cx="582" cy="149"/>
                <a:chOff x="616" y="2570"/>
                <a:chExt cx="725" cy="137"/>
              </a:xfrm>
            </p:grpSpPr>
            <p:sp>
              <p:nvSpPr>
                <p:cNvPr id="4735" name="Google Shape;4735;p78"/>
                <p:cNvSpPr/>
                <p:nvPr/>
              </p:nvSpPr>
              <p:spPr>
                <a:xfrm>
                  <a:off x="616" y="2570"/>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36" name="Google Shape;4736;p78"/>
                <p:cNvSpPr/>
                <p:nvPr/>
              </p:nvSpPr>
              <p:spPr>
                <a:xfrm>
                  <a:off x="634" y="2585"/>
                  <a:ext cx="690"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37" name="Google Shape;4737;p7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38" name="Google Shape;4738;p78"/>
              <p:cNvGrpSpPr/>
              <p:nvPr/>
            </p:nvGrpSpPr>
            <p:grpSpPr>
              <a:xfrm>
                <a:off x="4751" y="1327"/>
                <a:ext cx="564" cy="138"/>
                <a:chOff x="629" y="2568"/>
                <a:chExt cx="702" cy="138"/>
              </a:xfrm>
            </p:grpSpPr>
            <p:sp>
              <p:nvSpPr>
                <p:cNvPr id="4739" name="Google Shape;4739;p78"/>
                <p:cNvSpPr/>
                <p:nvPr/>
              </p:nvSpPr>
              <p:spPr>
                <a:xfrm>
                  <a:off x="629" y="2568"/>
                  <a:ext cx="702"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40" name="Google Shape;4740;p78"/>
                <p:cNvSpPr/>
                <p:nvPr/>
              </p:nvSpPr>
              <p:spPr>
                <a:xfrm>
                  <a:off x="634" y="2584"/>
                  <a:ext cx="672"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41" name="Google Shape;4741;p78"/>
              <p:cNvSpPr/>
              <p:nvPr/>
            </p:nvSpPr>
            <p:spPr>
              <a:xfrm>
                <a:off x="5248" y="429"/>
                <a:ext cx="71"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42" name="Google Shape;4742;p7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43" name="Google Shape;4743;p7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44" name="Google Shape;4744;p78"/>
              <p:cNvSpPr/>
              <p:nvPr/>
            </p:nvSpPr>
            <p:spPr>
              <a:xfrm>
                <a:off x="5518" y="2612"/>
                <a:ext cx="47"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45" name="Google Shape;4745;p7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46" name="Google Shape;4746;p78"/>
              <p:cNvSpPr/>
              <p:nvPr/>
            </p:nvSpPr>
            <p:spPr>
              <a:xfrm>
                <a:off x="4140" y="2676"/>
                <a:ext cx="1198" cy="149"/>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47" name="Google Shape;4747;p78"/>
              <p:cNvSpPr/>
              <p:nvPr/>
            </p:nvSpPr>
            <p:spPr>
              <a:xfrm>
                <a:off x="4206" y="2713"/>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48" name="Google Shape;4748;p78"/>
              <p:cNvSpPr/>
              <p:nvPr/>
            </p:nvSpPr>
            <p:spPr>
              <a:xfrm>
                <a:off x="4306" y="2384"/>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49" name="Google Shape;4749;p78"/>
              <p:cNvSpPr/>
              <p:nvPr/>
            </p:nvSpPr>
            <p:spPr>
              <a:xfrm>
                <a:off x="4486" y="2384"/>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4750" name="Google Shape;4750;p78"/>
              <p:cNvSpPr/>
              <p:nvPr/>
            </p:nvSpPr>
            <p:spPr>
              <a:xfrm>
                <a:off x="4661" y="2379"/>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51" name="Google Shape;4751;p78"/>
              <p:cNvSpPr/>
              <p:nvPr/>
            </p:nvSpPr>
            <p:spPr>
              <a:xfrm>
                <a:off x="5063" y="1837"/>
                <a:ext cx="85"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4752" name="Google Shape;4752;p78"/>
            <p:cNvGrpSpPr/>
            <p:nvPr/>
          </p:nvGrpSpPr>
          <p:grpSpPr>
            <a:xfrm>
              <a:off x="3091" y="2634"/>
              <a:ext cx="301" cy="451"/>
              <a:chOff x="4140" y="429"/>
              <a:chExt cx="1425" cy="2396"/>
            </a:xfrm>
          </p:grpSpPr>
          <p:sp>
            <p:nvSpPr>
              <p:cNvPr id="4753" name="Google Shape;4753;p7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54" name="Google Shape;4754;p78"/>
              <p:cNvSpPr/>
              <p:nvPr/>
            </p:nvSpPr>
            <p:spPr>
              <a:xfrm>
                <a:off x="4206" y="429"/>
                <a:ext cx="1046"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55" name="Google Shape;4755;p7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56" name="Google Shape;4756;p7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57" name="Google Shape;4757;p78"/>
              <p:cNvSpPr/>
              <p:nvPr/>
            </p:nvSpPr>
            <p:spPr>
              <a:xfrm>
                <a:off x="4211" y="695"/>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58" name="Google Shape;4758;p78"/>
              <p:cNvGrpSpPr/>
              <p:nvPr/>
            </p:nvGrpSpPr>
            <p:grpSpPr>
              <a:xfrm>
                <a:off x="4751" y="668"/>
                <a:ext cx="578" cy="144"/>
                <a:chOff x="616" y="2568"/>
                <a:chExt cx="721" cy="138"/>
              </a:xfrm>
            </p:grpSpPr>
            <p:sp>
              <p:nvSpPr>
                <p:cNvPr id="4759" name="Google Shape;4759;p78"/>
                <p:cNvSpPr/>
                <p:nvPr/>
              </p:nvSpPr>
              <p:spPr>
                <a:xfrm>
                  <a:off x="616" y="2568"/>
                  <a:ext cx="721"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60" name="Google Shape;4760;p78"/>
                <p:cNvSpPr/>
                <p:nvPr/>
              </p:nvSpPr>
              <p:spPr>
                <a:xfrm>
                  <a:off x="634" y="2583"/>
                  <a:ext cx="685"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61" name="Google Shape;4761;p78"/>
              <p:cNvSpPr/>
              <p:nvPr/>
            </p:nvSpPr>
            <p:spPr>
              <a:xfrm>
                <a:off x="4225" y="101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62" name="Google Shape;4762;p78"/>
              <p:cNvGrpSpPr/>
              <p:nvPr/>
            </p:nvGrpSpPr>
            <p:grpSpPr>
              <a:xfrm>
                <a:off x="4746" y="992"/>
                <a:ext cx="583" cy="138"/>
                <a:chOff x="613" y="2566"/>
                <a:chExt cx="727" cy="143"/>
              </a:xfrm>
            </p:grpSpPr>
            <p:sp>
              <p:nvSpPr>
                <p:cNvPr id="4763" name="Google Shape;4763;p78"/>
                <p:cNvSpPr/>
                <p:nvPr/>
              </p:nvSpPr>
              <p:spPr>
                <a:xfrm>
                  <a:off x="613" y="2566"/>
                  <a:ext cx="727" cy="143"/>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64" name="Google Shape;4764;p78"/>
                <p:cNvSpPr/>
                <p:nvPr/>
              </p:nvSpPr>
              <p:spPr>
                <a:xfrm>
                  <a:off x="630" y="2583"/>
                  <a:ext cx="691"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65" name="Google Shape;4765;p78"/>
              <p:cNvSpPr/>
              <p:nvPr/>
            </p:nvSpPr>
            <p:spPr>
              <a:xfrm>
                <a:off x="4216" y="135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66" name="Google Shape;4766;p78"/>
              <p:cNvSpPr/>
              <p:nvPr/>
            </p:nvSpPr>
            <p:spPr>
              <a:xfrm>
                <a:off x="4230" y="1656"/>
                <a:ext cx="592"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67" name="Google Shape;4767;p78"/>
              <p:cNvGrpSpPr/>
              <p:nvPr/>
            </p:nvGrpSpPr>
            <p:grpSpPr>
              <a:xfrm>
                <a:off x="4737" y="1629"/>
                <a:ext cx="582" cy="149"/>
                <a:chOff x="616" y="2570"/>
                <a:chExt cx="725" cy="137"/>
              </a:xfrm>
            </p:grpSpPr>
            <p:sp>
              <p:nvSpPr>
                <p:cNvPr id="4768" name="Google Shape;4768;p78"/>
                <p:cNvSpPr/>
                <p:nvPr/>
              </p:nvSpPr>
              <p:spPr>
                <a:xfrm>
                  <a:off x="616" y="2570"/>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69" name="Google Shape;4769;p78"/>
                <p:cNvSpPr/>
                <p:nvPr/>
              </p:nvSpPr>
              <p:spPr>
                <a:xfrm>
                  <a:off x="634" y="2585"/>
                  <a:ext cx="690"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70" name="Google Shape;4770;p7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71" name="Google Shape;4771;p78"/>
              <p:cNvGrpSpPr/>
              <p:nvPr/>
            </p:nvGrpSpPr>
            <p:grpSpPr>
              <a:xfrm>
                <a:off x="4751" y="1327"/>
                <a:ext cx="564" cy="138"/>
                <a:chOff x="629" y="2568"/>
                <a:chExt cx="702" cy="138"/>
              </a:xfrm>
            </p:grpSpPr>
            <p:sp>
              <p:nvSpPr>
                <p:cNvPr id="4772" name="Google Shape;4772;p78"/>
                <p:cNvSpPr/>
                <p:nvPr/>
              </p:nvSpPr>
              <p:spPr>
                <a:xfrm>
                  <a:off x="629" y="2568"/>
                  <a:ext cx="702"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73" name="Google Shape;4773;p78"/>
                <p:cNvSpPr/>
                <p:nvPr/>
              </p:nvSpPr>
              <p:spPr>
                <a:xfrm>
                  <a:off x="634" y="2584"/>
                  <a:ext cx="672"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74" name="Google Shape;4774;p78"/>
              <p:cNvSpPr/>
              <p:nvPr/>
            </p:nvSpPr>
            <p:spPr>
              <a:xfrm>
                <a:off x="5248" y="429"/>
                <a:ext cx="71"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75" name="Google Shape;4775;p7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76" name="Google Shape;4776;p7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77" name="Google Shape;4777;p78"/>
              <p:cNvSpPr/>
              <p:nvPr/>
            </p:nvSpPr>
            <p:spPr>
              <a:xfrm>
                <a:off x="5518" y="2612"/>
                <a:ext cx="47"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78" name="Google Shape;4778;p7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79" name="Google Shape;4779;p78"/>
              <p:cNvSpPr/>
              <p:nvPr/>
            </p:nvSpPr>
            <p:spPr>
              <a:xfrm>
                <a:off x="4140" y="2676"/>
                <a:ext cx="1198" cy="149"/>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80" name="Google Shape;4780;p78"/>
              <p:cNvSpPr/>
              <p:nvPr/>
            </p:nvSpPr>
            <p:spPr>
              <a:xfrm>
                <a:off x="4206" y="2713"/>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81" name="Google Shape;4781;p78"/>
              <p:cNvSpPr/>
              <p:nvPr/>
            </p:nvSpPr>
            <p:spPr>
              <a:xfrm>
                <a:off x="4306" y="2384"/>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82" name="Google Shape;4782;p78"/>
              <p:cNvSpPr/>
              <p:nvPr/>
            </p:nvSpPr>
            <p:spPr>
              <a:xfrm>
                <a:off x="4486" y="2384"/>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4783" name="Google Shape;4783;p78"/>
              <p:cNvSpPr/>
              <p:nvPr/>
            </p:nvSpPr>
            <p:spPr>
              <a:xfrm>
                <a:off x="4661" y="2379"/>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84" name="Google Shape;4784;p78"/>
              <p:cNvSpPr/>
              <p:nvPr/>
            </p:nvSpPr>
            <p:spPr>
              <a:xfrm>
                <a:off x="5063" y="1837"/>
                <a:ext cx="85"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4785" name="Google Shape;4785;p78"/>
            <p:cNvGrpSpPr/>
            <p:nvPr/>
          </p:nvGrpSpPr>
          <p:grpSpPr>
            <a:xfrm>
              <a:off x="3105" y="1159"/>
              <a:ext cx="301" cy="451"/>
              <a:chOff x="4140" y="429"/>
              <a:chExt cx="1425" cy="2396"/>
            </a:xfrm>
          </p:grpSpPr>
          <p:sp>
            <p:nvSpPr>
              <p:cNvPr id="4786" name="Google Shape;4786;p7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87" name="Google Shape;4787;p78"/>
              <p:cNvSpPr/>
              <p:nvPr/>
            </p:nvSpPr>
            <p:spPr>
              <a:xfrm>
                <a:off x="4206" y="429"/>
                <a:ext cx="1046" cy="2284"/>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88" name="Google Shape;4788;p7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89" name="Google Shape;4789;p7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90" name="Google Shape;4790;p78"/>
              <p:cNvSpPr/>
              <p:nvPr/>
            </p:nvSpPr>
            <p:spPr>
              <a:xfrm>
                <a:off x="4211" y="695"/>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91" name="Google Shape;4791;p78"/>
              <p:cNvGrpSpPr/>
              <p:nvPr/>
            </p:nvGrpSpPr>
            <p:grpSpPr>
              <a:xfrm>
                <a:off x="4751" y="668"/>
                <a:ext cx="578" cy="144"/>
                <a:chOff x="616" y="2568"/>
                <a:chExt cx="721" cy="138"/>
              </a:xfrm>
            </p:grpSpPr>
            <p:sp>
              <p:nvSpPr>
                <p:cNvPr id="4792" name="Google Shape;4792;p78"/>
                <p:cNvSpPr/>
                <p:nvPr/>
              </p:nvSpPr>
              <p:spPr>
                <a:xfrm>
                  <a:off x="616" y="2568"/>
                  <a:ext cx="721"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93" name="Google Shape;4793;p78"/>
                <p:cNvSpPr/>
                <p:nvPr/>
              </p:nvSpPr>
              <p:spPr>
                <a:xfrm>
                  <a:off x="634" y="2583"/>
                  <a:ext cx="685"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94" name="Google Shape;4794;p78"/>
              <p:cNvSpPr/>
              <p:nvPr/>
            </p:nvSpPr>
            <p:spPr>
              <a:xfrm>
                <a:off x="4225" y="101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795" name="Google Shape;4795;p78"/>
              <p:cNvGrpSpPr/>
              <p:nvPr/>
            </p:nvGrpSpPr>
            <p:grpSpPr>
              <a:xfrm>
                <a:off x="4746" y="992"/>
                <a:ext cx="583" cy="138"/>
                <a:chOff x="613" y="2566"/>
                <a:chExt cx="727" cy="143"/>
              </a:xfrm>
            </p:grpSpPr>
            <p:sp>
              <p:nvSpPr>
                <p:cNvPr id="4796" name="Google Shape;4796;p78"/>
                <p:cNvSpPr/>
                <p:nvPr/>
              </p:nvSpPr>
              <p:spPr>
                <a:xfrm>
                  <a:off x="613" y="2566"/>
                  <a:ext cx="727" cy="143"/>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97" name="Google Shape;4797;p78"/>
                <p:cNvSpPr/>
                <p:nvPr/>
              </p:nvSpPr>
              <p:spPr>
                <a:xfrm>
                  <a:off x="630" y="2583"/>
                  <a:ext cx="691"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798" name="Google Shape;4798;p78"/>
              <p:cNvSpPr/>
              <p:nvPr/>
            </p:nvSpPr>
            <p:spPr>
              <a:xfrm>
                <a:off x="4216" y="135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799" name="Google Shape;4799;p78"/>
              <p:cNvSpPr/>
              <p:nvPr/>
            </p:nvSpPr>
            <p:spPr>
              <a:xfrm>
                <a:off x="4230" y="1656"/>
                <a:ext cx="592"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800" name="Google Shape;4800;p78"/>
              <p:cNvGrpSpPr/>
              <p:nvPr/>
            </p:nvGrpSpPr>
            <p:grpSpPr>
              <a:xfrm>
                <a:off x="4737" y="1629"/>
                <a:ext cx="582" cy="149"/>
                <a:chOff x="616" y="2570"/>
                <a:chExt cx="725" cy="137"/>
              </a:xfrm>
            </p:grpSpPr>
            <p:sp>
              <p:nvSpPr>
                <p:cNvPr id="4801" name="Google Shape;4801;p78"/>
                <p:cNvSpPr/>
                <p:nvPr/>
              </p:nvSpPr>
              <p:spPr>
                <a:xfrm>
                  <a:off x="616" y="2570"/>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02" name="Google Shape;4802;p78"/>
                <p:cNvSpPr/>
                <p:nvPr/>
              </p:nvSpPr>
              <p:spPr>
                <a:xfrm>
                  <a:off x="634" y="2585"/>
                  <a:ext cx="690"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803" name="Google Shape;4803;p7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804" name="Google Shape;4804;p78"/>
              <p:cNvGrpSpPr/>
              <p:nvPr/>
            </p:nvGrpSpPr>
            <p:grpSpPr>
              <a:xfrm>
                <a:off x="4751" y="1327"/>
                <a:ext cx="564" cy="138"/>
                <a:chOff x="629" y="2568"/>
                <a:chExt cx="702" cy="138"/>
              </a:xfrm>
            </p:grpSpPr>
            <p:sp>
              <p:nvSpPr>
                <p:cNvPr id="4805" name="Google Shape;4805;p78"/>
                <p:cNvSpPr/>
                <p:nvPr/>
              </p:nvSpPr>
              <p:spPr>
                <a:xfrm>
                  <a:off x="629" y="2568"/>
                  <a:ext cx="702"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06" name="Google Shape;4806;p78"/>
                <p:cNvSpPr/>
                <p:nvPr/>
              </p:nvSpPr>
              <p:spPr>
                <a:xfrm>
                  <a:off x="634" y="2584"/>
                  <a:ext cx="672"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807" name="Google Shape;4807;p78"/>
              <p:cNvSpPr/>
              <p:nvPr/>
            </p:nvSpPr>
            <p:spPr>
              <a:xfrm>
                <a:off x="5248" y="429"/>
                <a:ext cx="71" cy="2290"/>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08" name="Google Shape;4808;p7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09" name="Google Shape;4809;p7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10" name="Google Shape;4810;p78"/>
              <p:cNvSpPr/>
              <p:nvPr/>
            </p:nvSpPr>
            <p:spPr>
              <a:xfrm>
                <a:off x="5518" y="2612"/>
                <a:ext cx="47"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11" name="Google Shape;4811;p7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12" name="Google Shape;4812;p78"/>
              <p:cNvSpPr/>
              <p:nvPr/>
            </p:nvSpPr>
            <p:spPr>
              <a:xfrm>
                <a:off x="4140" y="2676"/>
                <a:ext cx="1198" cy="149"/>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13" name="Google Shape;4813;p78"/>
              <p:cNvSpPr/>
              <p:nvPr/>
            </p:nvSpPr>
            <p:spPr>
              <a:xfrm>
                <a:off x="4206" y="2713"/>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14" name="Google Shape;4814;p78"/>
              <p:cNvSpPr/>
              <p:nvPr/>
            </p:nvSpPr>
            <p:spPr>
              <a:xfrm>
                <a:off x="4306" y="2384"/>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15" name="Google Shape;4815;p78"/>
              <p:cNvSpPr/>
              <p:nvPr/>
            </p:nvSpPr>
            <p:spPr>
              <a:xfrm>
                <a:off x="4486" y="2384"/>
                <a:ext cx="161"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4816" name="Google Shape;4816;p78"/>
              <p:cNvSpPr/>
              <p:nvPr/>
            </p:nvSpPr>
            <p:spPr>
              <a:xfrm>
                <a:off x="4661" y="2379"/>
                <a:ext cx="161"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sp>
            <p:nvSpPr>
              <p:cNvPr id="4817" name="Google Shape;4817;p78"/>
              <p:cNvSpPr/>
              <p:nvPr/>
            </p:nvSpPr>
            <p:spPr>
              <a:xfrm>
                <a:off x="5063" y="1837"/>
                <a:ext cx="85"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cxnSp>
          <p:nvCxnSpPr>
            <p:cNvPr id="4818" name="Google Shape;4818;p78"/>
            <p:cNvCxnSpPr/>
            <p:nvPr/>
          </p:nvCxnSpPr>
          <p:spPr>
            <a:xfrm>
              <a:off x="3734" y="1642"/>
              <a:ext cx="708" cy="498"/>
            </a:xfrm>
            <a:prstGeom prst="straightConnector1">
              <a:avLst/>
            </a:prstGeom>
            <a:noFill/>
            <a:ln cap="flat" cmpd="sng" w="28575">
              <a:solidFill>
                <a:srgbClr val="CC0000"/>
              </a:solidFill>
              <a:prstDash val="solid"/>
              <a:round/>
              <a:headEnd len="med" w="med" type="triangle"/>
              <a:tailEnd len="med" w="med" type="triangle"/>
            </a:ln>
          </p:spPr>
        </p:cxnSp>
        <p:grpSp>
          <p:nvGrpSpPr>
            <p:cNvPr id="4819" name="Google Shape;4819;p78"/>
            <p:cNvGrpSpPr/>
            <p:nvPr/>
          </p:nvGrpSpPr>
          <p:grpSpPr>
            <a:xfrm>
              <a:off x="4466" y="1881"/>
              <a:ext cx="510" cy="661"/>
              <a:chOff x="4296" y="2627"/>
              <a:chExt cx="510" cy="661"/>
            </a:xfrm>
          </p:grpSpPr>
          <p:sp>
            <p:nvSpPr>
              <p:cNvPr id="4820" name="Google Shape;4820;p78"/>
              <p:cNvSpPr/>
              <p:nvPr/>
            </p:nvSpPr>
            <p:spPr>
              <a:xfrm>
                <a:off x="4296" y="2652"/>
                <a:ext cx="510" cy="636"/>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21" name="Google Shape;4821;p78"/>
              <p:cNvSpPr txBox="1"/>
              <p:nvPr/>
            </p:nvSpPr>
            <p:spPr>
              <a:xfrm>
                <a:off x="4298" y="2627"/>
                <a:ext cx="485"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mail</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server</a:t>
                </a:r>
                <a:endParaRPr b="0" i="0" sz="2800" u="none" cap="none" strike="noStrike">
                  <a:solidFill>
                    <a:srgbClr val="000000"/>
                  </a:solidFill>
                  <a:latin typeface="Calibri"/>
                  <a:ea typeface="Calibri"/>
                  <a:cs typeface="Calibri"/>
                  <a:sym typeface="Calibri"/>
                </a:endParaRPr>
              </a:p>
            </p:txBody>
          </p:sp>
          <p:sp>
            <p:nvSpPr>
              <p:cNvPr id="4822" name="Google Shape;4822;p78"/>
              <p:cNvSpPr/>
              <p:nvPr/>
            </p:nvSpPr>
            <p:spPr>
              <a:xfrm>
                <a:off x="4320" y="300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cxnSp>
            <p:nvCxnSpPr>
              <p:cNvPr id="4823" name="Google Shape;4823;p78"/>
              <p:cNvCxnSpPr/>
              <p:nvPr/>
            </p:nvCxnSpPr>
            <p:spPr>
              <a:xfrm>
                <a:off x="4369" y="3034"/>
                <a:ext cx="0" cy="72"/>
              </a:xfrm>
              <a:prstGeom prst="straightConnector1">
                <a:avLst/>
              </a:prstGeom>
              <a:noFill/>
              <a:ln cap="flat" cmpd="sng" w="19050">
                <a:solidFill>
                  <a:srgbClr val="000000"/>
                </a:solidFill>
                <a:prstDash val="solid"/>
                <a:round/>
                <a:headEnd len="med" w="med" type="none"/>
                <a:tailEnd len="med" w="med" type="none"/>
              </a:ln>
            </p:spPr>
          </p:cxnSp>
          <p:cxnSp>
            <p:nvCxnSpPr>
              <p:cNvPr id="4824" name="Google Shape;4824;p78"/>
              <p:cNvCxnSpPr/>
              <p:nvPr/>
            </p:nvCxnSpPr>
            <p:spPr>
              <a:xfrm>
                <a:off x="4478"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25" name="Google Shape;4825;p78"/>
              <p:cNvCxnSpPr/>
              <p:nvPr/>
            </p:nvCxnSpPr>
            <p:spPr>
              <a:xfrm>
                <a:off x="4533" y="3035"/>
                <a:ext cx="0" cy="72"/>
              </a:xfrm>
              <a:prstGeom prst="straightConnector1">
                <a:avLst/>
              </a:prstGeom>
              <a:noFill/>
              <a:ln cap="flat" cmpd="sng" w="19050">
                <a:solidFill>
                  <a:srgbClr val="000000"/>
                </a:solidFill>
                <a:prstDash val="solid"/>
                <a:round/>
                <a:headEnd len="med" w="med" type="none"/>
                <a:tailEnd len="med" w="med" type="none"/>
              </a:ln>
            </p:spPr>
          </p:cxnSp>
          <p:cxnSp>
            <p:nvCxnSpPr>
              <p:cNvPr id="4826" name="Google Shape;4826;p78"/>
              <p:cNvCxnSpPr/>
              <p:nvPr/>
            </p:nvCxnSpPr>
            <p:spPr>
              <a:xfrm>
                <a:off x="4590"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27" name="Google Shape;4827;p78"/>
              <p:cNvCxnSpPr/>
              <p:nvPr/>
            </p:nvCxnSpPr>
            <p:spPr>
              <a:xfrm>
                <a:off x="4651"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28" name="Google Shape;4828;p78"/>
              <p:cNvCxnSpPr/>
              <p:nvPr/>
            </p:nvCxnSpPr>
            <p:spPr>
              <a:xfrm>
                <a:off x="4707"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29" name="Google Shape;4829;p78"/>
              <p:cNvCxnSpPr/>
              <p:nvPr/>
            </p:nvCxnSpPr>
            <p:spPr>
              <a:xfrm>
                <a:off x="4422" y="3034"/>
                <a:ext cx="0" cy="72"/>
              </a:xfrm>
              <a:prstGeom prst="straightConnector1">
                <a:avLst/>
              </a:prstGeom>
              <a:noFill/>
              <a:ln cap="flat" cmpd="sng" w="19050">
                <a:solidFill>
                  <a:srgbClr val="000000"/>
                </a:solidFill>
                <a:prstDash val="solid"/>
                <a:round/>
                <a:headEnd len="med" w="med" type="none"/>
                <a:tailEnd len="med" w="med" type="none"/>
              </a:ln>
            </p:spPr>
          </p:cxnSp>
          <p:sp>
            <p:nvSpPr>
              <p:cNvPr id="4830" name="Google Shape;4830;p78"/>
              <p:cNvSpPr/>
              <p:nvPr/>
            </p:nvSpPr>
            <p:spPr>
              <a:xfrm>
                <a:off x="4328"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31" name="Google Shape;4831;p78"/>
              <p:cNvSpPr/>
              <p:nvPr/>
            </p:nvSpPr>
            <p:spPr>
              <a:xfrm>
                <a:off x="4414"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32" name="Google Shape;4832;p78"/>
              <p:cNvSpPr/>
              <p:nvPr/>
            </p:nvSpPr>
            <p:spPr>
              <a:xfrm>
                <a:off x="4500" y="317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33" name="Google Shape;4833;p78"/>
              <p:cNvSpPr/>
              <p:nvPr/>
            </p:nvSpPr>
            <p:spPr>
              <a:xfrm>
                <a:off x="4597"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34" name="Google Shape;4834;p78"/>
              <p:cNvSpPr/>
              <p:nvPr/>
            </p:nvSpPr>
            <p:spPr>
              <a:xfrm>
                <a:off x="4693"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grpSp>
        <p:grpSp>
          <p:nvGrpSpPr>
            <p:cNvPr id="4835" name="Google Shape;4835;p78"/>
            <p:cNvGrpSpPr/>
            <p:nvPr/>
          </p:nvGrpSpPr>
          <p:grpSpPr>
            <a:xfrm>
              <a:off x="3206" y="2763"/>
              <a:ext cx="510" cy="661"/>
              <a:chOff x="4296" y="2627"/>
              <a:chExt cx="510" cy="661"/>
            </a:xfrm>
          </p:grpSpPr>
          <p:sp>
            <p:nvSpPr>
              <p:cNvPr id="4836" name="Google Shape;4836;p78"/>
              <p:cNvSpPr/>
              <p:nvPr/>
            </p:nvSpPr>
            <p:spPr>
              <a:xfrm>
                <a:off x="4296" y="2652"/>
                <a:ext cx="510" cy="636"/>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37" name="Google Shape;4837;p78"/>
              <p:cNvSpPr txBox="1"/>
              <p:nvPr/>
            </p:nvSpPr>
            <p:spPr>
              <a:xfrm>
                <a:off x="4298" y="2627"/>
                <a:ext cx="485"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mail</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server</a:t>
                </a:r>
                <a:endParaRPr b="0" i="0" sz="2800" u="none" cap="none" strike="noStrike">
                  <a:solidFill>
                    <a:srgbClr val="000000"/>
                  </a:solidFill>
                  <a:latin typeface="Calibri"/>
                  <a:ea typeface="Calibri"/>
                  <a:cs typeface="Calibri"/>
                  <a:sym typeface="Calibri"/>
                </a:endParaRPr>
              </a:p>
            </p:txBody>
          </p:sp>
          <p:sp>
            <p:nvSpPr>
              <p:cNvPr id="4838" name="Google Shape;4838;p78"/>
              <p:cNvSpPr/>
              <p:nvPr/>
            </p:nvSpPr>
            <p:spPr>
              <a:xfrm>
                <a:off x="4320" y="300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cxnSp>
            <p:nvCxnSpPr>
              <p:cNvPr id="4839" name="Google Shape;4839;p78"/>
              <p:cNvCxnSpPr/>
              <p:nvPr/>
            </p:nvCxnSpPr>
            <p:spPr>
              <a:xfrm>
                <a:off x="4369" y="3034"/>
                <a:ext cx="0" cy="72"/>
              </a:xfrm>
              <a:prstGeom prst="straightConnector1">
                <a:avLst/>
              </a:prstGeom>
              <a:noFill/>
              <a:ln cap="flat" cmpd="sng" w="19050">
                <a:solidFill>
                  <a:srgbClr val="000000"/>
                </a:solidFill>
                <a:prstDash val="solid"/>
                <a:round/>
                <a:headEnd len="med" w="med" type="none"/>
                <a:tailEnd len="med" w="med" type="none"/>
              </a:ln>
            </p:spPr>
          </p:cxnSp>
          <p:cxnSp>
            <p:nvCxnSpPr>
              <p:cNvPr id="4840" name="Google Shape;4840;p78"/>
              <p:cNvCxnSpPr/>
              <p:nvPr/>
            </p:nvCxnSpPr>
            <p:spPr>
              <a:xfrm>
                <a:off x="4478"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41" name="Google Shape;4841;p78"/>
              <p:cNvCxnSpPr/>
              <p:nvPr/>
            </p:nvCxnSpPr>
            <p:spPr>
              <a:xfrm>
                <a:off x="4533" y="3035"/>
                <a:ext cx="0" cy="72"/>
              </a:xfrm>
              <a:prstGeom prst="straightConnector1">
                <a:avLst/>
              </a:prstGeom>
              <a:noFill/>
              <a:ln cap="flat" cmpd="sng" w="19050">
                <a:solidFill>
                  <a:srgbClr val="000000"/>
                </a:solidFill>
                <a:prstDash val="solid"/>
                <a:round/>
                <a:headEnd len="med" w="med" type="none"/>
                <a:tailEnd len="med" w="med" type="none"/>
              </a:ln>
            </p:spPr>
          </p:cxnSp>
          <p:cxnSp>
            <p:nvCxnSpPr>
              <p:cNvPr id="4842" name="Google Shape;4842;p78"/>
              <p:cNvCxnSpPr/>
              <p:nvPr/>
            </p:nvCxnSpPr>
            <p:spPr>
              <a:xfrm>
                <a:off x="4590"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43" name="Google Shape;4843;p78"/>
              <p:cNvCxnSpPr/>
              <p:nvPr/>
            </p:nvCxnSpPr>
            <p:spPr>
              <a:xfrm>
                <a:off x="4651"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44" name="Google Shape;4844;p78"/>
              <p:cNvCxnSpPr/>
              <p:nvPr/>
            </p:nvCxnSpPr>
            <p:spPr>
              <a:xfrm>
                <a:off x="4707"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45" name="Google Shape;4845;p78"/>
              <p:cNvCxnSpPr/>
              <p:nvPr/>
            </p:nvCxnSpPr>
            <p:spPr>
              <a:xfrm>
                <a:off x="4422" y="3034"/>
                <a:ext cx="0" cy="72"/>
              </a:xfrm>
              <a:prstGeom prst="straightConnector1">
                <a:avLst/>
              </a:prstGeom>
              <a:noFill/>
              <a:ln cap="flat" cmpd="sng" w="19050">
                <a:solidFill>
                  <a:srgbClr val="000000"/>
                </a:solidFill>
                <a:prstDash val="solid"/>
                <a:round/>
                <a:headEnd len="med" w="med" type="none"/>
                <a:tailEnd len="med" w="med" type="none"/>
              </a:ln>
            </p:spPr>
          </p:cxnSp>
          <p:sp>
            <p:nvSpPr>
              <p:cNvPr id="4846" name="Google Shape;4846;p78"/>
              <p:cNvSpPr/>
              <p:nvPr/>
            </p:nvSpPr>
            <p:spPr>
              <a:xfrm>
                <a:off x="4328"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47" name="Google Shape;4847;p78"/>
              <p:cNvSpPr/>
              <p:nvPr/>
            </p:nvSpPr>
            <p:spPr>
              <a:xfrm>
                <a:off x="4414"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48" name="Google Shape;4848;p78"/>
              <p:cNvSpPr/>
              <p:nvPr/>
            </p:nvSpPr>
            <p:spPr>
              <a:xfrm>
                <a:off x="4500" y="317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49" name="Google Shape;4849;p78"/>
              <p:cNvSpPr/>
              <p:nvPr/>
            </p:nvSpPr>
            <p:spPr>
              <a:xfrm>
                <a:off x="4597"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50" name="Google Shape;4850;p78"/>
              <p:cNvSpPr/>
              <p:nvPr/>
            </p:nvSpPr>
            <p:spPr>
              <a:xfrm>
                <a:off x="4693"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grpSp>
        <p:grpSp>
          <p:nvGrpSpPr>
            <p:cNvPr id="4851" name="Google Shape;4851;p78"/>
            <p:cNvGrpSpPr/>
            <p:nvPr/>
          </p:nvGrpSpPr>
          <p:grpSpPr>
            <a:xfrm>
              <a:off x="3206" y="1347"/>
              <a:ext cx="510" cy="661"/>
              <a:chOff x="4296" y="2627"/>
              <a:chExt cx="510" cy="661"/>
            </a:xfrm>
          </p:grpSpPr>
          <p:sp>
            <p:nvSpPr>
              <p:cNvPr id="4852" name="Google Shape;4852;p78"/>
              <p:cNvSpPr/>
              <p:nvPr/>
            </p:nvSpPr>
            <p:spPr>
              <a:xfrm>
                <a:off x="4296" y="2652"/>
                <a:ext cx="510" cy="636"/>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53" name="Google Shape;4853;p78"/>
              <p:cNvSpPr txBox="1"/>
              <p:nvPr/>
            </p:nvSpPr>
            <p:spPr>
              <a:xfrm>
                <a:off x="4298" y="2627"/>
                <a:ext cx="485"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mail</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server</a:t>
                </a:r>
                <a:endParaRPr b="0" i="0" sz="2800" u="none" cap="none" strike="noStrike">
                  <a:solidFill>
                    <a:srgbClr val="000000"/>
                  </a:solidFill>
                  <a:latin typeface="Calibri"/>
                  <a:ea typeface="Calibri"/>
                  <a:cs typeface="Calibri"/>
                  <a:sym typeface="Calibri"/>
                </a:endParaRPr>
              </a:p>
            </p:txBody>
          </p:sp>
          <p:sp>
            <p:nvSpPr>
              <p:cNvPr id="4854" name="Google Shape;4854;p78"/>
              <p:cNvSpPr/>
              <p:nvPr/>
            </p:nvSpPr>
            <p:spPr>
              <a:xfrm>
                <a:off x="4320" y="300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cxnSp>
            <p:nvCxnSpPr>
              <p:cNvPr id="4855" name="Google Shape;4855;p78"/>
              <p:cNvCxnSpPr/>
              <p:nvPr/>
            </p:nvCxnSpPr>
            <p:spPr>
              <a:xfrm>
                <a:off x="4369" y="3034"/>
                <a:ext cx="0" cy="72"/>
              </a:xfrm>
              <a:prstGeom prst="straightConnector1">
                <a:avLst/>
              </a:prstGeom>
              <a:noFill/>
              <a:ln cap="flat" cmpd="sng" w="19050">
                <a:solidFill>
                  <a:srgbClr val="000000"/>
                </a:solidFill>
                <a:prstDash val="solid"/>
                <a:round/>
                <a:headEnd len="med" w="med" type="none"/>
                <a:tailEnd len="med" w="med" type="none"/>
              </a:ln>
            </p:spPr>
          </p:cxnSp>
          <p:cxnSp>
            <p:nvCxnSpPr>
              <p:cNvPr id="4856" name="Google Shape;4856;p78"/>
              <p:cNvCxnSpPr/>
              <p:nvPr/>
            </p:nvCxnSpPr>
            <p:spPr>
              <a:xfrm>
                <a:off x="4478"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57" name="Google Shape;4857;p78"/>
              <p:cNvCxnSpPr/>
              <p:nvPr/>
            </p:nvCxnSpPr>
            <p:spPr>
              <a:xfrm>
                <a:off x="4533" y="3035"/>
                <a:ext cx="0" cy="72"/>
              </a:xfrm>
              <a:prstGeom prst="straightConnector1">
                <a:avLst/>
              </a:prstGeom>
              <a:noFill/>
              <a:ln cap="flat" cmpd="sng" w="19050">
                <a:solidFill>
                  <a:srgbClr val="000000"/>
                </a:solidFill>
                <a:prstDash val="solid"/>
                <a:round/>
                <a:headEnd len="med" w="med" type="none"/>
                <a:tailEnd len="med" w="med" type="none"/>
              </a:ln>
            </p:spPr>
          </p:cxnSp>
          <p:cxnSp>
            <p:nvCxnSpPr>
              <p:cNvPr id="4858" name="Google Shape;4858;p78"/>
              <p:cNvCxnSpPr/>
              <p:nvPr/>
            </p:nvCxnSpPr>
            <p:spPr>
              <a:xfrm>
                <a:off x="4590"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59" name="Google Shape;4859;p78"/>
              <p:cNvCxnSpPr/>
              <p:nvPr/>
            </p:nvCxnSpPr>
            <p:spPr>
              <a:xfrm>
                <a:off x="4651"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60" name="Google Shape;4860;p78"/>
              <p:cNvCxnSpPr/>
              <p:nvPr/>
            </p:nvCxnSpPr>
            <p:spPr>
              <a:xfrm>
                <a:off x="4707"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4861" name="Google Shape;4861;p78"/>
              <p:cNvCxnSpPr/>
              <p:nvPr/>
            </p:nvCxnSpPr>
            <p:spPr>
              <a:xfrm>
                <a:off x="4422" y="3034"/>
                <a:ext cx="0" cy="72"/>
              </a:xfrm>
              <a:prstGeom prst="straightConnector1">
                <a:avLst/>
              </a:prstGeom>
              <a:noFill/>
              <a:ln cap="flat" cmpd="sng" w="19050">
                <a:solidFill>
                  <a:srgbClr val="000000"/>
                </a:solidFill>
                <a:prstDash val="solid"/>
                <a:round/>
                <a:headEnd len="med" w="med" type="none"/>
                <a:tailEnd len="med" w="med" type="none"/>
              </a:ln>
            </p:spPr>
          </p:cxnSp>
          <p:sp>
            <p:nvSpPr>
              <p:cNvPr id="4862" name="Google Shape;4862;p78"/>
              <p:cNvSpPr/>
              <p:nvPr/>
            </p:nvSpPr>
            <p:spPr>
              <a:xfrm>
                <a:off x="4328"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63" name="Google Shape;4863;p78"/>
              <p:cNvSpPr/>
              <p:nvPr/>
            </p:nvSpPr>
            <p:spPr>
              <a:xfrm>
                <a:off x="4414"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64" name="Google Shape;4864;p78"/>
              <p:cNvSpPr/>
              <p:nvPr/>
            </p:nvSpPr>
            <p:spPr>
              <a:xfrm>
                <a:off x="4500" y="317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65" name="Google Shape;4865;p78"/>
              <p:cNvSpPr/>
              <p:nvPr/>
            </p:nvSpPr>
            <p:spPr>
              <a:xfrm>
                <a:off x="4597"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66" name="Google Shape;4866;p78"/>
              <p:cNvSpPr/>
              <p:nvPr/>
            </p:nvSpPr>
            <p:spPr>
              <a:xfrm>
                <a:off x="4693"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grpSp>
        <p:cxnSp>
          <p:nvCxnSpPr>
            <p:cNvPr id="4867" name="Google Shape;4867;p78"/>
            <p:cNvCxnSpPr/>
            <p:nvPr/>
          </p:nvCxnSpPr>
          <p:spPr>
            <a:xfrm flipH="1" rot="10800000">
              <a:off x="3734" y="2350"/>
              <a:ext cx="708" cy="684"/>
            </a:xfrm>
            <a:prstGeom prst="straightConnector1">
              <a:avLst/>
            </a:prstGeom>
            <a:noFill/>
            <a:ln cap="flat" cmpd="sng" w="28575">
              <a:solidFill>
                <a:srgbClr val="CC0000"/>
              </a:solidFill>
              <a:prstDash val="solid"/>
              <a:round/>
              <a:headEnd len="med" w="med" type="triangle"/>
              <a:tailEnd len="med" w="med" type="triangle"/>
            </a:ln>
          </p:spPr>
        </p:cxnSp>
        <p:cxnSp>
          <p:nvCxnSpPr>
            <p:cNvPr id="4868" name="Google Shape;4868;p78"/>
            <p:cNvCxnSpPr/>
            <p:nvPr/>
          </p:nvCxnSpPr>
          <p:spPr>
            <a:xfrm rot="10800000">
              <a:off x="3266" y="2020"/>
              <a:ext cx="0" cy="786"/>
            </a:xfrm>
            <a:prstGeom prst="straightConnector1">
              <a:avLst/>
            </a:prstGeom>
            <a:noFill/>
            <a:ln cap="flat" cmpd="sng" w="28575">
              <a:solidFill>
                <a:srgbClr val="CC0000"/>
              </a:solidFill>
              <a:prstDash val="solid"/>
              <a:round/>
              <a:headEnd len="med" w="med" type="triangle"/>
              <a:tailEnd len="med" w="med" type="triangle"/>
            </a:ln>
          </p:spPr>
        </p:cxnSp>
        <p:grpSp>
          <p:nvGrpSpPr>
            <p:cNvPr id="4869" name="Google Shape;4869;p78"/>
            <p:cNvGrpSpPr/>
            <p:nvPr/>
          </p:nvGrpSpPr>
          <p:grpSpPr>
            <a:xfrm>
              <a:off x="3799" y="2535"/>
              <a:ext cx="641" cy="330"/>
              <a:chOff x="3749" y="2537"/>
              <a:chExt cx="641" cy="330"/>
            </a:xfrm>
          </p:grpSpPr>
          <p:sp>
            <p:nvSpPr>
              <p:cNvPr id="4870" name="Google Shape;4870;p78"/>
              <p:cNvSpPr/>
              <p:nvPr/>
            </p:nvSpPr>
            <p:spPr>
              <a:xfrm>
                <a:off x="3798" y="2580"/>
                <a:ext cx="540" cy="1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71" name="Google Shape;4871;p78"/>
              <p:cNvSpPr txBox="1"/>
              <p:nvPr/>
            </p:nvSpPr>
            <p:spPr>
              <a:xfrm>
                <a:off x="3749" y="2537"/>
                <a:ext cx="641" cy="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Calibri"/>
                  <a:buNone/>
                </a:pPr>
                <a:r>
                  <a:rPr b="0" i="0" lang="en-US" sz="2800" u="none" cap="none" strike="noStrike">
                    <a:solidFill>
                      <a:srgbClr val="CC0000"/>
                    </a:solidFill>
                    <a:latin typeface="Calibri"/>
                    <a:ea typeface="Calibri"/>
                    <a:cs typeface="Calibri"/>
                    <a:sym typeface="Calibri"/>
                  </a:rPr>
                  <a:t>SMTP</a:t>
                </a:r>
                <a:endParaRPr/>
              </a:p>
            </p:txBody>
          </p:sp>
        </p:grpSp>
        <p:grpSp>
          <p:nvGrpSpPr>
            <p:cNvPr id="4872" name="Google Shape;4872;p78"/>
            <p:cNvGrpSpPr/>
            <p:nvPr/>
          </p:nvGrpSpPr>
          <p:grpSpPr>
            <a:xfrm>
              <a:off x="3775" y="1743"/>
              <a:ext cx="641" cy="330"/>
              <a:chOff x="3749" y="2537"/>
              <a:chExt cx="641" cy="330"/>
            </a:xfrm>
          </p:grpSpPr>
          <p:sp>
            <p:nvSpPr>
              <p:cNvPr id="4873" name="Google Shape;4873;p78"/>
              <p:cNvSpPr/>
              <p:nvPr/>
            </p:nvSpPr>
            <p:spPr>
              <a:xfrm>
                <a:off x="3798" y="2580"/>
                <a:ext cx="540" cy="1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74" name="Google Shape;4874;p78"/>
              <p:cNvSpPr txBox="1"/>
              <p:nvPr/>
            </p:nvSpPr>
            <p:spPr>
              <a:xfrm>
                <a:off x="3749" y="2537"/>
                <a:ext cx="641" cy="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Calibri"/>
                  <a:buNone/>
                </a:pPr>
                <a:r>
                  <a:rPr b="0" i="0" lang="en-US" sz="2800" u="none" cap="none" strike="noStrike">
                    <a:solidFill>
                      <a:srgbClr val="CC0000"/>
                    </a:solidFill>
                    <a:latin typeface="Calibri"/>
                    <a:ea typeface="Calibri"/>
                    <a:cs typeface="Calibri"/>
                    <a:sym typeface="Calibri"/>
                  </a:rPr>
                  <a:t>SMTP</a:t>
                </a:r>
                <a:endParaRPr/>
              </a:p>
            </p:txBody>
          </p:sp>
        </p:grpSp>
        <p:grpSp>
          <p:nvGrpSpPr>
            <p:cNvPr id="4875" name="Google Shape;4875;p78"/>
            <p:cNvGrpSpPr/>
            <p:nvPr/>
          </p:nvGrpSpPr>
          <p:grpSpPr>
            <a:xfrm>
              <a:off x="2962" y="2151"/>
              <a:ext cx="641" cy="330"/>
              <a:chOff x="3770" y="2495"/>
              <a:chExt cx="641" cy="330"/>
            </a:xfrm>
          </p:grpSpPr>
          <p:sp>
            <p:nvSpPr>
              <p:cNvPr id="4876" name="Google Shape;4876;p78"/>
              <p:cNvSpPr/>
              <p:nvPr/>
            </p:nvSpPr>
            <p:spPr>
              <a:xfrm>
                <a:off x="3798" y="2580"/>
                <a:ext cx="540" cy="19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77" name="Google Shape;4877;p78"/>
              <p:cNvSpPr txBox="1"/>
              <p:nvPr/>
            </p:nvSpPr>
            <p:spPr>
              <a:xfrm>
                <a:off x="3770" y="2495"/>
                <a:ext cx="641" cy="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800"/>
                  <a:buFont typeface="Calibri"/>
                  <a:buNone/>
                </a:pPr>
                <a:r>
                  <a:rPr b="0" i="0" lang="en-US" sz="2800" u="none" cap="none" strike="noStrike">
                    <a:solidFill>
                      <a:srgbClr val="CC0000"/>
                    </a:solidFill>
                    <a:latin typeface="Calibri"/>
                    <a:ea typeface="Calibri"/>
                    <a:cs typeface="Calibri"/>
                    <a:sym typeface="Calibri"/>
                  </a:rPr>
                  <a:t>SMTP</a:t>
                </a:r>
                <a:endParaRPr/>
              </a:p>
            </p:txBody>
          </p:sp>
        </p:grpSp>
        <p:grpSp>
          <p:nvGrpSpPr>
            <p:cNvPr id="4878" name="Google Shape;4878;p78"/>
            <p:cNvGrpSpPr/>
            <p:nvPr/>
          </p:nvGrpSpPr>
          <p:grpSpPr>
            <a:xfrm>
              <a:off x="3579" y="886"/>
              <a:ext cx="583" cy="664"/>
              <a:chOff x="3566" y="550"/>
              <a:chExt cx="583" cy="664"/>
            </a:xfrm>
          </p:grpSpPr>
          <p:grpSp>
            <p:nvGrpSpPr>
              <p:cNvPr id="4879" name="Google Shape;4879;p78"/>
              <p:cNvGrpSpPr/>
              <p:nvPr/>
            </p:nvGrpSpPr>
            <p:grpSpPr>
              <a:xfrm>
                <a:off x="3588" y="692"/>
                <a:ext cx="561" cy="522"/>
                <a:chOff x="-44" y="1473"/>
                <a:chExt cx="981" cy="1105"/>
              </a:xfrm>
            </p:grpSpPr>
            <p:pic>
              <p:nvPicPr>
                <p:cNvPr descr="desktop_computer_stylized_medium" id="4880" name="Google Shape;4880;p7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881" name="Google Shape;4881;p7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882" name="Google Shape;4882;p78"/>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83" name="Google Shape;4883;p78"/>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884" name="Google Shape;4884;p78"/>
            <p:cNvGrpSpPr/>
            <p:nvPr/>
          </p:nvGrpSpPr>
          <p:grpSpPr>
            <a:xfrm>
              <a:off x="4862" y="1400"/>
              <a:ext cx="583" cy="664"/>
              <a:chOff x="3566" y="550"/>
              <a:chExt cx="583" cy="664"/>
            </a:xfrm>
          </p:grpSpPr>
          <p:grpSp>
            <p:nvGrpSpPr>
              <p:cNvPr id="4885" name="Google Shape;4885;p78"/>
              <p:cNvGrpSpPr/>
              <p:nvPr/>
            </p:nvGrpSpPr>
            <p:grpSpPr>
              <a:xfrm>
                <a:off x="3588" y="692"/>
                <a:ext cx="561" cy="522"/>
                <a:chOff x="-44" y="1473"/>
                <a:chExt cx="981" cy="1105"/>
              </a:xfrm>
            </p:grpSpPr>
            <p:pic>
              <p:nvPicPr>
                <p:cNvPr descr="desktop_computer_stylized_medium" id="4886" name="Google Shape;4886;p7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887" name="Google Shape;4887;p7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888" name="Google Shape;4888;p78"/>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89" name="Google Shape;4889;p78"/>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890" name="Google Shape;4890;p78"/>
            <p:cNvGrpSpPr/>
            <p:nvPr/>
          </p:nvGrpSpPr>
          <p:grpSpPr>
            <a:xfrm>
              <a:off x="5074" y="1880"/>
              <a:ext cx="583" cy="664"/>
              <a:chOff x="3566" y="550"/>
              <a:chExt cx="583" cy="664"/>
            </a:xfrm>
          </p:grpSpPr>
          <p:grpSp>
            <p:nvGrpSpPr>
              <p:cNvPr id="4891" name="Google Shape;4891;p78"/>
              <p:cNvGrpSpPr/>
              <p:nvPr/>
            </p:nvGrpSpPr>
            <p:grpSpPr>
              <a:xfrm>
                <a:off x="3588" y="692"/>
                <a:ext cx="561" cy="522"/>
                <a:chOff x="-44" y="1473"/>
                <a:chExt cx="981" cy="1105"/>
              </a:xfrm>
            </p:grpSpPr>
            <p:pic>
              <p:nvPicPr>
                <p:cNvPr descr="desktop_computer_stylized_medium" id="4892" name="Google Shape;4892;p7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893" name="Google Shape;4893;p7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894" name="Google Shape;4894;p78"/>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895" name="Google Shape;4895;p78"/>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896" name="Google Shape;4896;p78"/>
            <p:cNvGrpSpPr/>
            <p:nvPr/>
          </p:nvGrpSpPr>
          <p:grpSpPr>
            <a:xfrm>
              <a:off x="4991" y="2540"/>
              <a:ext cx="583" cy="664"/>
              <a:chOff x="3566" y="550"/>
              <a:chExt cx="583" cy="664"/>
            </a:xfrm>
          </p:grpSpPr>
          <p:grpSp>
            <p:nvGrpSpPr>
              <p:cNvPr id="4897" name="Google Shape;4897;p78"/>
              <p:cNvGrpSpPr/>
              <p:nvPr/>
            </p:nvGrpSpPr>
            <p:grpSpPr>
              <a:xfrm>
                <a:off x="3588" y="692"/>
                <a:ext cx="561" cy="522"/>
                <a:chOff x="-44" y="1473"/>
                <a:chExt cx="981" cy="1105"/>
              </a:xfrm>
            </p:grpSpPr>
            <p:pic>
              <p:nvPicPr>
                <p:cNvPr descr="desktop_computer_stylized_medium" id="4898" name="Google Shape;4898;p7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899" name="Google Shape;4899;p7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900" name="Google Shape;4900;p78"/>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901" name="Google Shape;4901;p78"/>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902" name="Google Shape;4902;p78"/>
            <p:cNvGrpSpPr/>
            <p:nvPr/>
          </p:nvGrpSpPr>
          <p:grpSpPr>
            <a:xfrm>
              <a:off x="3346" y="3446"/>
              <a:ext cx="583" cy="664"/>
              <a:chOff x="3566" y="550"/>
              <a:chExt cx="583" cy="664"/>
            </a:xfrm>
          </p:grpSpPr>
          <p:grpSp>
            <p:nvGrpSpPr>
              <p:cNvPr id="4903" name="Google Shape;4903;p78"/>
              <p:cNvGrpSpPr/>
              <p:nvPr/>
            </p:nvGrpSpPr>
            <p:grpSpPr>
              <a:xfrm>
                <a:off x="3588" y="692"/>
                <a:ext cx="561" cy="522"/>
                <a:chOff x="-44" y="1473"/>
                <a:chExt cx="981" cy="1105"/>
              </a:xfrm>
            </p:grpSpPr>
            <p:pic>
              <p:nvPicPr>
                <p:cNvPr descr="desktop_computer_stylized_medium" id="4904" name="Google Shape;4904;p7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905" name="Google Shape;4905;p7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906" name="Google Shape;4906;p78"/>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907" name="Google Shape;4907;p78"/>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nvGrpSpPr>
            <p:cNvPr id="4908" name="Google Shape;4908;p78"/>
            <p:cNvGrpSpPr/>
            <p:nvPr/>
          </p:nvGrpSpPr>
          <p:grpSpPr>
            <a:xfrm>
              <a:off x="3805" y="3056"/>
              <a:ext cx="583" cy="664"/>
              <a:chOff x="3566" y="550"/>
              <a:chExt cx="583" cy="664"/>
            </a:xfrm>
          </p:grpSpPr>
          <p:grpSp>
            <p:nvGrpSpPr>
              <p:cNvPr id="4909" name="Google Shape;4909;p78"/>
              <p:cNvGrpSpPr/>
              <p:nvPr/>
            </p:nvGrpSpPr>
            <p:grpSpPr>
              <a:xfrm>
                <a:off x="3588" y="692"/>
                <a:ext cx="561" cy="522"/>
                <a:chOff x="-44" y="1473"/>
                <a:chExt cx="981" cy="1105"/>
              </a:xfrm>
            </p:grpSpPr>
            <p:pic>
              <p:nvPicPr>
                <p:cNvPr descr="desktop_computer_stylized_medium" id="4910" name="Google Shape;4910;p7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911" name="Google Shape;4911;p7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4912" name="Google Shape;4912;p78"/>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380"/>
                  <a:buFont typeface="Arial"/>
                  <a:buNone/>
                </a:pPr>
                <a:r>
                  <a:t/>
                </a:r>
                <a:endParaRPr b="0" i="0" sz="2800" u="none" cap="none" strike="noStrike">
                  <a:solidFill>
                    <a:srgbClr val="000000"/>
                  </a:solidFill>
                  <a:latin typeface="Calibri"/>
                  <a:ea typeface="Calibri"/>
                  <a:cs typeface="Calibri"/>
                  <a:sym typeface="Calibri"/>
                </a:endParaRPr>
              </a:p>
            </p:txBody>
          </p:sp>
          <p:sp>
            <p:nvSpPr>
              <p:cNvPr id="4913" name="Google Shape;4913;p78"/>
              <p:cNvSpPr txBox="1"/>
              <p:nvPr/>
            </p:nvSpPr>
            <p:spPr>
              <a:xfrm>
                <a:off x="3566" y="550"/>
                <a:ext cx="453" cy="4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agent</a:t>
                </a:r>
                <a:endParaRPr b="0" i="0" sz="2800" u="none" cap="none" strike="noStrike">
                  <a:solidFill>
                    <a:srgbClr val="000000"/>
                  </a:solidFill>
                  <a:latin typeface="Calibri"/>
                  <a:ea typeface="Calibri"/>
                  <a:cs typeface="Calibri"/>
                  <a:sym typeface="Calibri"/>
                </a:endParaRPr>
              </a:p>
            </p:txBody>
          </p:sp>
        </p:grpSp>
      </p:grpSp>
      <p:sp>
        <p:nvSpPr>
          <p:cNvPr id="4914" name="Google Shape;4914;p78"/>
          <p:cNvSpPr txBox="1"/>
          <p:nvPr/>
        </p:nvSpPr>
        <p:spPr>
          <a:xfrm>
            <a:off x="660265" y="1387147"/>
            <a:ext cx="5674033"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mail servers: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0000A3"/>
                </a:solidFill>
                <a:latin typeface="Calibri"/>
                <a:ea typeface="Calibri"/>
                <a:cs typeface="Calibri"/>
                <a:sym typeface="Calibri"/>
              </a:rPr>
              <a:t>mailbox</a:t>
            </a:r>
            <a:r>
              <a:rPr b="0" i="0" lang="en-US" sz="2800" u="none" cap="none" strike="noStrike">
                <a:solidFill>
                  <a:srgbClr val="000000"/>
                </a:solidFill>
                <a:latin typeface="Calibri"/>
                <a:ea typeface="Calibri"/>
                <a:cs typeface="Calibri"/>
                <a:sym typeface="Calibri"/>
              </a:rPr>
              <a:t> contains incoming messages for user</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0000A3"/>
                </a:solidFill>
                <a:latin typeface="Calibri"/>
                <a:ea typeface="Calibri"/>
                <a:cs typeface="Calibri"/>
                <a:sym typeface="Calibri"/>
              </a:rPr>
              <a:t>message queue</a:t>
            </a:r>
            <a:r>
              <a:rPr b="0" i="0" lang="en-US" sz="2800" u="none" cap="none" strike="noStrike">
                <a:solidFill>
                  <a:srgbClr val="0000A3"/>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of outgoing (to be sent) mail messages</a:t>
            </a:r>
            <a:endParaRPr/>
          </a:p>
          <a:p>
            <a:pPr indent="0" lvl="0" marL="130175" marR="0" rtl="0" algn="l">
              <a:lnSpc>
                <a:spcPct val="90000"/>
              </a:lnSpc>
              <a:spcBef>
                <a:spcPts val="100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SMTP protocol</a:t>
            </a:r>
            <a:r>
              <a:rPr b="0" i="0" lang="en-US" sz="3200" u="none" cap="none" strike="noStrike">
                <a:solidFill>
                  <a:srgbClr val="000000"/>
                </a:solidFill>
                <a:latin typeface="Calibri"/>
                <a:ea typeface="Calibri"/>
                <a:cs typeface="Calibri"/>
                <a:sym typeface="Calibri"/>
              </a:rPr>
              <a:t> between mail servers to send email messages</a:t>
            </a:r>
            <a:endParaRPr/>
          </a:p>
          <a:p>
            <a:pPr indent="-230187" lvl="0" marL="411163" marR="0" rtl="0" algn="l">
              <a:lnSpc>
                <a:spcPct val="90000"/>
              </a:lnSpc>
              <a:spcBef>
                <a:spcPts val="500"/>
              </a:spcBef>
              <a:spcAft>
                <a:spcPts val="0"/>
              </a:spcAft>
              <a:buClr>
                <a:srgbClr val="0000A8"/>
              </a:buClr>
              <a:buSzPts val="2800"/>
              <a:buFont typeface="Noto Sans Symbols"/>
              <a:buChar char="▪"/>
            </a:pPr>
            <a:r>
              <a:rPr b="0" i="0" lang="en-US" sz="2800" u="none" cap="none" strike="noStrike">
                <a:solidFill>
                  <a:srgbClr val="0000A3"/>
                </a:solidFill>
                <a:latin typeface="Calibri"/>
                <a:ea typeface="Calibri"/>
                <a:cs typeface="Calibri"/>
                <a:sym typeface="Calibri"/>
              </a:rPr>
              <a:t>client: </a:t>
            </a:r>
            <a:r>
              <a:rPr b="0" i="0" lang="en-US" sz="2800" u="none" cap="none" strike="noStrike">
                <a:solidFill>
                  <a:srgbClr val="000000"/>
                </a:solidFill>
                <a:latin typeface="Calibri"/>
                <a:ea typeface="Calibri"/>
                <a:cs typeface="Calibri"/>
                <a:sym typeface="Calibri"/>
              </a:rPr>
              <a:t>sending mail server</a:t>
            </a:r>
            <a:endParaRPr/>
          </a:p>
          <a:p>
            <a:pPr indent="-230187" lvl="0" marL="411163" marR="0" rtl="0" algn="l">
              <a:lnSpc>
                <a:spcPct val="90000"/>
              </a:lnSpc>
              <a:spcBef>
                <a:spcPts val="500"/>
              </a:spcBef>
              <a:spcAft>
                <a:spcPts val="0"/>
              </a:spcAft>
              <a:buClr>
                <a:srgbClr val="0000A8"/>
              </a:buClr>
              <a:buSzPts val="2800"/>
              <a:buFont typeface="Noto Sans Symbols"/>
              <a:buChar char="▪"/>
            </a:pPr>
            <a:r>
              <a:rPr b="0" i="0" lang="en-US" sz="2800" u="none" cap="none" strike="noStrike">
                <a:solidFill>
                  <a:srgbClr val="0000A3"/>
                </a:solidFill>
                <a:latin typeface="Calibri"/>
                <a:ea typeface="Calibri"/>
                <a:cs typeface="Calibri"/>
                <a:sym typeface="Calibri"/>
              </a:rPr>
              <a:t>“server”: </a:t>
            </a:r>
            <a:r>
              <a:rPr b="0" i="0" lang="en-US" sz="2800" u="none" cap="none" strike="noStrike">
                <a:solidFill>
                  <a:srgbClr val="000000"/>
                </a:solidFill>
                <a:latin typeface="Calibri"/>
                <a:ea typeface="Calibri"/>
                <a:cs typeface="Calibri"/>
                <a:sym typeface="Calibri"/>
              </a:rPr>
              <a:t>receiving mail server</a:t>
            </a:r>
            <a:endParaRPr b="0" i="0" sz="2800" u="none" cap="none" strike="noStrike">
              <a:solidFill>
                <a:srgbClr val="000000"/>
              </a:solidFill>
              <a:latin typeface="Calibri"/>
              <a:ea typeface="Calibri"/>
              <a:cs typeface="Calibri"/>
              <a:sym typeface="Calibri"/>
            </a:endParaRPr>
          </a:p>
        </p:txBody>
      </p:sp>
      <p:grpSp>
        <p:nvGrpSpPr>
          <p:cNvPr id="4915" name="Google Shape;4915;p78"/>
          <p:cNvGrpSpPr/>
          <p:nvPr/>
        </p:nvGrpSpPr>
        <p:grpSpPr>
          <a:xfrm>
            <a:off x="7171111" y="1995054"/>
            <a:ext cx="3710247" cy="3732412"/>
            <a:chOff x="7171111" y="1995054"/>
            <a:chExt cx="3710247" cy="3732412"/>
          </a:xfrm>
        </p:grpSpPr>
        <p:sp>
          <p:nvSpPr>
            <p:cNvPr id="4916" name="Google Shape;4916;p78"/>
            <p:cNvSpPr/>
            <p:nvPr/>
          </p:nvSpPr>
          <p:spPr>
            <a:xfrm>
              <a:off x="7215447" y="1995054"/>
              <a:ext cx="1230284" cy="432262"/>
            </a:xfrm>
            <a:prstGeom prst="ellipse">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7" name="Google Shape;4917;p78"/>
            <p:cNvSpPr/>
            <p:nvPr/>
          </p:nvSpPr>
          <p:spPr>
            <a:xfrm>
              <a:off x="9213272" y="2862348"/>
              <a:ext cx="1230284" cy="432262"/>
            </a:xfrm>
            <a:prstGeom prst="ellipse">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8" name="Google Shape;4918;p78"/>
            <p:cNvSpPr/>
            <p:nvPr/>
          </p:nvSpPr>
          <p:spPr>
            <a:xfrm>
              <a:off x="7171111" y="4261656"/>
              <a:ext cx="1230284" cy="432262"/>
            </a:xfrm>
            <a:prstGeom prst="ellipse">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9" name="Google Shape;4919;p78"/>
            <p:cNvSpPr/>
            <p:nvPr/>
          </p:nvSpPr>
          <p:spPr>
            <a:xfrm>
              <a:off x="9651074" y="5295204"/>
              <a:ext cx="1230284" cy="432262"/>
            </a:xfrm>
            <a:prstGeom prst="ellipse">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920" name="Google Shape;4920;p78"/>
          <p:cNvGrpSpPr/>
          <p:nvPr/>
        </p:nvGrpSpPr>
        <p:grpSpPr>
          <a:xfrm>
            <a:off x="7223758" y="2263832"/>
            <a:ext cx="3272445" cy="4031670"/>
            <a:chOff x="7171111" y="1995054"/>
            <a:chExt cx="3272445" cy="4031670"/>
          </a:xfrm>
        </p:grpSpPr>
        <p:sp>
          <p:nvSpPr>
            <p:cNvPr id="4921" name="Google Shape;4921;p78"/>
            <p:cNvSpPr/>
            <p:nvPr/>
          </p:nvSpPr>
          <p:spPr>
            <a:xfrm>
              <a:off x="7215447" y="1995054"/>
              <a:ext cx="1230284" cy="432262"/>
            </a:xfrm>
            <a:prstGeom prst="ellipse">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2" name="Google Shape;4922;p78"/>
            <p:cNvSpPr/>
            <p:nvPr/>
          </p:nvSpPr>
          <p:spPr>
            <a:xfrm>
              <a:off x="9213272" y="2862348"/>
              <a:ext cx="1230284" cy="432262"/>
            </a:xfrm>
            <a:prstGeom prst="ellipse">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3" name="Google Shape;4923;p78"/>
            <p:cNvSpPr/>
            <p:nvPr/>
          </p:nvSpPr>
          <p:spPr>
            <a:xfrm>
              <a:off x="7171111" y="4261656"/>
              <a:ext cx="1230284" cy="432262"/>
            </a:xfrm>
            <a:prstGeom prst="ellipse">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4" name="Google Shape;4924;p78"/>
            <p:cNvSpPr/>
            <p:nvPr/>
          </p:nvSpPr>
          <p:spPr>
            <a:xfrm>
              <a:off x="9590116" y="5594462"/>
              <a:ext cx="759227" cy="432262"/>
            </a:xfrm>
            <a:prstGeom prst="ellipse">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925" name="Google Shape;4925;p78"/>
          <p:cNvGrpSpPr/>
          <p:nvPr/>
        </p:nvGrpSpPr>
        <p:grpSpPr>
          <a:xfrm>
            <a:off x="6988233" y="2128058"/>
            <a:ext cx="2391295" cy="1864822"/>
            <a:chOff x="6988233" y="2128058"/>
            <a:chExt cx="2391295" cy="1864822"/>
          </a:xfrm>
        </p:grpSpPr>
        <p:sp>
          <p:nvSpPr>
            <p:cNvPr id="4926" name="Google Shape;4926;p78"/>
            <p:cNvSpPr/>
            <p:nvPr/>
          </p:nvSpPr>
          <p:spPr>
            <a:xfrm>
              <a:off x="8262851" y="2128058"/>
              <a:ext cx="1080655" cy="615142"/>
            </a:xfrm>
            <a:prstGeom prst="ellipse">
              <a:avLst/>
            </a:pr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7" name="Google Shape;4927;p78"/>
            <p:cNvSpPr/>
            <p:nvPr/>
          </p:nvSpPr>
          <p:spPr>
            <a:xfrm>
              <a:off x="8298873" y="3377738"/>
              <a:ext cx="1080655" cy="615142"/>
            </a:xfrm>
            <a:prstGeom prst="ellipse">
              <a:avLst/>
            </a:pr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8" name="Google Shape;4928;p78"/>
            <p:cNvSpPr/>
            <p:nvPr/>
          </p:nvSpPr>
          <p:spPr>
            <a:xfrm>
              <a:off x="6988233" y="2781993"/>
              <a:ext cx="1080655" cy="615142"/>
            </a:xfrm>
            <a:prstGeom prst="ellipse">
              <a:avLst/>
            </a:pr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929" name="Google Shape;4929;p7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0"/>
                                        </p:tgtEl>
                                        <p:attrNameLst>
                                          <p:attrName>style.visibility</p:attrName>
                                        </p:attrNameLst>
                                      </p:cBhvr>
                                      <p:to>
                                        <p:strVal val="visible"/>
                                      </p:to>
                                    </p:set>
                                    <p:animEffect filter="fade" transition="in">
                                      <p:cBhvr>
                                        <p:cTn dur="500"/>
                                        <p:tgtEl>
                                          <p:spTgt spid="4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920"/>
                                        </p:tgtEl>
                                      </p:cBhvr>
                                    </p:animEffect>
                                    <p:set>
                                      <p:cBhvr>
                                        <p:cTn dur="1" fill="hold">
                                          <p:stCondLst>
                                            <p:cond delay="500"/>
                                          </p:stCondLst>
                                        </p:cTn>
                                        <p:tgtEl>
                                          <p:spTgt spid="49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915"/>
                                        </p:tgtEl>
                                        <p:attrNameLst>
                                          <p:attrName>style.visibility</p:attrName>
                                        </p:attrNameLst>
                                      </p:cBhvr>
                                      <p:to>
                                        <p:strVal val="visible"/>
                                      </p:to>
                                    </p:set>
                                    <p:animEffect filter="fade" transition="in">
                                      <p:cBhvr>
                                        <p:cTn dur="500"/>
                                        <p:tgtEl>
                                          <p:spTgt spid="4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5"/>
                                        </p:tgtEl>
                                        <p:attrNameLst>
                                          <p:attrName>style.visibility</p:attrName>
                                        </p:attrNameLst>
                                      </p:cBhvr>
                                      <p:to>
                                        <p:strVal val="visible"/>
                                      </p:to>
                                    </p:set>
                                    <p:animEffect filter="fade" transition="in">
                                      <p:cBhvr>
                                        <p:cTn dur="500"/>
                                        <p:tgtEl>
                                          <p:spTgt spid="4925"/>
                                        </p:tgtEl>
                                      </p:cBhvr>
                                    </p:animEffect>
                                  </p:childTnLst>
                                </p:cTn>
                              </p:par>
                              <p:par>
                                <p:cTn fill="hold" nodeType="withEffect" presetClass="exit" presetID="10" presetSubtype="0">
                                  <p:stCondLst>
                                    <p:cond delay="0"/>
                                  </p:stCondLst>
                                  <p:childTnLst>
                                    <p:animEffect filter="fade" transition="out">
                                      <p:cBhvr>
                                        <p:cTn dur="500"/>
                                        <p:tgtEl>
                                          <p:spTgt spid="4915"/>
                                        </p:tgtEl>
                                      </p:cBhvr>
                                    </p:animEffect>
                                    <p:set>
                                      <p:cBhvr>
                                        <p:cTn dur="1" fill="hold">
                                          <p:stCondLst>
                                            <p:cond delay="500"/>
                                          </p:stCondLst>
                                        </p:cTn>
                                        <p:tgtEl>
                                          <p:spTgt spid="49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4" name="Shape 4934"/>
        <p:cNvGrpSpPr/>
        <p:nvPr/>
      </p:nvGrpSpPr>
      <p:grpSpPr>
        <a:xfrm>
          <a:off x="0" y="0"/>
          <a:ext cx="0" cy="0"/>
          <a:chOff x="0" y="0"/>
          <a:chExt cx="0" cy="0"/>
        </a:xfrm>
      </p:grpSpPr>
      <p:sp>
        <p:nvSpPr>
          <p:cNvPr id="4935" name="Google Shape;4935;p79"/>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a:t>SMTP RFC </a:t>
            </a:r>
            <a:r>
              <a:rPr lang="en-US" sz="3200"/>
              <a:t>(5321)</a:t>
            </a:r>
            <a:endParaRPr sz="4400"/>
          </a:p>
        </p:txBody>
      </p:sp>
      <p:sp>
        <p:nvSpPr>
          <p:cNvPr id="4936" name="Google Shape;4936;p79"/>
          <p:cNvSpPr txBox="1"/>
          <p:nvPr/>
        </p:nvSpPr>
        <p:spPr>
          <a:xfrm>
            <a:off x="693827" y="1364343"/>
            <a:ext cx="6887380"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uses TCP to reliably transfer email message from client (mail server initiating connection) to server, port 25</a:t>
            </a:r>
            <a:endParaRPr/>
          </a:p>
          <a:p>
            <a:pPr indent="-222250" lvl="1" marL="695325" marR="0" rtl="0" algn="l">
              <a:lnSpc>
                <a:spcPct val="90000"/>
              </a:lnSpc>
              <a:spcBef>
                <a:spcPts val="6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direct transfer: sending server (acting like client) to receiving server</a:t>
            </a:r>
            <a:endParaRPr/>
          </a:p>
          <a:p>
            <a:pPr indent="-222250" lvl="0" marL="352425" marR="0" rtl="0" algn="l">
              <a:lnSpc>
                <a:spcPct val="90000"/>
              </a:lnSpc>
              <a:spcBef>
                <a:spcPts val="6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three phases of transfer</a:t>
            </a:r>
            <a:endParaRPr/>
          </a:p>
          <a:p>
            <a:pPr indent="-231775" lvl="1" marL="695325" marR="0" rtl="0" algn="l">
              <a:lnSpc>
                <a:spcPct val="9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SMTP handshaking (greeting)</a:t>
            </a:r>
            <a:endParaRPr/>
          </a:p>
          <a:p>
            <a:pPr indent="-231775" lvl="1" marL="695325" marR="0" rtl="0" algn="l">
              <a:lnSpc>
                <a:spcPct val="9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SMTP transfer of messages</a:t>
            </a:r>
            <a:endParaRPr/>
          </a:p>
          <a:p>
            <a:pPr indent="-231775" lvl="1" marL="695325" marR="0" rtl="0" algn="l">
              <a:lnSpc>
                <a:spcPct val="90000"/>
              </a:lnSpc>
              <a:spcBef>
                <a:spcPts val="6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SMTP closure</a:t>
            </a:r>
            <a:endParaRPr/>
          </a:p>
          <a:p>
            <a:pPr indent="-222250" lvl="0" marL="352425" marR="0" rtl="0" algn="l">
              <a:lnSpc>
                <a:spcPct val="90000"/>
              </a:lnSpc>
              <a:spcBef>
                <a:spcPts val="6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command/response interaction (like HTTP)</a:t>
            </a:r>
            <a:endParaRPr b="0" i="0" sz="2800" u="none" cap="none" strike="noStrike">
              <a:solidFill>
                <a:srgbClr val="ED7D31"/>
              </a:solidFill>
              <a:latin typeface="Calibri"/>
              <a:ea typeface="Calibri"/>
              <a:cs typeface="Calibri"/>
              <a:sym typeface="Calibri"/>
            </a:endParaRPr>
          </a:p>
          <a:p>
            <a:pPr indent="-231775" lvl="1" marL="695325" marR="0" rtl="0" algn="l">
              <a:lnSpc>
                <a:spcPct val="90000"/>
              </a:lnSpc>
              <a:spcBef>
                <a:spcPts val="600"/>
              </a:spcBef>
              <a:spcAft>
                <a:spcPts val="0"/>
              </a:spcAft>
              <a:buClr>
                <a:srgbClr val="0000A8"/>
              </a:buClr>
              <a:buSzPts val="2400"/>
              <a:buFont typeface="Arial"/>
              <a:buChar char="•"/>
            </a:pPr>
            <a:r>
              <a:rPr b="0" i="0" lang="en-US" sz="2400" u="none" cap="none" strike="noStrike">
                <a:solidFill>
                  <a:srgbClr val="000099"/>
                </a:solidFill>
                <a:latin typeface="Calibri"/>
                <a:ea typeface="Calibri"/>
                <a:cs typeface="Calibri"/>
                <a:sym typeface="Calibri"/>
              </a:rPr>
              <a:t>commands:</a:t>
            </a:r>
            <a:r>
              <a:rPr b="0" i="0" lang="en-US" sz="2400" u="none" cap="none" strike="noStrike">
                <a:solidFill>
                  <a:srgbClr val="000000"/>
                </a:solidFill>
                <a:latin typeface="Calibri"/>
                <a:ea typeface="Calibri"/>
                <a:cs typeface="Calibri"/>
                <a:sym typeface="Calibri"/>
              </a:rPr>
              <a:t> ASCII text</a:t>
            </a:r>
            <a:endParaRPr/>
          </a:p>
          <a:p>
            <a:pPr indent="-231775" lvl="1" marL="695325" marR="0" rtl="0" algn="l">
              <a:lnSpc>
                <a:spcPct val="90000"/>
              </a:lnSpc>
              <a:spcBef>
                <a:spcPts val="600"/>
              </a:spcBef>
              <a:spcAft>
                <a:spcPts val="0"/>
              </a:spcAft>
              <a:buClr>
                <a:srgbClr val="0000A8"/>
              </a:buClr>
              <a:buSzPts val="2400"/>
              <a:buFont typeface="Arial"/>
              <a:buChar char="•"/>
            </a:pPr>
            <a:r>
              <a:rPr b="0" i="0" lang="en-US" sz="2400" u="none" cap="none" strike="noStrike">
                <a:solidFill>
                  <a:srgbClr val="000099"/>
                </a:solidFill>
                <a:latin typeface="Calibri"/>
                <a:ea typeface="Calibri"/>
                <a:cs typeface="Calibri"/>
                <a:sym typeface="Calibri"/>
              </a:rPr>
              <a:t>response:</a:t>
            </a:r>
            <a:r>
              <a:rPr b="0" i="0" lang="en-US" sz="2400" u="none" cap="none" strike="noStrike">
                <a:solidFill>
                  <a:srgbClr val="000000"/>
                </a:solidFill>
                <a:latin typeface="Calibri"/>
                <a:ea typeface="Calibri"/>
                <a:cs typeface="Calibri"/>
                <a:sym typeface="Calibri"/>
              </a:rPr>
              <a:t> status code and phrase</a:t>
            </a:r>
            <a:endParaRPr/>
          </a:p>
        </p:txBody>
      </p:sp>
      <p:cxnSp>
        <p:nvCxnSpPr>
          <p:cNvPr id="4937" name="Google Shape;4937;p79"/>
          <p:cNvCxnSpPr/>
          <p:nvPr/>
        </p:nvCxnSpPr>
        <p:spPr>
          <a:xfrm>
            <a:off x="9759590" y="1806759"/>
            <a:ext cx="0" cy="4494287"/>
          </a:xfrm>
          <a:prstGeom prst="straightConnector1">
            <a:avLst/>
          </a:prstGeom>
          <a:noFill/>
          <a:ln cap="flat" cmpd="sng" w="9525">
            <a:solidFill>
              <a:srgbClr val="FF0000"/>
            </a:solidFill>
            <a:prstDash val="dot"/>
            <a:round/>
            <a:headEnd len="med" w="med" type="none"/>
            <a:tailEnd len="med" w="med" type="triangle"/>
          </a:ln>
        </p:spPr>
      </p:cxnSp>
      <p:cxnSp>
        <p:nvCxnSpPr>
          <p:cNvPr id="4938" name="Google Shape;4938;p79"/>
          <p:cNvCxnSpPr/>
          <p:nvPr/>
        </p:nvCxnSpPr>
        <p:spPr>
          <a:xfrm>
            <a:off x="11450277" y="1800409"/>
            <a:ext cx="0" cy="4450761"/>
          </a:xfrm>
          <a:prstGeom prst="straightConnector1">
            <a:avLst/>
          </a:prstGeom>
          <a:noFill/>
          <a:ln cap="flat" cmpd="sng" w="9525">
            <a:solidFill>
              <a:srgbClr val="FF0000"/>
            </a:solidFill>
            <a:prstDash val="dot"/>
            <a:round/>
            <a:headEnd len="med" w="med" type="none"/>
            <a:tailEnd len="med" w="med" type="triangle"/>
          </a:ln>
        </p:spPr>
      </p:cxnSp>
      <p:cxnSp>
        <p:nvCxnSpPr>
          <p:cNvPr id="4939" name="Google Shape;4939;p79"/>
          <p:cNvCxnSpPr/>
          <p:nvPr/>
        </p:nvCxnSpPr>
        <p:spPr>
          <a:xfrm>
            <a:off x="9773877" y="2038535"/>
            <a:ext cx="1684338" cy="390525"/>
          </a:xfrm>
          <a:prstGeom prst="straightConnector1">
            <a:avLst/>
          </a:prstGeom>
          <a:noFill/>
          <a:ln cap="flat" cmpd="sng" w="9525">
            <a:solidFill>
              <a:schemeClr val="dk1"/>
            </a:solidFill>
            <a:prstDash val="solid"/>
            <a:round/>
            <a:headEnd len="med" w="med" type="none"/>
            <a:tailEnd len="med" w="med" type="triangle"/>
          </a:ln>
        </p:spPr>
      </p:cxnSp>
      <p:cxnSp>
        <p:nvCxnSpPr>
          <p:cNvPr id="4940" name="Google Shape;4940;p79"/>
          <p:cNvCxnSpPr/>
          <p:nvPr/>
        </p:nvCxnSpPr>
        <p:spPr>
          <a:xfrm flipH="1">
            <a:off x="9776216" y="2443434"/>
            <a:ext cx="1673225" cy="403225"/>
          </a:xfrm>
          <a:prstGeom prst="straightConnector1">
            <a:avLst/>
          </a:prstGeom>
          <a:noFill/>
          <a:ln cap="flat" cmpd="sng" w="9525">
            <a:solidFill>
              <a:schemeClr val="dk1"/>
            </a:solidFill>
            <a:prstDash val="solid"/>
            <a:round/>
            <a:headEnd len="med" w="med" type="none"/>
            <a:tailEnd len="med" w="med" type="triangle"/>
          </a:ln>
        </p:spPr>
      </p:cxnSp>
      <p:cxnSp>
        <p:nvCxnSpPr>
          <p:cNvPr id="4941" name="Google Shape;4941;p79"/>
          <p:cNvCxnSpPr/>
          <p:nvPr/>
        </p:nvCxnSpPr>
        <p:spPr>
          <a:xfrm>
            <a:off x="9784153" y="2951434"/>
            <a:ext cx="1684338" cy="390525"/>
          </a:xfrm>
          <a:prstGeom prst="straightConnector1">
            <a:avLst/>
          </a:prstGeom>
          <a:noFill/>
          <a:ln cap="flat" cmpd="sng" w="9525">
            <a:solidFill>
              <a:schemeClr val="dk1"/>
            </a:solidFill>
            <a:prstDash val="solid"/>
            <a:round/>
            <a:headEnd len="med" w="med" type="none"/>
            <a:tailEnd len="med" w="med" type="triangle"/>
          </a:ln>
        </p:spPr>
      </p:cxnSp>
      <p:cxnSp>
        <p:nvCxnSpPr>
          <p:cNvPr id="4942" name="Google Shape;4942;p79"/>
          <p:cNvCxnSpPr/>
          <p:nvPr/>
        </p:nvCxnSpPr>
        <p:spPr>
          <a:xfrm>
            <a:off x="9369065" y="2013135"/>
            <a:ext cx="390525" cy="1587"/>
          </a:xfrm>
          <a:prstGeom prst="straightConnector1">
            <a:avLst/>
          </a:prstGeom>
          <a:noFill/>
          <a:ln cap="flat" cmpd="sng" w="9525">
            <a:solidFill>
              <a:schemeClr val="dk1"/>
            </a:solidFill>
            <a:prstDash val="solid"/>
            <a:round/>
            <a:headEnd len="med" w="med" type="none"/>
            <a:tailEnd len="med" w="med" type="none"/>
          </a:ln>
        </p:spPr>
      </p:cxnSp>
      <p:sp>
        <p:nvSpPr>
          <p:cNvPr id="4943" name="Google Shape;4943;p79"/>
          <p:cNvSpPr txBox="1"/>
          <p:nvPr/>
        </p:nvSpPr>
        <p:spPr>
          <a:xfrm>
            <a:off x="8029576" y="1681861"/>
            <a:ext cx="1363707" cy="617861"/>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initiate TCP</a:t>
            </a:r>
            <a:endParaRPr/>
          </a:p>
          <a:p>
            <a:pPr indent="0" lvl="0" marL="0" marR="0" rtl="0" algn="r">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connection</a:t>
            </a:r>
            <a:endParaRPr/>
          </a:p>
        </p:txBody>
      </p:sp>
      <p:sp>
        <p:nvSpPr>
          <p:cNvPr id="4944" name="Google Shape;4944;p79"/>
          <p:cNvSpPr/>
          <p:nvPr/>
        </p:nvSpPr>
        <p:spPr>
          <a:xfrm>
            <a:off x="9504002" y="2063935"/>
            <a:ext cx="128588" cy="803275"/>
          </a:xfrm>
          <a:prstGeom prst="leftBrace">
            <a:avLst>
              <a:gd fmla="val 5205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p:txBody>
      </p:sp>
      <p:sp>
        <p:nvSpPr>
          <p:cNvPr id="4945" name="Google Shape;4945;p79"/>
          <p:cNvSpPr txBox="1"/>
          <p:nvPr/>
        </p:nvSpPr>
        <p:spPr>
          <a:xfrm>
            <a:off x="9038028" y="2241821"/>
            <a:ext cx="575222" cy="35625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RTT</a:t>
            </a:r>
            <a:endParaRPr/>
          </a:p>
        </p:txBody>
      </p:sp>
      <p:cxnSp>
        <p:nvCxnSpPr>
          <p:cNvPr id="4946" name="Google Shape;4946;p79"/>
          <p:cNvCxnSpPr/>
          <p:nvPr/>
        </p:nvCxnSpPr>
        <p:spPr>
          <a:xfrm>
            <a:off x="9434903" y="2884759"/>
            <a:ext cx="354013" cy="0"/>
          </a:xfrm>
          <a:prstGeom prst="straightConnector1">
            <a:avLst/>
          </a:prstGeom>
          <a:noFill/>
          <a:ln cap="flat" cmpd="sng" w="9525">
            <a:solidFill>
              <a:schemeClr val="dk1"/>
            </a:solidFill>
            <a:prstDash val="solid"/>
            <a:round/>
            <a:headEnd len="med" w="med" type="none"/>
            <a:tailEnd len="med" w="med" type="none"/>
          </a:ln>
        </p:spPr>
      </p:cxnSp>
      <p:sp>
        <p:nvSpPr>
          <p:cNvPr id="4947" name="Google Shape;4947;p79"/>
          <p:cNvSpPr txBox="1"/>
          <p:nvPr/>
        </p:nvSpPr>
        <p:spPr>
          <a:xfrm>
            <a:off x="9733670" y="5983183"/>
            <a:ext cx="663964" cy="35625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time</a:t>
            </a:r>
            <a:endParaRPr/>
          </a:p>
        </p:txBody>
      </p:sp>
      <p:grpSp>
        <p:nvGrpSpPr>
          <p:cNvPr id="4948" name="Google Shape;4948;p79"/>
          <p:cNvGrpSpPr/>
          <p:nvPr/>
        </p:nvGrpSpPr>
        <p:grpSpPr>
          <a:xfrm>
            <a:off x="11321502" y="1113906"/>
            <a:ext cx="302736" cy="620580"/>
            <a:chOff x="4140" y="429"/>
            <a:chExt cx="1425" cy="2396"/>
          </a:xfrm>
        </p:grpSpPr>
        <p:sp>
          <p:nvSpPr>
            <p:cNvPr id="4949" name="Google Shape;4949;p7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50" name="Google Shape;4950;p79"/>
            <p:cNvSpPr/>
            <p:nvPr/>
          </p:nvSpPr>
          <p:spPr>
            <a:xfrm>
              <a:off x="4204" y="429"/>
              <a:ext cx="1051"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51" name="Google Shape;4951;p7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52" name="Google Shape;4952;p7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53" name="Google Shape;4953;p79"/>
            <p:cNvSpPr/>
            <p:nvPr/>
          </p:nvSpPr>
          <p:spPr>
            <a:xfrm>
              <a:off x="4209" y="690"/>
              <a:ext cx="598"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4954" name="Google Shape;4954;p79"/>
            <p:cNvGrpSpPr/>
            <p:nvPr/>
          </p:nvGrpSpPr>
          <p:grpSpPr>
            <a:xfrm>
              <a:off x="4748" y="668"/>
              <a:ext cx="582" cy="145"/>
              <a:chOff x="613" y="2568"/>
              <a:chExt cx="726" cy="139"/>
            </a:xfrm>
          </p:grpSpPr>
          <p:sp>
            <p:nvSpPr>
              <p:cNvPr id="4955" name="Google Shape;4955;p79"/>
              <p:cNvSpPr/>
              <p:nvPr/>
            </p:nvSpPr>
            <p:spPr>
              <a:xfrm>
                <a:off x="613" y="2568"/>
                <a:ext cx="726"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56" name="Google Shape;4956;p79"/>
              <p:cNvSpPr/>
              <p:nvPr/>
            </p:nvSpPr>
            <p:spPr>
              <a:xfrm>
                <a:off x="627" y="2584"/>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4957" name="Google Shape;4957;p79"/>
            <p:cNvSpPr/>
            <p:nvPr/>
          </p:nvSpPr>
          <p:spPr>
            <a:xfrm>
              <a:off x="4225" y="1018"/>
              <a:ext cx="592"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4958" name="Google Shape;4958;p79"/>
            <p:cNvGrpSpPr/>
            <p:nvPr/>
          </p:nvGrpSpPr>
          <p:grpSpPr>
            <a:xfrm>
              <a:off x="4749" y="996"/>
              <a:ext cx="582" cy="133"/>
              <a:chOff x="616" y="2570"/>
              <a:chExt cx="726" cy="138"/>
            </a:xfrm>
          </p:grpSpPr>
          <p:sp>
            <p:nvSpPr>
              <p:cNvPr id="4959" name="Google Shape;4959;p79"/>
              <p:cNvSpPr/>
              <p:nvPr/>
            </p:nvSpPr>
            <p:spPr>
              <a:xfrm>
                <a:off x="616" y="2570"/>
                <a:ext cx="726"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60" name="Google Shape;4960;p79"/>
              <p:cNvSpPr/>
              <p:nvPr/>
            </p:nvSpPr>
            <p:spPr>
              <a:xfrm>
                <a:off x="629" y="2587"/>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4961" name="Google Shape;4961;p79"/>
            <p:cNvSpPr/>
            <p:nvPr/>
          </p:nvSpPr>
          <p:spPr>
            <a:xfrm>
              <a:off x="4215" y="1357"/>
              <a:ext cx="598"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62" name="Google Shape;4962;p79"/>
            <p:cNvSpPr/>
            <p:nvPr/>
          </p:nvSpPr>
          <p:spPr>
            <a:xfrm>
              <a:off x="4225" y="1658"/>
              <a:ext cx="598"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4963" name="Google Shape;4963;p79"/>
            <p:cNvGrpSpPr/>
            <p:nvPr/>
          </p:nvGrpSpPr>
          <p:grpSpPr>
            <a:xfrm>
              <a:off x="4733" y="1641"/>
              <a:ext cx="587" cy="139"/>
              <a:chOff x="611" y="2581"/>
              <a:chExt cx="731" cy="128"/>
            </a:xfrm>
          </p:grpSpPr>
          <p:sp>
            <p:nvSpPr>
              <p:cNvPr id="4964" name="Google Shape;4964;p79"/>
              <p:cNvSpPr/>
              <p:nvPr/>
            </p:nvSpPr>
            <p:spPr>
              <a:xfrm>
                <a:off x="611" y="2581"/>
                <a:ext cx="731" cy="12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65" name="Google Shape;4965;p79"/>
              <p:cNvSpPr/>
              <p:nvPr/>
            </p:nvSpPr>
            <p:spPr>
              <a:xfrm>
                <a:off x="624" y="2586"/>
                <a:ext cx="698"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4966" name="Google Shape;4966;p7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nvGrpSpPr>
            <p:cNvPr id="4967" name="Google Shape;4967;p79"/>
            <p:cNvGrpSpPr/>
            <p:nvPr/>
          </p:nvGrpSpPr>
          <p:grpSpPr>
            <a:xfrm>
              <a:off x="4737" y="1335"/>
              <a:ext cx="582" cy="139"/>
              <a:chOff x="612" y="2576"/>
              <a:chExt cx="725" cy="139"/>
            </a:xfrm>
          </p:grpSpPr>
          <p:sp>
            <p:nvSpPr>
              <p:cNvPr id="4968" name="Google Shape;4968;p79"/>
              <p:cNvSpPr/>
              <p:nvPr/>
            </p:nvSpPr>
            <p:spPr>
              <a:xfrm>
                <a:off x="612" y="2576"/>
                <a:ext cx="725"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69" name="Google Shape;4969;p79"/>
              <p:cNvSpPr/>
              <p:nvPr/>
            </p:nvSpPr>
            <p:spPr>
              <a:xfrm>
                <a:off x="626" y="2587"/>
                <a:ext cx="691"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4970" name="Google Shape;4970;p79"/>
            <p:cNvSpPr/>
            <p:nvPr/>
          </p:nvSpPr>
          <p:spPr>
            <a:xfrm>
              <a:off x="5250" y="429"/>
              <a:ext cx="69"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71" name="Google Shape;4971;p7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72" name="Google Shape;4972;p7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73" name="Google Shape;4973;p79"/>
            <p:cNvSpPr/>
            <p:nvPr/>
          </p:nvSpPr>
          <p:spPr>
            <a:xfrm>
              <a:off x="5517" y="2614"/>
              <a:ext cx="48"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74" name="Google Shape;4974;p7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75" name="Google Shape;4975;p79"/>
            <p:cNvSpPr/>
            <p:nvPr/>
          </p:nvSpPr>
          <p:spPr>
            <a:xfrm>
              <a:off x="4140" y="2680"/>
              <a:ext cx="1201"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76" name="Google Shape;4976;p79"/>
            <p:cNvSpPr/>
            <p:nvPr/>
          </p:nvSpPr>
          <p:spPr>
            <a:xfrm>
              <a:off x="4204" y="2708"/>
              <a:ext cx="1073"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77" name="Google Shape;4977;p79"/>
            <p:cNvSpPr/>
            <p:nvPr/>
          </p:nvSpPr>
          <p:spPr>
            <a:xfrm>
              <a:off x="4305" y="2380"/>
              <a:ext cx="160"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78" name="Google Shape;4978;p79"/>
            <p:cNvSpPr/>
            <p:nvPr/>
          </p:nvSpPr>
          <p:spPr>
            <a:xfrm>
              <a:off x="4487" y="2386"/>
              <a:ext cx="160" cy="13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FF0000"/>
                </a:solidFill>
                <a:latin typeface="Calibri"/>
                <a:ea typeface="Calibri"/>
                <a:cs typeface="Calibri"/>
                <a:sym typeface="Calibri"/>
              </a:endParaRPr>
            </a:p>
          </p:txBody>
        </p:sp>
        <p:sp>
          <p:nvSpPr>
            <p:cNvPr id="4979" name="Google Shape;4979;p79"/>
            <p:cNvSpPr/>
            <p:nvPr/>
          </p:nvSpPr>
          <p:spPr>
            <a:xfrm>
              <a:off x="4663" y="2380"/>
              <a:ext cx="155"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80" name="Google Shape;4980;p79"/>
            <p:cNvSpPr/>
            <p:nvPr/>
          </p:nvSpPr>
          <p:spPr>
            <a:xfrm>
              <a:off x="5063" y="1835"/>
              <a:ext cx="85" cy="762"/>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grpSp>
        <p:nvGrpSpPr>
          <p:cNvPr id="4981" name="Google Shape;4981;p79"/>
          <p:cNvGrpSpPr/>
          <p:nvPr/>
        </p:nvGrpSpPr>
        <p:grpSpPr>
          <a:xfrm>
            <a:off x="9628476" y="1133303"/>
            <a:ext cx="302736" cy="620580"/>
            <a:chOff x="4140" y="429"/>
            <a:chExt cx="1425" cy="2396"/>
          </a:xfrm>
        </p:grpSpPr>
        <p:sp>
          <p:nvSpPr>
            <p:cNvPr id="4982" name="Google Shape;4982;p7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83" name="Google Shape;4983;p79"/>
            <p:cNvSpPr/>
            <p:nvPr/>
          </p:nvSpPr>
          <p:spPr>
            <a:xfrm>
              <a:off x="4204" y="429"/>
              <a:ext cx="1051"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84" name="Google Shape;4984;p7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85" name="Google Shape;4985;p7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86" name="Google Shape;4986;p79"/>
            <p:cNvSpPr/>
            <p:nvPr/>
          </p:nvSpPr>
          <p:spPr>
            <a:xfrm>
              <a:off x="4209" y="690"/>
              <a:ext cx="598"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4987" name="Google Shape;4987;p79"/>
            <p:cNvGrpSpPr/>
            <p:nvPr/>
          </p:nvGrpSpPr>
          <p:grpSpPr>
            <a:xfrm>
              <a:off x="4748" y="668"/>
              <a:ext cx="582" cy="145"/>
              <a:chOff x="613" y="2568"/>
              <a:chExt cx="726" cy="139"/>
            </a:xfrm>
          </p:grpSpPr>
          <p:sp>
            <p:nvSpPr>
              <p:cNvPr id="4988" name="Google Shape;4988;p79"/>
              <p:cNvSpPr/>
              <p:nvPr/>
            </p:nvSpPr>
            <p:spPr>
              <a:xfrm>
                <a:off x="613" y="2568"/>
                <a:ext cx="726"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89" name="Google Shape;4989;p79"/>
              <p:cNvSpPr/>
              <p:nvPr/>
            </p:nvSpPr>
            <p:spPr>
              <a:xfrm>
                <a:off x="627" y="2584"/>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4990" name="Google Shape;4990;p79"/>
            <p:cNvSpPr/>
            <p:nvPr/>
          </p:nvSpPr>
          <p:spPr>
            <a:xfrm>
              <a:off x="4225" y="1018"/>
              <a:ext cx="592"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4991" name="Google Shape;4991;p79"/>
            <p:cNvGrpSpPr/>
            <p:nvPr/>
          </p:nvGrpSpPr>
          <p:grpSpPr>
            <a:xfrm>
              <a:off x="4749" y="996"/>
              <a:ext cx="582" cy="133"/>
              <a:chOff x="616" y="2570"/>
              <a:chExt cx="726" cy="138"/>
            </a:xfrm>
          </p:grpSpPr>
          <p:sp>
            <p:nvSpPr>
              <p:cNvPr id="4992" name="Google Shape;4992;p79"/>
              <p:cNvSpPr/>
              <p:nvPr/>
            </p:nvSpPr>
            <p:spPr>
              <a:xfrm>
                <a:off x="616" y="2570"/>
                <a:ext cx="726"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93" name="Google Shape;4993;p79"/>
              <p:cNvSpPr/>
              <p:nvPr/>
            </p:nvSpPr>
            <p:spPr>
              <a:xfrm>
                <a:off x="629" y="2587"/>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4994" name="Google Shape;4994;p79"/>
            <p:cNvSpPr/>
            <p:nvPr/>
          </p:nvSpPr>
          <p:spPr>
            <a:xfrm>
              <a:off x="4215" y="1357"/>
              <a:ext cx="598"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95" name="Google Shape;4995;p79"/>
            <p:cNvSpPr/>
            <p:nvPr/>
          </p:nvSpPr>
          <p:spPr>
            <a:xfrm>
              <a:off x="4225" y="1658"/>
              <a:ext cx="598"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4996" name="Google Shape;4996;p79"/>
            <p:cNvGrpSpPr/>
            <p:nvPr/>
          </p:nvGrpSpPr>
          <p:grpSpPr>
            <a:xfrm>
              <a:off x="4733" y="1641"/>
              <a:ext cx="587" cy="139"/>
              <a:chOff x="611" y="2581"/>
              <a:chExt cx="731" cy="128"/>
            </a:xfrm>
          </p:grpSpPr>
          <p:sp>
            <p:nvSpPr>
              <p:cNvPr id="4997" name="Google Shape;4997;p79"/>
              <p:cNvSpPr/>
              <p:nvPr/>
            </p:nvSpPr>
            <p:spPr>
              <a:xfrm>
                <a:off x="611" y="2581"/>
                <a:ext cx="731" cy="12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4998" name="Google Shape;4998;p79"/>
              <p:cNvSpPr/>
              <p:nvPr/>
            </p:nvSpPr>
            <p:spPr>
              <a:xfrm>
                <a:off x="624" y="2586"/>
                <a:ext cx="698"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4999" name="Google Shape;4999;p7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nvGrpSpPr>
            <p:cNvPr id="5000" name="Google Shape;5000;p79"/>
            <p:cNvGrpSpPr/>
            <p:nvPr/>
          </p:nvGrpSpPr>
          <p:grpSpPr>
            <a:xfrm>
              <a:off x="4737" y="1335"/>
              <a:ext cx="582" cy="139"/>
              <a:chOff x="612" y="2576"/>
              <a:chExt cx="725" cy="139"/>
            </a:xfrm>
          </p:grpSpPr>
          <p:sp>
            <p:nvSpPr>
              <p:cNvPr id="5001" name="Google Shape;5001;p79"/>
              <p:cNvSpPr/>
              <p:nvPr/>
            </p:nvSpPr>
            <p:spPr>
              <a:xfrm>
                <a:off x="612" y="2576"/>
                <a:ext cx="725"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002" name="Google Shape;5002;p79"/>
              <p:cNvSpPr/>
              <p:nvPr/>
            </p:nvSpPr>
            <p:spPr>
              <a:xfrm>
                <a:off x="626" y="2587"/>
                <a:ext cx="691"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5003" name="Google Shape;5003;p79"/>
            <p:cNvSpPr/>
            <p:nvPr/>
          </p:nvSpPr>
          <p:spPr>
            <a:xfrm>
              <a:off x="5250" y="429"/>
              <a:ext cx="69"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004" name="Google Shape;5004;p7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05" name="Google Shape;5005;p7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06" name="Google Shape;5006;p79"/>
            <p:cNvSpPr/>
            <p:nvPr/>
          </p:nvSpPr>
          <p:spPr>
            <a:xfrm>
              <a:off x="5517" y="2614"/>
              <a:ext cx="48"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007" name="Google Shape;5007;p7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08" name="Google Shape;5008;p79"/>
            <p:cNvSpPr/>
            <p:nvPr/>
          </p:nvSpPr>
          <p:spPr>
            <a:xfrm>
              <a:off x="4140" y="2680"/>
              <a:ext cx="1201"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009" name="Google Shape;5009;p79"/>
            <p:cNvSpPr/>
            <p:nvPr/>
          </p:nvSpPr>
          <p:spPr>
            <a:xfrm>
              <a:off x="4204" y="2708"/>
              <a:ext cx="1073"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010" name="Google Shape;5010;p79"/>
            <p:cNvSpPr/>
            <p:nvPr/>
          </p:nvSpPr>
          <p:spPr>
            <a:xfrm>
              <a:off x="4305" y="2380"/>
              <a:ext cx="160"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011" name="Google Shape;5011;p79"/>
            <p:cNvSpPr/>
            <p:nvPr/>
          </p:nvSpPr>
          <p:spPr>
            <a:xfrm>
              <a:off x="4487" y="2386"/>
              <a:ext cx="160" cy="13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FF0000"/>
                </a:solidFill>
                <a:latin typeface="Calibri"/>
                <a:ea typeface="Calibri"/>
                <a:cs typeface="Calibri"/>
                <a:sym typeface="Calibri"/>
              </a:endParaRPr>
            </a:p>
          </p:txBody>
        </p:sp>
        <p:sp>
          <p:nvSpPr>
            <p:cNvPr id="5012" name="Google Shape;5012;p79"/>
            <p:cNvSpPr/>
            <p:nvPr/>
          </p:nvSpPr>
          <p:spPr>
            <a:xfrm>
              <a:off x="4663" y="2380"/>
              <a:ext cx="155"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013" name="Google Shape;5013;p79"/>
            <p:cNvSpPr/>
            <p:nvPr/>
          </p:nvSpPr>
          <p:spPr>
            <a:xfrm>
              <a:off x="5063" y="1835"/>
              <a:ext cx="85" cy="762"/>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grpSp>
        <p:nvGrpSpPr>
          <p:cNvPr id="5014" name="Google Shape;5014;p79"/>
          <p:cNvGrpSpPr/>
          <p:nvPr/>
        </p:nvGrpSpPr>
        <p:grpSpPr>
          <a:xfrm>
            <a:off x="7963592" y="3346866"/>
            <a:ext cx="3507671" cy="1391389"/>
            <a:chOff x="7963592" y="3346866"/>
            <a:chExt cx="3507671" cy="1391389"/>
          </a:xfrm>
        </p:grpSpPr>
        <p:cxnSp>
          <p:nvCxnSpPr>
            <p:cNvPr id="5015" name="Google Shape;5015;p79"/>
            <p:cNvCxnSpPr/>
            <p:nvPr/>
          </p:nvCxnSpPr>
          <p:spPr>
            <a:xfrm flipH="1">
              <a:off x="9778988" y="3377229"/>
              <a:ext cx="1673225" cy="403225"/>
            </a:xfrm>
            <a:prstGeom prst="straightConnector1">
              <a:avLst/>
            </a:prstGeom>
            <a:noFill/>
            <a:ln cap="flat" cmpd="sng" w="9525">
              <a:solidFill>
                <a:schemeClr val="dk1"/>
              </a:solidFill>
              <a:prstDash val="solid"/>
              <a:round/>
              <a:headEnd len="med" w="med" type="none"/>
              <a:tailEnd len="med" w="med" type="triangle"/>
            </a:ln>
          </p:spPr>
        </p:cxnSp>
        <p:cxnSp>
          <p:nvCxnSpPr>
            <p:cNvPr id="5016" name="Google Shape;5016;p79"/>
            <p:cNvCxnSpPr/>
            <p:nvPr/>
          </p:nvCxnSpPr>
          <p:spPr>
            <a:xfrm>
              <a:off x="9786925" y="3835354"/>
              <a:ext cx="1684338" cy="390525"/>
            </a:xfrm>
            <a:prstGeom prst="straightConnector1">
              <a:avLst/>
            </a:prstGeom>
            <a:noFill/>
            <a:ln cap="flat" cmpd="sng" w="9525">
              <a:solidFill>
                <a:schemeClr val="dk1"/>
              </a:solidFill>
              <a:prstDash val="solid"/>
              <a:round/>
              <a:headEnd len="med" w="med" type="none"/>
              <a:tailEnd len="med" w="med" type="triangle"/>
            </a:ln>
          </p:spPr>
        </p:cxnSp>
        <p:cxnSp>
          <p:nvCxnSpPr>
            <p:cNvPr id="5017" name="Google Shape;5017;p79"/>
            <p:cNvCxnSpPr/>
            <p:nvPr/>
          </p:nvCxnSpPr>
          <p:spPr>
            <a:xfrm flipH="1">
              <a:off x="9781759" y="4294399"/>
              <a:ext cx="1673225" cy="403225"/>
            </a:xfrm>
            <a:prstGeom prst="straightConnector1">
              <a:avLst/>
            </a:prstGeom>
            <a:noFill/>
            <a:ln cap="flat" cmpd="sng" w="9525">
              <a:solidFill>
                <a:schemeClr val="dk1"/>
              </a:solidFill>
              <a:prstDash val="solid"/>
              <a:round/>
              <a:headEnd len="med" w="med" type="none"/>
              <a:tailEnd len="med" w="med" type="triangle"/>
            </a:ln>
          </p:spPr>
        </p:cxnSp>
        <p:sp>
          <p:nvSpPr>
            <p:cNvPr id="5018" name="Google Shape;5018;p79"/>
            <p:cNvSpPr txBox="1"/>
            <p:nvPr/>
          </p:nvSpPr>
          <p:spPr>
            <a:xfrm>
              <a:off x="10274100" y="3374969"/>
              <a:ext cx="548639"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220</a:t>
              </a:r>
              <a:endParaRPr/>
            </a:p>
          </p:txBody>
        </p:sp>
        <p:sp>
          <p:nvSpPr>
            <p:cNvPr id="5019" name="Google Shape;5019;p79"/>
            <p:cNvSpPr txBox="1"/>
            <p:nvPr/>
          </p:nvSpPr>
          <p:spPr>
            <a:xfrm>
              <a:off x="10110616" y="4358640"/>
              <a:ext cx="1127759"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250 Hello</a:t>
              </a:r>
              <a:endParaRPr/>
            </a:p>
          </p:txBody>
        </p:sp>
        <p:sp>
          <p:nvSpPr>
            <p:cNvPr id="5020" name="Google Shape;5020;p79"/>
            <p:cNvSpPr txBox="1"/>
            <p:nvPr/>
          </p:nvSpPr>
          <p:spPr>
            <a:xfrm>
              <a:off x="10293496" y="3859879"/>
              <a:ext cx="69549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HELO</a:t>
              </a:r>
              <a:endParaRPr/>
            </a:p>
          </p:txBody>
        </p:sp>
        <p:sp>
          <p:nvSpPr>
            <p:cNvPr id="5021" name="Google Shape;5021;p79"/>
            <p:cNvSpPr/>
            <p:nvPr/>
          </p:nvSpPr>
          <p:spPr>
            <a:xfrm>
              <a:off x="9589901" y="3346866"/>
              <a:ext cx="152184" cy="1391389"/>
            </a:xfrm>
            <a:prstGeom prst="leftBrace">
              <a:avLst>
                <a:gd fmla="val 5205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p:txBody>
        </p:sp>
        <p:sp>
          <p:nvSpPr>
            <p:cNvPr id="5022" name="Google Shape;5022;p79"/>
            <p:cNvSpPr txBox="1"/>
            <p:nvPr/>
          </p:nvSpPr>
          <p:spPr>
            <a:xfrm>
              <a:off x="7963592" y="3757509"/>
              <a:ext cx="1662545" cy="617861"/>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SMTP handshaking</a:t>
              </a:r>
              <a:endParaRPr/>
            </a:p>
          </p:txBody>
        </p:sp>
      </p:grpSp>
      <p:sp>
        <p:nvSpPr>
          <p:cNvPr id="5023" name="Google Shape;5023;p79"/>
          <p:cNvSpPr txBox="1"/>
          <p:nvPr/>
        </p:nvSpPr>
        <p:spPr>
          <a:xfrm>
            <a:off x="7699837" y="2515905"/>
            <a:ext cx="2192308" cy="61786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TCP connection</a:t>
            </a:r>
            <a:endParaRPr/>
          </a:p>
          <a:p>
            <a:pPr indent="0" lvl="0" marL="0" marR="0" rtl="0" algn="l">
              <a:lnSpc>
                <a:spcPct val="85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initiated</a:t>
            </a:r>
            <a:endParaRPr/>
          </a:p>
        </p:txBody>
      </p:sp>
      <p:sp>
        <p:nvSpPr>
          <p:cNvPr id="5024" name="Google Shape;5024;p79"/>
          <p:cNvSpPr txBox="1"/>
          <p:nvPr/>
        </p:nvSpPr>
        <p:spPr>
          <a:xfrm>
            <a:off x="8589284" y="482929"/>
            <a:ext cx="1548694" cy="617861"/>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“client”</a:t>
            </a:r>
            <a:endParaRPr/>
          </a:p>
          <a:p>
            <a:pPr indent="0" lvl="0" marL="0" marR="0" rtl="0" algn="r">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SMTP server</a:t>
            </a:r>
            <a:endParaRPr/>
          </a:p>
        </p:txBody>
      </p:sp>
      <p:sp>
        <p:nvSpPr>
          <p:cNvPr id="5025" name="Google Shape;5025;p79"/>
          <p:cNvSpPr txBox="1"/>
          <p:nvPr/>
        </p:nvSpPr>
        <p:spPr>
          <a:xfrm>
            <a:off x="10344050" y="485700"/>
            <a:ext cx="1548694" cy="617861"/>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“server”</a:t>
            </a:r>
            <a:endParaRPr/>
          </a:p>
          <a:p>
            <a:pPr indent="0" lvl="0" marL="0" marR="0" rtl="0" algn="r">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SMTP server</a:t>
            </a:r>
            <a:endParaRPr/>
          </a:p>
        </p:txBody>
      </p:sp>
      <p:grpSp>
        <p:nvGrpSpPr>
          <p:cNvPr id="5026" name="Google Shape;5026;p79"/>
          <p:cNvGrpSpPr/>
          <p:nvPr/>
        </p:nvGrpSpPr>
        <p:grpSpPr>
          <a:xfrm>
            <a:off x="7966363" y="4829303"/>
            <a:ext cx="1745242" cy="1391389"/>
            <a:chOff x="7966363" y="4829303"/>
            <a:chExt cx="1745242" cy="1391389"/>
          </a:xfrm>
        </p:grpSpPr>
        <p:sp>
          <p:nvSpPr>
            <p:cNvPr id="5027" name="Google Shape;5027;p79"/>
            <p:cNvSpPr/>
            <p:nvPr/>
          </p:nvSpPr>
          <p:spPr>
            <a:xfrm>
              <a:off x="9559421" y="4829303"/>
              <a:ext cx="152184" cy="1391389"/>
            </a:xfrm>
            <a:prstGeom prst="leftBrace">
              <a:avLst>
                <a:gd fmla="val 5205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p:txBody>
        </p:sp>
        <p:sp>
          <p:nvSpPr>
            <p:cNvPr id="5028" name="Google Shape;5028;p79"/>
            <p:cNvSpPr txBox="1"/>
            <p:nvPr/>
          </p:nvSpPr>
          <p:spPr>
            <a:xfrm>
              <a:off x="7966363" y="5223320"/>
              <a:ext cx="1662545" cy="617861"/>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SMTP transfers</a:t>
              </a:r>
              <a:endParaRPr/>
            </a:p>
          </p:txBody>
        </p:sp>
      </p:grpSp>
      <p:sp>
        <p:nvSpPr>
          <p:cNvPr id="5029" name="Google Shape;5029;p7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4"/>
                                        </p:tgtEl>
                                        <p:attrNameLst>
                                          <p:attrName>style.visibility</p:attrName>
                                        </p:attrNameLst>
                                      </p:cBhvr>
                                      <p:to>
                                        <p:strVal val="visible"/>
                                      </p:to>
                                    </p:set>
                                    <p:animEffect filter="fade" transition="in">
                                      <p:cBhvr>
                                        <p:cTn dur="500"/>
                                        <p:tgtEl>
                                          <p:spTgt spid="5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6"/>
                                        </p:tgtEl>
                                        <p:attrNameLst>
                                          <p:attrName>style.visibility</p:attrName>
                                        </p:attrNameLst>
                                      </p:cBhvr>
                                      <p:to>
                                        <p:strVal val="visible"/>
                                      </p:to>
                                    </p:set>
                                    <p:animEffect filter="fade" transition="in">
                                      <p:cBhvr>
                                        <p:cTn dur="500"/>
                                        <p:tgtEl>
                                          <p:spTgt spid="50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4" name="Shape 5034"/>
        <p:cNvGrpSpPr/>
        <p:nvPr/>
      </p:nvGrpSpPr>
      <p:grpSpPr>
        <a:xfrm>
          <a:off x="0" y="0"/>
          <a:ext cx="0" cy="0"/>
          <a:chOff x="0" y="0"/>
          <a:chExt cx="0" cy="0"/>
        </a:xfrm>
      </p:grpSpPr>
      <p:sp>
        <p:nvSpPr>
          <p:cNvPr id="5035" name="Google Shape;5035;p80"/>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Scenario: Alice sends e-mail to Bob</a:t>
            </a:r>
            <a:endParaRPr sz="4400"/>
          </a:p>
        </p:txBody>
      </p:sp>
      <p:sp>
        <p:nvSpPr>
          <p:cNvPr id="5036" name="Google Shape;5036;p80"/>
          <p:cNvSpPr txBox="1"/>
          <p:nvPr/>
        </p:nvSpPr>
        <p:spPr>
          <a:xfrm>
            <a:off x="707567" y="1371600"/>
            <a:ext cx="5071156" cy="1153886"/>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000000"/>
                </a:solidFill>
                <a:latin typeface="Calibri"/>
                <a:ea typeface="Calibri"/>
                <a:cs typeface="Calibri"/>
                <a:sym typeface="Calibri"/>
              </a:rPr>
              <a:t>1) Alice uses UA to compose e-mail message “to” bob@someschool.edu</a:t>
            </a:r>
            <a:endParaRPr/>
          </a:p>
          <a:p>
            <a:pPr indent="-222250" lvl="0" marL="352425" marR="0" rtl="0" algn="l">
              <a:lnSpc>
                <a:spcPct val="90000"/>
              </a:lnSpc>
              <a:spcBef>
                <a:spcPts val="1000"/>
              </a:spcBef>
              <a:spcAft>
                <a:spcPts val="0"/>
              </a:spcAft>
              <a:buClr>
                <a:srgbClr val="0000A3"/>
              </a:buClr>
              <a:buSzPts val="2200"/>
              <a:buFont typeface="Noto Sans Symbols"/>
              <a:buNone/>
            </a:pPr>
            <a:r>
              <a:t/>
            </a:r>
            <a:endParaRPr b="0" i="0" sz="2200" u="none" cap="none" strike="noStrike">
              <a:solidFill>
                <a:srgbClr val="000000"/>
              </a:solidFill>
              <a:latin typeface="Calibri"/>
              <a:ea typeface="Calibri"/>
              <a:cs typeface="Calibri"/>
              <a:sym typeface="Calibri"/>
            </a:endParaRPr>
          </a:p>
        </p:txBody>
      </p:sp>
      <p:sp>
        <p:nvSpPr>
          <p:cNvPr id="5037" name="Google Shape;5037;p80"/>
          <p:cNvSpPr txBox="1"/>
          <p:nvPr/>
        </p:nvSpPr>
        <p:spPr>
          <a:xfrm>
            <a:off x="6638017" y="1329168"/>
            <a:ext cx="5071155" cy="94639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000000"/>
                </a:solidFill>
                <a:latin typeface="Calibri"/>
                <a:ea typeface="Calibri"/>
                <a:cs typeface="Calibri"/>
                <a:sym typeface="Calibri"/>
              </a:rPr>
              <a:t>4) SMTP client sends Alice’s message over the TCP </a:t>
            </a:r>
            <a:r>
              <a:rPr b="0" i="0" lang="en-US" sz="2800" u="none" cap="none" strike="noStrike">
                <a:solidFill>
                  <a:srgbClr val="000000"/>
                </a:solidFill>
                <a:latin typeface="Calibri"/>
                <a:ea typeface="Calibri"/>
                <a:cs typeface="Calibri"/>
                <a:sym typeface="Calibri"/>
              </a:rPr>
              <a:t>connection</a:t>
            </a:r>
            <a:endParaRPr b="0" i="0" sz="2400" u="none" cap="none" strike="noStrike">
              <a:solidFill>
                <a:srgbClr val="000000"/>
              </a:solidFill>
              <a:latin typeface="Gill Sans"/>
              <a:ea typeface="Gill Sans"/>
              <a:cs typeface="Gill Sans"/>
              <a:sym typeface="Gill Sans"/>
            </a:endParaRPr>
          </a:p>
        </p:txBody>
      </p:sp>
      <p:grpSp>
        <p:nvGrpSpPr>
          <p:cNvPr id="5038" name="Google Shape;5038;p80"/>
          <p:cNvGrpSpPr/>
          <p:nvPr/>
        </p:nvGrpSpPr>
        <p:grpSpPr>
          <a:xfrm>
            <a:off x="2304142" y="4981175"/>
            <a:ext cx="912813" cy="1054100"/>
            <a:chOff x="3574" y="550"/>
            <a:chExt cx="575" cy="664"/>
          </a:xfrm>
        </p:grpSpPr>
        <p:grpSp>
          <p:nvGrpSpPr>
            <p:cNvPr id="5039" name="Google Shape;5039;p80"/>
            <p:cNvGrpSpPr/>
            <p:nvPr/>
          </p:nvGrpSpPr>
          <p:grpSpPr>
            <a:xfrm>
              <a:off x="3588" y="692"/>
              <a:ext cx="561" cy="522"/>
              <a:chOff x="-44" y="1473"/>
              <a:chExt cx="981" cy="1105"/>
            </a:xfrm>
          </p:grpSpPr>
          <p:pic>
            <p:nvPicPr>
              <p:cNvPr descr="desktop_computer_stylized_medium" id="5040" name="Google Shape;5040;p8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041" name="Google Shape;5041;p8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042" name="Google Shape;5042;p80"/>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043" name="Google Shape;5043;p80"/>
            <p:cNvSpPr txBox="1"/>
            <p:nvPr/>
          </p:nvSpPr>
          <p:spPr>
            <a:xfrm>
              <a:off x="3574" y="550"/>
              <a:ext cx="436"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user</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agent</a:t>
              </a:r>
              <a:endParaRPr b="0" i="0" sz="2400" u="none" cap="none" strike="noStrike">
                <a:solidFill>
                  <a:srgbClr val="000000"/>
                </a:solidFill>
                <a:latin typeface="Arial"/>
                <a:ea typeface="Arial"/>
                <a:cs typeface="Arial"/>
                <a:sym typeface="Arial"/>
              </a:endParaRPr>
            </a:p>
          </p:txBody>
        </p:sp>
      </p:grpSp>
      <p:grpSp>
        <p:nvGrpSpPr>
          <p:cNvPr id="5044" name="Google Shape;5044;p80"/>
          <p:cNvGrpSpPr/>
          <p:nvPr/>
        </p:nvGrpSpPr>
        <p:grpSpPr>
          <a:xfrm>
            <a:off x="6014130" y="4712887"/>
            <a:ext cx="511175" cy="693738"/>
            <a:chOff x="4140" y="429"/>
            <a:chExt cx="1425" cy="2396"/>
          </a:xfrm>
        </p:grpSpPr>
        <p:sp>
          <p:nvSpPr>
            <p:cNvPr id="5045" name="Google Shape;5045;p8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46" name="Google Shape;5046;p80"/>
            <p:cNvSpPr/>
            <p:nvPr/>
          </p:nvSpPr>
          <p:spPr>
            <a:xfrm>
              <a:off x="4206" y="429"/>
              <a:ext cx="1044" cy="228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47" name="Google Shape;5047;p8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48" name="Google Shape;5048;p8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49" name="Google Shape;5049;p80"/>
            <p:cNvSpPr/>
            <p:nvPr/>
          </p:nvSpPr>
          <p:spPr>
            <a:xfrm>
              <a:off x="4211" y="692"/>
              <a:ext cx="597" cy="49"/>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050" name="Google Shape;5050;p80"/>
            <p:cNvGrpSpPr/>
            <p:nvPr/>
          </p:nvGrpSpPr>
          <p:grpSpPr>
            <a:xfrm>
              <a:off x="4751" y="670"/>
              <a:ext cx="579" cy="143"/>
              <a:chOff x="616" y="2570"/>
              <a:chExt cx="723" cy="137"/>
            </a:xfrm>
          </p:grpSpPr>
          <p:sp>
            <p:nvSpPr>
              <p:cNvPr id="5051" name="Google Shape;5051;p80"/>
              <p:cNvSpPr/>
              <p:nvPr/>
            </p:nvSpPr>
            <p:spPr>
              <a:xfrm>
                <a:off x="616" y="2570"/>
                <a:ext cx="723"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52" name="Google Shape;5052;p80"/>
              <p:cNvSpPr/>
              <p:nvPr/>
            </p:nvSpPr>
            <p:spPr>
              <a:xfrm>
                <a:off x="633" y="2586"/>
                <a:ext cx="690"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053" name="Google Shape;5053;p80"/>
            <p:cNvSpPr/>
            <p:nvPr/>
          </p:nvSpPr>
          <p:spPr>
            <a:xfrm>
              <a:off x="4224" y="1021"/>
              <a:ext cx="597"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054" name="Google Shape;5054;p80"/>
            <p:cNvGrpSpPr/>
            <p:nvPr/>
          </p:nvGrpSpPr>
          <p:grpSpPr>
            <a:xfrm>
              <a:off x="4746" y="994"/>
              <a:ext cx="575" cy="126"/>
              <a:chOff x="613" y="2568"/>
              <a:chExt cx="718" cy="131"/>
            </a:xfrm>
          </p:grpSpPr>
          <p:sp>
            <p:nvSpPr>
              <p:cNvPr id="5055" name="Google Shape;5055;p80"/>
              <p:cNvSpPr/>
              <p:nvPr/>
            </p:nvSpPr>
            <p:spPr>
              <a:xfrm>
                <a:off x="613" y="2568"/>
                <a:ext cx="718"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56" name="Google Shape;5056;p80"/>
              <p:cNvSpPr/>
              <p:nvPr/>
            </p:nvSpPr>
            <p:spPr>
              <a:xfrm>
                <a:off x="630" y="2585"/>
                <a:ext cx="690"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057" name="Google Shape;5057;p80"/>
            <p:cNvSpPr/>
            <p:nvPr/>
          </p:nvSpPr>
          <p:spPr>
            <a:xfrm>
              <a:off x="4215" y="1356"/>
              <a:ext cx="597" cy="49"/>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58" name="Google Shape;5058;p80"/>
            <p:cNvSpPr/>
            <p:nvPr/>
          </p:nvSpPr>
          <p:spPr>
            <a:xfrm>
              <a:off x="4229" y="1657"/>
              <a:ext cx="597"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059" name="Google Shape;5059;p80"/>
            <p:cNvGrpSpPr/>
            <p:nvPr/>
          </p:nvGrpSpPr>
          <p:grpSpPr>
            <a:xfrm>
              <a:off x="4733" y="1641"/>
              <a:ext cx="584" cy="137"/>
              <a:chOff x="612" y="2581"/>
              <a:chExt cx="728" cy="126"/>
            </a:xfrm>
          </p:grpSpPr>
          <p:sp>
            <p:nvSpPr>
              <p:cNvPr id="5060" name="Google Shape;5060;p80"/>
              <p:cNvSpPr/>
              <p:nvPr/>
            </p:nvSpPr>
            <p:spPr>
              <a:xfrm>
                <a:off x="612" y="2581"/>
                <a:ext cx="728" cy="12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61" name="Google Shape;5061;p80"/>
              <p:cNvSpPr/>
              <p:nvPr/>
            </p:nvSpPr>
            <p:spPr>
              <a:xfrm>
                <a:off x="628" y="2586"/>
                <a:ext cx="695"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062" name="Google Shape;5062;p8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063" name="Google Shape;5063;p80"/>
            <p:cNvGrpSpPr/>
            <p:nvPr/>
          </p:nvGrpSpPr>
          <p:grpSpPr>
            <a:xfrm>
              <a:off x="4737" y="1328"/>
              <a:ext cx="584" cy="137"/>
              <a:chOff x="612" y="2569"/>
              <a:chExt cx="728" cy="137"/>
            </a:xfrm>
          </p:grpSpPr>
          <p:sp>
            <p:nvSpPr>
              <p:cNvPr id="5064" name="Google Shape;5064;p80"/>
              <p:cNvSpPr/>
              <p:nvPr/>
            </p:nvSpPr>
            <p:spPr>
              <a:xfrm>
                <a:off x="612" y="2569"/>
                <a:ext cx="728"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65" name="Google Shape;5065;p80"/>
              <p:cNvSpPr/>
              <p:nvPr/>
            </p:nvSpPr>
            <p:spPr>
              <a:xfrm>
                <a:off x="629" y="2586"/>
                <a:ext cx="695"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066" name="Google Shape;5066;p80"/>
            <p:cNvSpPr/>
            <p:nvPr/>
          </p:nvSpPr>
          <p:spPr>
            <a:xfrm>
              <a:off x="5251" y="429"/>
              <a:ext cx="66" cy="2286"/>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67" name="Google Shape;5067;p8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68" name="Google Shape;5068;p8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69" name="Google Shape;5069;p80"/>
            <p:cNvSpPr/>
            <p:nvPr/>
          </p:nvSpPr>
          <p:spPr>
            <a:xfrm>
              <a:off x="5516" y="2611"/>
              <a:ext cx="49" cy="93"/>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70" name="Google Shape;5070;p8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71" name="Google Shape;5071;p80"/>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72" name="Google Shape;5072;p80"/>
            <p:cNvSpPr/>
            <p:nvPr/>
          </p:nvSpPr>
          <p:spPr>
            <a:xfrm>
              <a:off x="4206" y="2710"/>
              <a:ext cx="1071" cy="82"/>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73" name="Google Shape;5073;p80"/>
            <p:cNvSpPr/>
            <p:nvPr/>
          </p:nvSpPr>
          <p:spPr>
            <a:xfrm>
              <a:off x="4308" y="2381"/>
              <a:ext cx="159"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74" name="Google Shape;5074;p80"/>
            <p:cNvSpPr/>
            <p:nvPr/>
          </p:nvSpPr>
          <p:spPr>
            <a:xfrm>
              <a:off x="4485" y="2386"/>
              <a:ext cx="159"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075" name="Google Shape;5075;p80"/>
            <p:cNvSpPr/>
            <p:nvPr/>
          </p:nvSpPr>
          <p:spPr>
            <a:xfrm>
              <a:off x="4662" y="2381"/>
              <a:ext cx="159"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76" name="Google Shape;5076;p80"/>
            <p:cNvSpPr/>
            <p:nvPr/>
          </p:nvSpPr>
          <p:spPr>
            <a:xfrm>
              <a:off x="5060" y="1833"/>
              <a:ext cx="89" cy="762"/>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077" name="Google Shape;5077;p80"/>
          <p:cNvGrpSpPr/>
          <p:nvPr/>
        </p:nvGrpSpPr>
        <p:grpSpPr>
          <a:xfrm>
            <a:off x="3836080" y="4768450"/>
            <a:ext cx="511175" cy="693737"/>
            <a:chOff x="4140" y="429"/>
            <a:chExt cx="1425" cy="2396"/>
          </a:xfrm>
        </p:grpSpPr>
        <p:sp>
          <p:nvSpPr>
            <p:cNvPr id="5078" name="Google Shape;5078;p8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79" name="Google Shape;5079;p80"/>
            <p:cNvSpPr/>
            <p:nvPr/>
          </p:nvSpPr>
          <p:spPr>
            <a:xfrm>
              <a:off x="4206" y="429"/>
              <a:ext cx="1044" cy="228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80" name="Google Shape;5080;p8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81" name="Google Shape;5081;p8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82" name="Google Shape;5082;p80"/>
            <p:cNvSpPr/>
            <p:nvPr/>
          </p:nvSpPr>
          <p:spPr>
            <a:xfrm>
              <a:off x="4211" y="692"/>
              <a:ext cx="597" cy="49"/>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083" name="Google Shape;5083;p80"/>
            <p:cNvGrpSpPr/>
            <p:nvPr/>
          </p:nvGrpSpPr>
          <p:grpSpPr>
            <a:xfrm>
              <a:off x="4751" y="670"/>
              <a:ext cx="579" cy="143"/>
              <a:chOff x="616" y="2570"/>
              <a:chExt cx="723" cy="137"/>
            </a:xfrm>
          </p:grpSpPr>
          <p:sp>
            <p:nvSpPr>
              <p:cNvPr id="5084" name="Google Shape;5084;p80"/>
              <p:cNvSpPr/>
              <p:nvPr/>
            </p:nvSpPr>
            <p:spPr>
              <a:xfrm>
                <a:off x="616" y="2570"/>
                <a:ext cx="723"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85" name="Google Shape;5085;p80"/>
              <p:cNvSpPr/>
              <p:nvPr/>
            </p:nvSpPr>
            <p:spPr>
              <a:xfrm>
                <a:off x="633" y="2586"/>
                <a:ext cx="690"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086" name="Google Shape;5086;p80"/>
            <p:cNvSpPr/>
            <p:nvPr/>
          </p:nvSpPr>
          <p:spPr>
            <a:xfrm>
              <a:off x="4224" y="1021"/>
              <a:ext cx="597"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087" name="Google Shape;5087;p80"/>
            <p:cNvGrpSpPr/>
            <p:nvPr/>
          </p:nvGrpSpPr>
          <p:grpSpPr>
            <a:xfrm>
              <a:off x="4746" y="994"/>
              <a:ext cx="575" cy="126"/>
              <a:chOff x="613" y="2568"/>
              <a:chExt cx="718" cy="131"/>
            </a:xfrm>
          </p:grpSpPr>
          <p:sp>
            <p:nvSpPr>
              <p:cNvPr id="5088" name="Google Shape;5088;p80"/>
              <p:cNvSpPr/>
              <p:nvPr/>
            </p:nvSpPr>
            <p:spPr>
              <a:xfrm>
                <a:off x="613" y="2568"/>
                <a:ext cx="718"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89" name="Google Shape;5089;p80"/>
              <p:cNvSpPr/>
              <p:nvPr/>
            </p:nvSpPr>
            <p:spPr>
              <a:xfrm>
                <a:off x="630" y="2585"/>
                <a:ext cx="690"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090" name="Google Shape;5090;p80"/>
            <p:cNvSpPr/>
            <p:nvPr/>
          </p:nvSpPr>
          <p:spPr>
            <a:xfrm>
              <a:off x="4215" y="1356"/>
              <a:ext cx="597" cy="49"/>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91" name="Google Shape;5091;p80"/>
            <p:cNvSpPr/>
            <p:nvPr/>
          </p:nvSpPr>
          <p:spPr>
            <a:xfrm>
              <a:off x="4229" y="1657"/>
              <a:ext cx="597"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092" name="Google Shape;5092;p80"/>
            <p:cNvGrpSpPr/>
            <p:nvPr/>
          </p:nvGrpSpPr>
          <p:grpSpPr>
            <a:xfrm>
              <a:off x="4733" y="1641"/>
              <a:ext cx="584" cy="137"/>
              <a:chOff x="612" y="2581"/>
              <a:chExt cx="728" cy="126"/>
            </a:xfrm>
          </p:grpSpPr>
          <p:sp>
            <p:nvSpPr>
              <p:cNvPr id="5093" name="Google Shape;5093;p80"/>
              <p:cNvSpPr/>
              <p:nvPr/>
            </p:nvSpPr>
            <p:spPr>
              <a:xfrm>
                <a:off x="612" y="2581"/>
                <a:ext cx="728" cy="12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94" name="Google Shape;5094;p80"/>
              <p:cNvSpPr/>
              <p:nvPr/>
            </p:nvSpPr>
            <p:spPr>
              <a:xfrm>
                <a:off x="628" y="2586"/>
                <a:ext cx="695"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095" name="Google Shape;5095;p8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096" name="Google Shape;5096;p80"/>
            <p:cNvGrpSpPr/>
            <p:nvPr/>
          </p:nvGrpSpPr>
          <p:grpSpPr>
            <a:xfrm>
              <a:off x="4737" y="1328"/>
              <a:ext cx="584" cy="137"/>
              <a:chOff x="612" y="2569"/>
              <a:chExt cx="728" cy="137"/>
            </a:xfrm>
          </p:grpSpPr>
          <p:sp>
            <p:nvSpPr>
              <p:cNvPr id="5097" name="Google Shape;5097;p80"/>
              <p:cNvSpPr/>
              <p:nvPr/>
            </p:nvSpPr>
            <p:spPr>
              <a:xfrm>
                <a:off x="612" y="2569"/>
                <a:ext cx="728"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098" name="Google Shape;5098;p80"/>
              <p:cNvSpPr/>
              <p:nvPr/>
            </p:nvSpPr>
            <p:spPr>
              <a:xfrm>
                <a:off x="629" y="2586"/>
                <a:ext cx="695"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099" name="Google Shape;5099;p80"/>
            <p:cNvSpPr/>
            <p:nvPr/>
          </p:nvSpPr>
          <p:spPr>
            <a:xfrm>
              <a:off x="5251" y="429"/>
              <a:ext cx="66" cy="2286"/>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100" name="Google Shape;5100;p8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101" name="Google Shape;5101;p8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102" name="Google Shape;5102;p80"/>
            <p:cNvSpPr/>
            <p:nvPr/>
          </p:nvSpPr>
          <p:spPr>
            <a:xfrm>
              <a:off x="5516" y="2611"/>
              <a:ext cx="49" cy="93"/>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103" name="Google Shape;5103;p8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104" name="Google Shape;5104;p80"/>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105" name="Google Shape;5105;p80"/>
            <p:cNvSpPr/>
            <p:nvPr/>
          </p:nvSpPr>
          <p:spPr>
            <a:xfrm>
              <a:off x="4206" y="2710"/>
              <a:ext cx="1071" cy="82"/>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106" name="Google Shape;5106;p80"/>
            <p:cNvSpPr/>
            <p:nvPr/>
          </p:nvSpPr>
          <p:spPr>
            <a:xfrm>
              <a:off x="4308" y="2381"/>
              <a:ext cx="159"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107" name="Google Shape;5107;p80"/>
            <p:cNvSpPr/>
            <p:nvPr/>
          </p:nvSpPr>
          <p:spPr>
            <a:xfrm>
              <a:off x="4485" y="2386"/>
              <a:ext cx="159"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108" name="Google Shape;5108;p80"/>
            <p:cNvSpPr/>
            <p:nvPr/>
          </p:nvSpPr>
          <p:spPr>
            <a:xfrm>
              <a:off x="4662" y="2381"/>
              <a:ext cx="159"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109" name="Google Shape;5109;p80"/>
            <p:cNvSpPr/>
            <p:nvPr/>
          </p:nvSpPr>
          <p:spPr>
            <a:xfrm>
              <a:off x="5060" y="1833"/>
              <a:ext cx="89" cy="762"/>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110" name="Google Shape;5110;p80"/>
          <p:cNvGrpSpPr/>
          <p:nvPr/>
        </p:nvGrpSpPr>
        <p:grpSpPr>
          <a:xfrm>
            <a:off x="3969430" y="5055787"/>
            <a:ext cx="809625" cy="1049338"/>
            <a:chOff x="4296" y="2627"/>
            <a:chExt cx="510" cy="661"/>
          </a:xfrm>
        </p:grpSpPr>
        <p:sp>
          <p:nvSpPr>
            <p:cNvPr id="5111" name="Google Shape;5111;p80"/>
            <p:cNvSpPr/>
            <p:nvPr/>
          </p:nvSpPr>
          <p:spPr>
            <a:xfrm>
              <a:off x="4296" y="2652"/>
              <a:ext cx="510" cy="636"/>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12" name="Google Shape;5112;p80"/>
            <p:cNvSpPr txBox="1"/>
            <p:nvPr/>
          </p:nvSpPr>
          <p:spPr>
            <a:xfrm>
              <a:off x="4304" y="2627"/>
              <a:ext cx="472"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mail</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server</a:t>
              </a:r>
              <a:endParaRPr b="0" i="0" sz="2400" u="none" cap="none" strike="noStrike">
                <a:solidFill>
                  <a:srgbClr val="000000"/>
                </a:solidFill>
                <a:latin typeface="Arial"/>
                <a:ea typeface="Arial"/>
                <a:cs typeface="Arial"/>
                <a:sym typeface="Arial"/>
              </a:endParaRPr>
            </a:p>
          </p:txBody>
        </p:sp>
        <p:sp>
          <p:nvSpPr>
            <p:cNvPr id="5113" name="Google Shape;5113;p80"/>
            <p:cNvSpPr/>
            <p:nvPr/>
          </p:nvSpPr>
          <p:spPr>
            <a:xfrm>
              <a:off x="4320" y="300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cxnSp>
          <p:nvCxnSpPr>
            <p:cNvPr id="5114" name="Google Shape;5114;p80"/>
            <p:cNvCxnSpPr/>
            <p:nvPr/>
          </p:nvCxnSpPr>
          <p:spPr>
            <a:xfrm>
              <a:off x="4369" y="3034"/>
              <a:ext cx="0" cy="72"/>
            </a:xfrm>
            <a:prstGeom prst="straightConnector1">
              <a:avLst/>
            </a:prstGeom>
            <a:noFill/>
            <a:ln cap="flat" cmpd="sng" w="19050">
              <a:solidFill>
                <a:srgbClr val="000000"/>
              </a:solidFill>
              <a:prstDash val="solid"/>
              <a:round/>
              <a:headEnd len="med" w="med" type="none"/>
              <a:tailEnd len="med" w="med" type="none"/>
            </a:ln>
          </p:spPr>
        </p:cxnSp>
        <p:cxnSp>
          <p:nvCxnSpPr>
            <p:cNvPr id="5115" name="Google Shape;5115;p80"/>
            <p:cNvCxnSpPr/>
            <p:nvPr/>
          </p:nvCxnSpPr>
          <p:spPr>
            <a:xfrm>
              <a:off x="4478"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5116" name="Google Shape;5116;p80"/>
            <p:cNvCxnSpPr/>
            <p:nvPr/>
          </p:nvCxnSpPr>
          <p:spPr>
            <a:xfrm>
              <a:off x="4533" y="3035"/>
              <a:ext cx="0" cy="72"/>
            </a:xfrm>
            <a:prstGeom prst="straightConnector1">
              <a:avLst/>
            </a:prstGeom>
            <a:noFill/>
            <a:ln cap="flat" cmpd="sng" w="19050">
              <a:solidFill>
                <a:srgbClr val="000000"/>
              </a:solidFill>
              <a:prstDash val="solid"/>
              <a:round/>
              <a:headEnd len="med" w="med" type="none"/>
              <a:tailEnd len="med" w="med" type="none"/>
            </a:ln>
          </p:spPr>
        </p:cxnSp>
        <p:cxnSp>
          <p:nvCxnSpPr>
            <p:cNvPr id="5117" name="Google Shape;5117;p80"/>
            <p:cNvCxnSpPr/>
            <p:nvPr/>
          </p:nvCxnSpPr>
          <p:spPr>
            <a:xfrm>
              <a:off x="4590"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5118" name="Google Shape;5118;p80"/>
            <p:cNvCxnSpPr/>
            <p:nvPr/>
          </p:nvCxnSpPr>
          <p:spPr>
            <a:xfrm>
              <a:off x="4651"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5119" name="Google Shape;5119;p80"/>
            <p:cNvCxnSpPr/>
            <p:nvPr/>
          </p:nvCxnSpPr>
          <p:spPr>
            <a:xfrm>
              <a:off x="4707"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5120" name="Google Shape;5120;p80"/>
            <p:cNvCxnSpPr/>
            <p:nvPr/>
          </p:nvCxnSpPr>
          <p:spPr>
            <a:xfrm>
              <a:off x="4422" y="3034"/>
              <a:ext cx="0" cy="72"/>
            </a:xfrm>
            <a:prstGeom prst="straightConnector1">
              <a:avLst/>
            </a:prstGeom>
            <a:noFill/>
            <a:ln cap="flat" cmpd="sng" w="19050">
              <a:solidFill>
                <a:srgbClr val="000000"/>
              </a:solidFill>
              <a:prstDash val="solid"/>
              <a:round/>
              <a:headEnd len="med" w="med" type="none"/>
              <a:tailEnd len="med" w="med" type="none"/>
            </a:ln>
          </p:spPr>
        </p:cxnSp>
        <p:sp>
          <p:nvSpPr>
            <p:cNvPr id="5121" name="Google Shape;5121;p80"/>
            <p:cNvSpPr/>
            <p:nvPr/>
          </p:nvSpPr>
          <p:spPr>
            <a:xfrm>
              <a:off x="4328"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22" name="Google Shape;5122;p80"/>
            <p:cNvSpPr/>
            <p:nvPr/>
          </p:nvSpPr>
          <p:spPr>
            <a:xfrm>
              <a:off x="4414"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23" name="Google Shape;5123;p80"/>
            <p:cNvSpPr/>
            <p:nvPr/>
          </p:nvSpPr>
          <p:spPr>
            <a:xfrm>
              <a:off x="4500" y="317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24" name="Google Shape;5124;p80"/>
            <p:cNvSpPr/>
            <p:nvPr/>
          </p:nvSpPr>
          <p:spPr>
            <a:xfrm>
              <a:off x="4597"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25" name="Google Shape;5125;p80"/>
            <p:cNvSpPr/>
            <p:nvPr/>
          </p:nvSpPr>
          <p:spPr>
            <a:xfrm>
              <a:off x="4693"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pic>
        <p:nvPicPr>
          <p:cNvPr descr="Alice" id="5126" name="Google Shape;5126;p80"/>
          <p:cNvPicPr preferRelativeResize="0"/>
          <p:nvPr/>
        </p:nvPicPr>
        <p:blipFill rotWithShape="1">
          <a:blip r:embed="rId4">
            <a:alphaModFix/>
          </a:blip>
          <a:srcRect b="0" l="0" r="0" t="0"/>
          <a:stretch/>
        </p:blipFill>
        <p:spPr>
          <a:xfrm>
            <a:off x="1564367" y="5220887"/>
            <a:ext cx="561975" cy="693738"/>
          </a:xfrm>
          <a:prstGeom prst="rect">
            <a:avLst/>
          </a:prstGeom>
          <a:noFill/>
          <a:ln>
            <a:noFill/>
          </a:ln>
        </p:spPr>
      </p:pic>
      <p:pic>
        <p:nvPicPr>
          <p:cNvPr descr="Bob" id="5127" name="Google Shape;5127;p80"/>
          <p:cNvPicPr preferRelativeResize="0"/>
          <p:nvPr/>
        </p:nvPicPr>
        <p:blipFill rotWithShape="1">
          <a:blip r:embed="rId5">
            <a:alphaModFix/>
          </a:blip>
          <a:srcRect b="0" l="0" r="0" t="0"/>
          <a:stretch/>
        </p:blipFill>
        <p:spPr>
          <a:xfrm>
            <a:off x="8954180" y="5125637"/>
            <a:ext cx="676275" cy="690563"/>
          </a:xfrm>
          <a:prstGeom prst="rect">
            <a:avLst/>
          </a:prstGeom>
          <a:noFill/>
          <a:ln>
            <a:noFill/>
          </a:ln>
        </p:spPr>
      </p:pic>
      <p:grpSp>
        <p:nvGrpSpPr>
          <p:cNvPr id="5128" name="Google Shape;5128;p80"/>
          <p:cNvGrpSpPr/>
          <p:nvPr/>
        </p:nvGrpSpPr>
        <p:grpSpPr>
          <a:xfrm>
            <a:off x="6160180" y="5001812"/>
            <a:ext cx="809625" cy="1049338"/>
            <a:chOff x="4296" y="2627"/>
            <a:chExt cx="510" cy="661"/>
          </a:xfrm>
        </p:grpSpPr>
        <p:sp>
          <p:nvSpPr>
            <p:cNvPr id="5129" name="Google Shape;5129;p80"/>
            <p:cNvSpPr/>
            <p:nvPr/>
          </p:nvSpPr>
          <p:spPr>
            <a:xfrm>
              <a:off x="4296" y="2652"/>
              <a:ext cx="510" cy="636"/>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30" name="Google Shape;5130;p80"/>
            <p:cNvSpPr txBox="1"/>
            <p:nvPr/>
          </p:nvSpPr>
          <p:spPr>
            <a:xfrm>
              <a:off x="4304" y="2627"/>
              <a:ext cx="472"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mail</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server</a:t>
              </a:r>
              <a:endParaRPr b="0" i="0" sz="2400" u="none" cap="none" strike="noStrike">
                <a:solidFill>
                  <a:srgbClr val="000000"/>
                </a:solidFill>
                <a:latin typeface="Arial"/>
                <a:ea typeface="Arial"/>
                <a:cs typeface="Arial"/>
                <a:sym typeface="Arial"/>
              </a:endParaRPr>
            </a:p>
          </p:txBody>
        </p:sp>
        <p:sp>
          <p:nvSpPr>
            <p:cNvPr id="5131" name="Google Shape;5131;p80"/>
            <p:cNvSpPr/>
            <p:nvPr/>
          </p:nvSpPr>
          <p:spPr>
            <a:xfrm>
              <a:off x="4320" y="300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cxnSp>
          <p:nvCxnSpPr>
            <p:cNvPr id="5132" name="Google Shape;5132;p80"/>
            <p:cNvCxnSpPr/>
            <p:nvPr/>
          </p:nvCxnSpPr>
          <p:spPr>
            <a:xfrm>
              <a:off x="4369" y="3034"/>
              <a:ext cx="0" cy="72"/>
            </a:xfrm>
            <a:prstGeom prst="straightConnector1">
              <a:avLst/>
            </a:prstGeom>
            <a:noFill/>
            <a:ln cap="flat" cmpd="sng" w="19050">
              <a:solidFill>
                <a:srgbClr val="000000"/>
              </a:solidFill>
              <a:prstDash val="solid"/>
              <a:round/>
              <a:headEnd len="med" w="med" type="none"/>
              <a:tailEnd len="med" w="med" type="none"/>
            </a:ln>
          </p:spPr>
        </p:cxnSp>
        <p:cxnSp>
          <p:nvCxnSpPr>
            <p:cNvPr id="5133" name="Google Shape;5133;p80"/>
            <p:cNvCxnSpPr/>
            <p:nvPr/>
          </p:nvCxnSpPr>
          <p:spPr>
            <a:xfrm>
              <a:off x="4478"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5134" name="Google Shape;5134;p80"/>
            <p:cNvCxnSpPr/>
            <p:nvPr/>
          </p:nvCxnSpPr>
          <p:spPr>
            <a:xfrm>
              <a:off x="4533" y="3035"/>
              <a:ext cx="0" cy="72"/>
            </a:xfrm>
            <a:prstGeom prst="straightConnector1">
              <a:avLst/>
            </a:prstGeom>
            <a:noFill/>
            <a:ln cap="flat" cmpd="sng" w="19050">
              <a:solidFill>
                <a:srgbClr val="000000"/>
              </a:solidFill>
              <a:prstDash val="solid"/>
              <a:round/>
              <a:headEnd len="med" w="med" type="none"/>
              <a:tailEnd len="med" w="med" type="none"/>
            </a:ln>
          </p:spPr>
        </p:cxnSp>
        <p:cxnSp>
          <p:nvCxnSpPr>
            <p:cNvPr id="5135" name="Google Shape;5135;p80"/>
            <p:cNvCxnSpPr/>
            <p:nvPr/>
          </p:nvCxnSpPr>
          <p:spPr>
            <a:xfrm>
              <a:off x="4590"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5136" name="Google Shape;5136;p80"/>
            <p:cNvCxnSpPr/>
            <p:nvPr/>
          </p:nvCxnSpPr>
          <p:spPr>
            <a:xfrm>
              <a:off x="4651"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5137" name="Google Shape;5137;p80"/>
            <p:cNvCxnSpPr/>
            <p:nvPr/>
          </p:nvCxnSpPr>
          <p:spPr>
            <a:xfrm>
              <a:off x="4707" y="3033"/>
              <a:ext cx="0" cy="72"/>
            </a:xfrm>
            <a:prstGeom prst="straightConnector1">
              <a:avLst/>
            </a:prstGeom>
            <a:noFill/>
            <a:ln cap="flat" cmpd="sng" w="19050">
              <a:solidFill>
                <a:srgbClr val="000000"/>
              </a:solidFill>
              <a:prstDash val="solid"/>
              <a:round/>
              <a:headEnd len="med" w="med" type="none"/>
              <a:tailEnd len="med" w="med" type="none"/>
            </a:ln>
          </p:spPr>
        </p:cxnSp>
        <p:cxnSp>
          <p:nvCxnSpPr>
            <p:cNvPr id="5138" name="Google Shape;5138;p80"/>
            <p:cNvCxnSpPr/>
            <p:nvPr/>
          </p:nvCxnSpPr>
          <p:spPr>
            <a:xfrm>
              <a:off x="4422" y="3034"/>
              <a:ext cx="0" cy="72"/>
            </a:xfrm>
            <a:prstGeom prst="straightConnector1">
              <a:avLst/>
            </a:prstGeom>
            <a:noFill/>
            <a:ln cap="flat" cmpd="sng" w="19050">
              <a:solidFill>
                <a:srgbClr val="000000"/>
              </a:solidFill>
              <a:prstDash val="solid"/>
              <a:round/>
              <a:headEnd len="med" w="med" type="none"/>
              <a:tailEnd len="med" w="med" type="none"/>
            </a:ln>
          </p:spPr>
        </p:cxnSp>
        <p:sp>
          <p:nvSpPr>
            <p:cNvPr id="5139" name="Google Shape;5139;p80"/>
            <p:cNvSpPr/>
            <p:nvPr/>
          </p:nvSpPr>
          <p:spPr>
            <a:xfrm>
              <a:off x="4328"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40" name="Google Shape;5140;p80"/>
            <p:cNvSpPr/>
            <p:nvPr/>
          </p:nvSpPr>
          <p:spPr>
            <a:xfrm>
              <a:off x="4414" y="317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41" name="Google Shape;5141;p80"/>
            <p:cNvSpPr/>
            <p:nvPr/>
          </p:nvSpPr>
          <p:spPr>
            <a:xfrm>
              <a:off x="4500" y="317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42" name="Google Shape;5142;p80"/>
            <p:cNvSpPr/>
            <p:nvPr/>
          </p:nvSpPr>
          <p:spPr>
            <a:xfrm>
              <a:off x="4597"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43" name="Google Shape;5143;p80"/>
            <p:cNvSpPr/>
            <p:nvPr/>
          </p:nvSpPr>
          <p:spPr>
            <a:xfrm>
              <a:off x="4693" y="317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cxnSp>
        <p:nvCxnSpPr>
          <p:cNvPr id="5144" name="Google Shape;5144;p80"/>
          <p:cNvCxnSpPr/>
          <p:nvPr/>
        </p:nvCxnSpPr>
        <p:spPr>
          <a:xfrm>
            <a:off x="3089955" y="5593950"/>
            <a:ext cx="892175" cy="146050"/>
          </a:xfrm>
          <a:prstGeom prst="straightConnector1">
            <a:avLst/>
          </a:prstGeom>
          <a:noFill/>
          <a:ln cap="flat" cmpd="sng" w="12700">
            <a:solidFill>
              <a:srgbClr val="3333CC"/>
            </a:solidFill>
            <a:prstDash val="solid"/>
            <a:round/>
            <a:headEnd len="med" w="med" type="none"/>
            <a:tailEnd len="med" w="med" type="triangle"/>
          </a:ln>
        </p:spPr>
      </p:cxnSp>
      <p:cxnSp>
        <p:nvCxnSpPr>
          <p:cNvPr id="5145" name="Google Shape;5145;p80"/>
          <p:cNvCxnSpPr/>
          <p:nvPr/>
        </p:nvCxnSpPr>
        <p:spPr>
          <a:xfrm>
            <a:off x="4775880" y="5728887"/>
            <a:ext cx="1379537" cy="219075"/>
          </a:xfrm>
          <a:prstGeom prst="straightConnector1">
            <a:avLst/>
          </a:prstGeom>
          <a:noFill/>
          <a:ln cap="flat" cmpd="sng" w="12700">
            <a:solidFill>
              <a:srgbClr val="3333CC"/>
            </a:solidFill>
            <a:prstDash val="solid"/>
            <a:round/>
            <a:headEnd len="med" w="med" type="none"/>
            <a:tailEnd len="med" w="med" type="triangle"/>
          </a:ln>
        </p:spPr>
      </p:cxnSp>
      <p:cxnSp>
        <p:nvCxnSpPr>
          <p:cNvPr id="5146" name="Google Shape;5146;p80"/>
          <p:cNvCxnSpPr/>
          <p:nvPr/>
        </p:nvCxnSpPr>
        <p:spPr>
          <a:xfrm flipH="1" rot="10800000">
            <a:off x="7006317" y="5508225"/>
            <a:ext cx="1027113" cy="427037"/>
          </a:xfrm>
          <a:prstGeom prst="straightConnector1">
            <a:avLst/>
          </a:prstGeom>
          <a:noFill/>
          <a:ln cap="flat" cmpd="sng" w="12700">
            <a:solidFill>
              <a:srgbClr val="3333CC"/>
            </a:solidFill>
            <a:prstDash val="solid"/>
            <a:round/>
            <a:headEnd len="med" w="med" type="none"/>
            <a:tailEnd len="med" w="med" type="triangle"/>
          </a:ln>
        </p:spPr>
      </p:cxnSp>
      <p:sp>
        <p:nvSpPr>
          <p:cNvPr id="5147" name="Google Shape;5147;p80"/>
          <p:cNvSpPr/>
          <p:nvPr/>
        </p:nvSpPr>
        <p:spPr>
          <a:xfrm>
            <a:off x="2220005" y="5043087"/>
            <a:ext cx="292100" cy="244475"/>
          </a:xfrm>
          <a:prstGeom prst="ellipse">
            <a:avLst/>
          </a:prstGeom>
          <a:solidFill>
            <a:srgbClr val="FFFFFF"/>
          </a:solidFill>
          <a:ln cap="flat" cmpd="sng" w="12700">
            <a:solidFill>
              <a:srgbClr val="33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1</a:t>
            </a:r>
            <a:endParaRPr b="0" i="0" sz="2400" u="none" cap="none" strike="noStrike">
              <a:solidFill>
                <a:srgbClr val="000000"/>
              </a:solidFill>
              <a:latin typeface="Arial"/>
              <a:ea typeface="Arial"/>
              <a:cs typeface="Arial"/>
              <a:sym typeface="Arial"/>
            </a:endParaRPr>
          </a:p>
        </p:txBody>
      </p:sp>
      <p:sp>
        <p:nvSpPr>
          <p:cNvPr id="5148" name="Google Shape;5148;p80"/>
          <p:cNvSpPr/>
          <p:nvPr/>
        </p:nvSpPr>
        <p:spPr>
          <a:xfrm>
            <a:off x="3329667" y="5538387"/>
            <a:ext cx="292100" cy="244475"/>
          </a:xfrm>
          <a:prstGeom prst="ellipse">
            <a:avLst/>
          </a:prstGeom>
          <a:solidFill>
            <a:srgbClr val="FFFFFF"/>
          </a:solidFill>
          <a:ln cap="flat" cmpd="sng" w="12700">
            <a:solidFill>
              <a:srgbClr val="33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2</a:t>
            </a:r>
            <a:endParaRPr b="0" i="0" sz="2400" u="none" cap="none" strike="noStrike">
              <a:solidFill>
                <a:srgbClr val="000000"/>
              </a:solidFill>
              <a:latin typeface="Arial"/>
              <a:ea typeface="Arial"/>
              <a:cs typeface="Arial"/>
              <a:sym typeface="Arial"/>
            </a:endParaRPr>
          </a:p>
        </p:txBody>
      </p:sp>
      <p:sp>
        <p:nvSpPr>
          <p:cNvPr id="5149" name="Google Shape;5149;p80"/>
          <p:cNvSpPr/>
          <p:nvPr/>
        </p:nvSpPr>
        <p:spPr>
          <a:xfrm>
            <a:off x="4201205" y="5617762"/>
            <a:ext cx="292100" cy="244475"/>
          </a:xfrm>
          <a:prstGeom prst="ellipse">
            <a:avLst/>
          </a:prstGeom>
          <a:solidFill>
            <a:srgbClr val="FFFFFF"/>
          </a:solidFill>
          <a:ln cap="flat" cmpd="sng" w="12700">
            <a:solidFill>
              <a:srgbClr val="33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3</a:t>
            </a:r>
            <a:endParaRPr b="0" i="0" sz="2400" u="none" cap="none" strike="noStrike">
              <a:solidFill>
                <a:srgbClr val="000000"/>
              </a:solidFill>
              <a:latin typeface="Arial"/>
              <a:ea typeface="Arial"/>
              <a:cs typeface="Arial"/>
              <a:sym typeface="Arial"/>
            </a:endParaRPr>
          </a:p>
        </p:txBody>
      </p:sp>
      <p:sp>
        <p:nvSpPr>
          <p:cNvPr id="5150" name="Google Shape;5150;p80"/>
          <p:cNvSpPr/>
          <p:nvPr/>
        </p:nvSpPr>
        <p:spPr>
          <a:xfrm>
            <a:off x="5312455" y="5703487"/>
            <a:ext cx="292100" cy="244475"/>
          </a:xfrm>
          <a:prstGeom prst="ellipse">
            <a:avLst/>
          </a:prstGeom>
          <a:solidFill>
            <a:srgbClr val="FFFFFF"/>
          </a:solidFill>
          <a:ln cap="flat" cmpd="sng" w="12700">
            <a:solidFill>
              <a:srgbClr val="33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4</a:t>
            </a:r>
            <a:endParaRPr b="0" i="0" sz="2400" u="none" cap="none" strike="noStrike">
              <a:solidFill>
                <a:srgbClr val="000000"/>
              </a:solidFill>
              <a:latin typeface="Arial"/>
              <a:ea typeface="Arial"/>
              <a:cs typeface="Arial"/>
              <a:sym typeface="Arial"/>
            </a:endParaRPr>
          </a:p>
        </p:txBody>
      </p:sp>
      <p:sp>
        <p:nvSpPr>
          <p:cNvPr id="5151" name="Google Shape;5151;p80"/>
          <p:cNvSpPr/>
          <p:nvPr/>
        </p:nvSpPr>
        <p:spPr>
          <a:xfrm>
            <a:off x="6417355" y="6035275"/>
            <a:ext cx="292100" cy="244475"/>
          </a:xfrm>
          <a:prstGeom prst="ellipse">
            <a:avLst/>
          </a:prstGeom>
          <a:solidFill>
            <a:srgbClr val="FFFFFF"/>
          </a:solidFill>
          <a:ln cap="flat" cmpd="sng" w="12700">
            <a:solidFill>
              <a:srgbClr val="33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5</a:t>
            </a:r>
            <a:endParaRPr b="0" i="0" sz="2400" u="none" cap="none" strike="noStrike">
              <a:solidFill>
                <a:srgbClr val="000000"/>
              </a:solidFill>
              <a:latin typeface="Arial"/>
              <a:ea typeface="Arial"/>
              <a:cs typeface="Arial"/>
              <a:sym typeface="Arial"/>
            </a:endParaRPr>
          </a:p>
        </p:txBody>
      </p:sp>
      <p:sp>
        <p:nvSpPr>
          <p:cNvPr id="5152" name="Google Shape;5152;p80"/>
          <p:cNvSpPr/>
          <p:nvPr/>
        </p:nvSpPr>
        <p:spPr>
          <a:xfrm>
            <a:off x="7339692" y="5605062"/>
            <a:ext cx="292100" cy="244475"/>
          </a:xfrm>
          <a:prstGeom prst="ellipse">
            <a:avLst/>
          </a:prstGeom>
          <a:solidFill>
            <a:srgbClr val="FFFFFF"/>
          </a:solidFill>
          <a:ln cap="flat" cmpd="sng" w="12700">
            <a:solidFill>
              <a:srgbClr val="33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6</a:t>
            </a:r>
            <a:endParaRPr b="0" i="0" sz="2400" u="none" cap="none" strike="noStrike">
              <a:solidFill>
                <a:srgbClr val="000000"/>
              </a:solidFill>
              <a:latin typeface="Arial"/>
              <a:ea typeface="Arial"/>
              <a:cs typeface="Arial"/>
              <a:sym typeface="Arial"/>
            </a:endParaRPr>
          </a:p>
        </p:txBody>
      </p:sp>
      <p:sp>
        <p:nvSpPr>
          <p:cNvPr id="5153" name="Google Shape;5153;p80"/>
          <p:cNvSpPr txBox="1"/>
          <p:nvPr/>
        </p:nvSpPr>
        <p:spPr>
          <a:xfrm>
            <a:off x="3485242" y="6168625"/>
            <a:ext cx="181927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Alice’s mail server</a:t>
            </a:r>
            <a:endParaRPr b="0" i="0" sz="1600" u="none" cap="none" strike="noStrike">
              <a:solidFill>
                <a:srgbClr val="000000"/>
              </a:solidFill>
              <a:latin typeface="Arial"/>
              <a:ea typeface="Arial"/>
              <a:cs typeface="Arial"/>
              <a:sym typeface="Arial"/>
            </a:endParaRPr>
          </a:p>
        </p:txBody>
      </p:sp>
      <p:sp>
        <p:nvSpPr>
          <p:cNvPr id="5154" name="Google Shape;5154;p80"/>
          <p:cNvSpPr txBox="1"/>
          <p:nvPr/>
        </p:nvSpPr>
        <p:spPr>
          <a:xfrm>
            <a:off x="5760130" y="6232125"/>
            <a:ext cx="1741487"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3333CC"/>
              </a:buClr>
              <a:buSzPts val="1360"/>
              <a:buFont typeface="Arial"/>
              <a:buNone/>
            </a:pPr>
            <a:r>
              <a:rPr b="0" i="0" lang="en-US" sz="1600" u="none" cap="none" strike="noStrike">
                <a:solidFill>
                  <a:srgbClr val="000000"/>
                </a:solidFill>
                <a:latin typeface="Arial"/>
                <a:ea typeface="Arial"/>
                <a:cs typeface="Arial"/>
                <a:sym typeface="Arial"/>
              </a:rPr>
              <a:t>Bob’s mail server</a:t>
            </a:r>
            <a:endParaRPr b="0" i="0" sz="1600" u="none" cap="none" strike="noStrike">
              <a:solidFill>
                <a:srgbClr val="000000"/>
              </a:solidFill>
              <a:latin typeface="Arial"/>
              <a:ea typeface="Arial"/>
              <a:cs typeface="Arial"/>
              <a:sym typeface="Arial"/>
            </a:endParaRPr>
          </a:p>
        </p:txBody>
      </p:sp>
      <p:grpSp>
        <p:nvGrpSpPr>
          <p:cNvPr id="5155" name="Google Shape;5155;p80"/>
          <p:cNvGrpSpPr/>
          <p:nvPr/>
        </p:nvGrpSpPr>
        <p:grpSpPr>
          <a:xfrm>
            <a:off x="7833405" y="4908150"/>
            <a:ext cx="912812" cy="1054100"/>
            <a:chOff x="3574" y="550"/>
            <a:chExt cx="575" cy="664"/>
          </a:xfrm>
        </p:grpSpPr>
        <p:grpSp>
          <p:nvGrpSpPr>
            <p:cNvPr id="5156" name="Google Shape;5156;p80"/>
            <p:cNvGrpSpPr/>
            <p:nvPr/>
          </p:nvGrpSpPr>
          <p:grpSpPr>
            <a:xfrm>
              <a:off x="3588" y="692"/>
              <a:ext cx="561" cy="522"/>
              <a:chOff x="-44" y="1473"/>
              <a:chExt cx="981" cy="1105"/>
            </a:xfrm>
          </p:grpSpPr>
          <p:pic>
            <p:nvPicPr>
              <p:cNvPr descr="desktop_computer_stylized_medium" id="5157" name="Google Shape;5157;p8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158" name="Google Shape;5158;p8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159" name="Google Shape;5159;p80"/>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160" name="Google Shape;5160;p80"/>
            <p:cNvSpPr txBox="1"/>
            <p:nvPr/>
          </p:nvSpPr>
          <p:spPr>
            <a:xfrm>
              <a:off x="3574" y="550"/>
              <a:ext cx="436"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user</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agent</a:t>
              </a:r>
              <a:endParaRPr b="0" i="0" sz="2400" u="none" cap="none" strike="noStrike">
                <a:solidFill>
                  <a:srgbClr val="000000"/>
                </a:solidFill>
                <a:latin typeface="Arial"/>
                <a:ea typeface="Arial"/>
                <a:cs typeface="Arial"/>
                <a:sym typeface="Arial"/>
              </a:endParaRPr>
            </a:p>
          </p:txBody>
        </p:sp>
      </p:grpSp>
      <p:sp>
        <p:nvSpPr>
          <p:cNvPr id="5161" name="Google Shape;5161;p80"/>
          <p:cNvSpPr txBox="1"/>
          <p:nvPr/>
        </p:nvSpPr>
        <p:spPr>
          <a:xfrm>
            <a:off x="728885" y="2279968"/>
            <a:ext cx="5071156" cy="1103364"/>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000000"/>
                </a:solidFill>
                <a:latin typeface="Calibri"/>
                <a:ea typeface="Calibri"/>
                <a:cs typeface="Calibri"/>
                <a:sym typeface="Calibri"/>
              </a:rPr>
              <a:t>2) Alice’s UA sends message to her mail server using SMTP; message placed in message queue</a:t>
            </a:r>
            <a:endParaRPr/>
          </a:p>
        </p:txBody>
      </p:sp>
      <p:sp>
        <p:nvSpPr>
          <p:cNvPr id="5162" name="Google Shape;5162;p80"/>
          <p:cNvSpPr txBox="1"/>
          <p:nvPr/>
        </p:nvSpPr>
        <p:spPr>
          <a:xfrm>
            <a:off x="739565" y="3432318"/>
            <a:ext cx="5448733" cy="1089177"/>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000000"/>
                </a:solidFill>
                <a:latin typeface="Calibri"/>
                <a:ea typeface="Calibri"/>
                <a:cs typeface="Calibri"/>
                <a:sym typeface="Calibri"/>
              </a:rPr>
              <a:t>3) client side of SMTP at mail server opens TCP connection with Bob’s mail server</a:t>
            </a:r>
            <a:endParaRPr b="0" i="0" sz="2400" u="none" cap="none" strike="noStrike">
              <a:solidFill>
                <a:srgbClr val="000000"/>
              </a:solidFill>
              <a:latin typeface="Calibri"/>
              <a:ea typeface="Calibri"/>
              <a:cs typeface="Calibri"/>
              <a:sym typeface="Calibri"/>
            </a:endParaRPr>
          </a:p>
        </p:txBody>
      </p:sp>
      <p:sp>
        <p:nvSpPr>
          <p:cNvPr id="5163" name="Google Shape;5163;p80"/>
          <p:cNvSpPr txBox="1"/>
          <p:nvPr/>
        </p:nvSpPr>
        <p:spPr>
          <a:xfrm>
            <a:off x="6633422" y="2275557"/>
            <a:ext cx="3810000" cy="82867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000000"/>
                </a:solidFill>
                <a:latin typeface="Calibri"/>
                <a:ea typeface="Calibri"/>
                <a:cs typeface="Calibri"/>
                <a:sym typeface="Calibri"/>
              </a:rPr>
              <a:t>5) Bob’s mail server places the message in Bob’s mailbox</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Gill Sans"/>
              <a:ea typeface="Gill Sans"/>
              <a:cs typeface="Gill Sans"/>
              <a:sym typeface="Gill Sans"/>
            </a:endParaRPr>
          </a:p>
        </p:txBody>
      </p:sp>
      <p:sp>
        <p:nvSpPr>
          <p:cNvPr id="5164" name="Google Shape;5164;p80"/>
          <p:cNvSpPr txBox="1"/>
          <p:nvPr/>
        </p:nvSpPr>
        <p:spPr>
          <a:xfrm>
            <a:off x="6630762" y="3460095"/>
            <a:ext cx="3810000" cy="82867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000000"/>
                </a:solidFill>
                <a:latin typeface="Calibri"/>
                <a:ea typeface="Calibri"/>
                <a:cs typeface="Calibri"/>
                <a:sym typeface="Calibri"/>
              </a:rPr>
              <a:t>6) Bob invokes his user agent to read message</a:t>
            </a:r>
            <a:endParaRPr/>
          </a:p>
          <a:p>
            <a:pPr indent="-222250" lvl="0" marL="352425" marR="0" rtl="0" algn="l">
              <a:lnSpc>
                <a:spcPct val="90000"/>
              </a:lnSpc>
              <a:spcBef>
                <a:spcPts val="1000"/>
              </a:spcBef>
              <a:spcAft>
                <a:spcPts val="0"/>
              </a:spcAft>
              <a:buClr>
                <a:srgbClr val="0000A3"/>
              </a:buClr>
              <a:buSzPts val="2200"/>
              <a:buFont typeface="Noto Sans Symbols"/>
              <a:buNone/>
            </a:pPr>
            <a:r>
              <a:t/>
            </a:r>
            <a:endParaRPr b="0" i="0" sz="2200" u="none" cap="none" strike="noStrike">
              <a:solidFill>
                <a:srgbClr val="000000"/>
              </a:solidFill>
              <a:latin typeface="Gill Sans"/>
              <a:ea typeface="Gill Sans"/>
              <a:cs typeface="Gill Sans"/>
              <a:sym typeface="Gill Sans"/>
            </a:endParaRPr>
          </a:p>
        </p:txBody>
      </p:sp>
      <p:sp>
        <p:nvSpPr>
          <p:cNvPr id="5165" name="Google Shape;5165;p8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1"/>
                                        </p:tgtEl>
                                        <p:attrNameLst>
                                          <p:attrName>style.visibility</p:attrName>
                                        </p:attrNameLst>
                                      </p:cBhvr>
                                      <p:to>
                                        <p:strVal val="visible"/>
                                      </p:to>
                                    </p:set>
                                    <p:animEffect filter="fade" transition="in">
                                      <p:cBhvr>
                                        <p:cTn dur="500"/>
                                        <p:tgtEl>
                                          <p:spTgt spid="5161"/>
                                        </p:tgtEl>
                                      </p:cBhvr>
                                    </p:animEffect>
                                  </p:childTnLst>
                                </p:cTn>
                              </p:par>
                              <p:par>
                                <p:cTn fill="hold" nodeType="withEffect" presetClass="entr" presetID="10" presetSubtype="0">
                                  <p:stCondLst>
                                    <p:cond delay="0"/>
                                  </p:stCondLst>
                                  <p:childTnLst>
                                    <p:set>
                                      <p:cBhvr>
                                        <p:cTn dur="1" fill="hold">
                                          <p:stCondLst>
                                            <p:cond delay="0"/>
                                          </p:stCondLst>
                                        </p:cTn>
                                        <p:tgtEl>
                                          <p:spTgt spid="5144"/>
                                        </p:tgtEl>
                                        <p:attrNameLst>
                                          <p:attrName>style.visibility</p:attrName>
                                        </p:attrNameLst>
                                      </p:cBhvr>
                                      <p:to>
                                        <p:strVal val="visible"/>
                                      </p:to>
                                    </p:set>
                                    <p:animEffect filter="fade" transition="in">
                                      <p:cBhvr>
                                        <p:cTn dur="500"/>
                                        <p:tgtEl>
                                          <p:spTgt spid="5144"/>
                                        </p:tgtEl>
                                      </p:cBhvr>
                                    </p:animEffect>
                                  </p:childTnLst>
                                </p:cTn>
                              </p:par>
                              <p:par>
                                <p:cTn fill="hold" nodeType="withEffect" presetClass="entr" presetID="10" presetSubtype="0">
                                  <p:stCondLst>
                                    <p:cond delay="0"/>
                                  </p:stCondLst>
                                  <p:childTnLst>
                                    <p:set>
                                      <p:cBhvr>
                                        <p:cTn dur="1" fill="hold">
                                          <p:stCondLst>
                                            <p:cond delay="0"/>
                                          </p:stCondLst>
                                        </p:cTn>
                                        <p:tgtEl>
                                          <p:spTgt spid="5148"/>
                                        </p:tgtEl>
                                        <p:attrNameLst>
                                          <p:attrName>style.visibility</p:attrName>
                                        </p:attrNameLst>
                                      </p:cBhvr>
                                      <p:to>
                                        <p:strVal val="visible"/>
                                      </p:to>
                                    </p:set>
                                    <p:animEffect filter="fade" transition="in">
                                      <p:cBhvr>
                                        <p:cTn dur="500"/>
                                        <p:tgtEl>
                                          <p:spTgt spid="5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9"/>
                                        </p:tgtEl>
                                        <p:attrNameLst>
                                          <p:attrName>style.visibility</p:attrName>
                                        </p:attrNameLst>
                                      </p:cBhvr>
                                      <p:to>
                                        <p:strVal val="visible"/>
                                      </p:to>
                                    </p:set>
                                    <p:animEffect filter="fade" transition="in">
                                      <p:cBhvr>
                                        <p:cTn dur="500"/>
                                        <p:tgtEl>
                                          <p:spTgt spid="5149"/>
                                        </p:tgtEl>
                                      </p:cBhvr>
                                    </p:animEffect>
                                  </p:childTnLst>
                                </p:cTn>
                              </p:par>
                              <p:par>
                                <p:cTn fill="hold" nodeType="withEffect" presetClass="entr" presetID="10" presetSubtype="0">
                                  <p:stCondLst>
                                    <p:cond delay="0"/>
                                  </p:stCondLst>
                                  <p:childTnLst>
                                    <p:set>
                                      <p:cBhvr>
                                        <p:cTn dur="1" fill="hold">
                                          <p:stCondLst>
                                            <p:cond delay="0"/>
                                          </p:stCondLst>
                                        </p:cTn>
                                        <p:tgtEl>
                                          <p:spTgt spid="5162"/>
                                        </p:tgtEl>
                                        <p:attrNameLst>
                                          <p:attrName>style.visibility</p:attrName>
                                        </p:attrNameLst>
                                      </p:cBhvr>
                                      <p:to>
                                        <p:strVal val="visible"/>
                                      </p:to>
                                    </p:set>
                                    <p:animEffect filter="fade" transition="in">
                                      <p:cBhvr>
                                        <p:cTn dur="500"/>
                                        <p:tgtEl>
                                          <p:spTgt spid="5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7"/>
                                        </p:tgtEl>
                                        <p:attrNameLst>
                                          <p:attrName>style.visibility</p:attrName>
                                        </p:attrNameLst>
                                      </p:cBhvr>
                                      <p:to>
                                        <p:strVal val="visible"/>
                                      </p:to>
                                    </p:set>
                                    <p:animEffect filter="fade" transition="in">
                                      <p:cBhvr>
                                        <p:cTn dur="500"/>
                                        <p:tgtEl>
                                          <p:spTgt spid="5037"/>
                                        </p:tgtEl>
                                      </p:cBhvr>
                                    </p:animEffect>
                                  </p:childTnLst>
                                </p:cTn>
                              </p:par>
                              <p:par>
                                <p:cTn fill="hold" nodeType="withEffect" presetClass="entr" presetID="10" presetSubtype="0">
                                  <p:stCondLst>
                                    <p:cond delay="0"/>
                                  </p:stCondLst>
                                  <p:childTnLst>
                                    <p:set>
                                      <p:cBhvr>
                                        <p:cTn dur="1" fill="hold">
                                          <p:stCondLst>
                                            <p:cond delay="0"/>
                                          </p:stCondLst>
                                        </p:cTn>
                                        <p:tgtEl>
                                          <p:spTgt spid="5145"/>
                                        </p:tgtEl>
                                        <p:attrNameLst>
                                          <p:attrName>style.visibility</p:attrName>
                                        </p:attrNameLst>
                                      </p:cBhvr>
                                      <p:to>
                                        <p:strVal val="visible"/>
                                      </p:to>
                                    </p:set>
                                    <p:animEffect filter="fade" transition="in">
                                      <p:cBhvr>
                                        <p:cTn dur="500"/>
                                        <p:tgtEl>
                                          <p:spTgt spid="5145"/>
                                        </p:tgtEl>
                                      </p:cBhvr>
                                    </p:animEffect>
                                  </p:childTnLst>
                                </p:cTn>
                              </p:par>
                              <p:par>
                                <p:cTn fill="hold" nodeType="withEffect" presetClass="entr" presetID="10" presetSubtype="0">
                                  <p:stCondLst>
                                    <p:cond delay="0"/>
                                  </p:stCondLst>
                                  <p:childTnLst>
                                    <p:set>
                                      <p:cBhvr>
                                        <p:cTn dur="1" fill="hold">
                                          <p:stCondLst>
                                            <p:cond delay="0"/>
                                          </p:stCondLst>
                                        </p:cTn>
                                        <p:tgtEl>
                                          <p:spTgt spid="5150"/>
                                        </p:tgtEl>
                                        <p:attrNameLst>
                                          <p:attrName>style.visibility</p:attrName>
                                        </p:attrNameLst>
                                      </p:cBhvr>
                                      <p:to>
                                        <p:strVal val="visible"/>
                                      </p:to>
                                    </p:set>
                                    <p:animEffect filter="fade" transition="in">
                                      <p:cBhvr>
                                        <p:cTn dur="500"/>
                                        <p:tgtEl>
                                          <p:spTgt spid="5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1"/>
                                        </p:tgtEl>
                                        <p:attrNameLst>
                                          <p:attrName>style.visibility</p:attrName>
                                        </p:attrNameLst>
                                      </p:cBhvr>
                                      <p:to>
                                        <p:strVal val="visible"/>
                                      </p:to>
                                    </p:set>
                                    <p:animEffect filter="fade" transition="in">
                                      <p:cBhvr>
                                        <p:cTn dur="500"/>
                                        <p:tgtEl>
                                          <p:spTgt spid="5151"/>
                                        </p:tgtEl>
                                      </p:cBhvr>
                                    </p:animEffect>
                                  </p:childTnLst>
                                </p:cTn>
                              </p:par>
                              <p:par>
                                <p:cTn fill="hold" nodeType="withEffect" presetClass="entr" presetID="10" presetSubtype="0">
                                  <p:stCondLst>
                                    <p:cond delay="0"/>
                                  </p:stCondLst>
                                  <p:childTnLst>
                                    <p:set>
                                      <p:cBhvr>
                                        <p:cTn dur="1" fill="hold">
                                          <p:stCondLst>
                                            <p:cond delay="0"/>
                                          </p:stCondLst>
                                        </p:cTn>
                                        <p:tgtEl>
                                          <p:spTgt spid="5163"/>
                                        </p:tgtEl>
                                        <p:attrNameLst>
                                          <p:attrName>style.visibility</p:attrName>
                                        </p:attrNameLst>
                                      </p:cBhvr>
                                      <p:to>
                                        <p:strVal val="visible"/>
                                      </p:to>
                                    </p:set>
                                    <p:animEffect filter="fade" transition="in">
                                      <p:cBhvr>
                                        <p:cTn dur="500"/>
                                        <p:tgtEl>
                                          <p:spTgt spid="5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4"/>
                                        </p:tgtEl>
                                        <p:attrNameLst>
                                          <p:attrName>style.visibility</p:attrName>
                                        </p:attrNameLst>
                                      </p:cBhvr>
                                      <p:to>
                                        <p:strVal val="visible"/>
                                      </p:to>
                                    </p:set>
                                    <p:animEffect filter="fade" transition="in">
                                      <p:cBhvr>
                                        <p:cTn dur="500"/>
                                        <p:tgtEl>
                                          <p:spTgt spid="5164"/>
                                        </p:tgtEl>
                                      </p:cBhvr>
                                    </p:animEffect>
                                  </p:childTnLst>
                                </p:cTn>
                              </p:par>
                              <p:par>
                                <p:cTn fill="hold" nodeType="withEffect" presetClass="entr" presetID="10" presetSubtype="0">
                                  <p:stCondLst>
                                    <p:cond delay="0"/>
                                  </p:stCondLst>
                                  <p:childTnLst>
                                    <p:set>
                                      <p:cBhvr>
                                        <p:cTn dur="1" fill="hold">
                                          <p:stCondLst>
                                            <p:cond delay="0"/>
                                          </p:stCondLst>
                                        </p:cTn>
                                        <p:tgtEl>
                                          <p:spTgt spid="5146"/>
                                        </p:tgtEl>
                                        <p:attrNameLst>
                                          <p:attrName>style.visibility</p:attrName>
                                        </p:attrNameLst>
                                      </p:cBhvr>
                                      <p:to>
                                        <p:strVal val="visible"/>
                                      </p:to>
                                    </p:set>
                                    <p:animEffect filter="fade" transition="in">
                                      <p:cBhvr>
                                        <p:cTn dur="500"/>
                                        <p:tgtEl>
                                          <p:spTgt spid="5146"/>
                                        </p:tgtEl>
                                      </p:cBhvr>
                                    </p:animEffect>
                                  </p:childTnLst>
                                </p:cTn>
                              </p:par>
                              <p:par>
                                <p:cTn fill="hold" nodeType="withEffect" presetClass="entr" presetID="10" presetSubtype="0">
                                  <p:stCondLst>
                                    <p:cond delay="0"/>
                                  </p:stCondLst>
                                  <p:childTnLst>
                                    <p:set>
                                      <p:cBhvr>
                                        <p:cTn dur="1" fill="hold">
                                          <p:stCondLst>
                                            <p:cond delay="0"/>
                                          </p:stCondLst>
                                        </p:cTn>
                                        <p:tgtEl>
                                          <p:spTgt spid="5152"/>
                                        </p:tgtEl>
                                        <p:attrNameLst>
                                          <p:attrName>style.visibility</p:attrName>
                                        </p:attrNameLst>
                                      </p:cBhvr>
                                      <p:to>
                                        <p:strVal val="visible"/>
                                      </p:to>
                                    </p:set>
                                    <p:animEffect filter="fade" transition="in">
                                      <p:cBhvr>
                                        <p:cTn dur="500"/>
                                        <p:tgtEl>
                                          <p:spTgt spid="5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0" name="Shape 5170"/>
        <p:cNvGrpSpPr/>
        <p:nvPr/>
      </p:nvGrpSpPr>
      <p:grpSpPr>
        <a:xfrm>
          <a:off x="0" y="0"/>
          <a:ext cx="0" cy="0"/>
          <a:chOff x="0" y="0"/>
          <a:chExt cx="0" cy="0"/>
        </a:xfrm>
      </p:grpSpPr>
      <p:sp>
        <p:nvSpPr>
          <p:cNvPr id="5171" name="Google Shape;5171;p81"/>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Sample SMTP interaction</a:t>
            </a:r>
            <a:endParaRPr sz="4400"/>
          </a:p>
        </p:txBody>
      </p:sp>
      <p:sp>
        <p:nvSpPr>
          <p:cNvPr id="5172" name="Google Shape;5172;p81"/>
          <p:cNvSpPr/>
          <p:nvPr/>
        </p:nvSpPr>
        <p:spPr>
          <a:xfrm>
            <a:off x="1160995" y="1183947"/>
            <a:ext cx="9870010" cy="517064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S: 220 hamburger.edu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C: HELO crepes.fr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S: 250  Hello crepes.fr, pleased to meet you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C: MAIL FROM: &lt;alice@crepes.fr&gt;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S: 250 alice@crepes.fr... Sender ok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C: RCPT TO: &lt;bob@hamburger.edu&gt;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S: 250 bob@hamburger.edu ... Recipient ok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C: DATA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S: 354 Enter mail, end with "." on a line by itself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C: Do you like ketchup?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C: How about pickles?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C: .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S: 250 Message accepted for delivery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C: QUIT </a:t>
            </a:r>
            <a:endParaRPr/>
          </a:p>
          <a:p>
            <a:pPr indent="0" lvl="0" marL="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S: 221 hamburger.edu closing connection</a:t>
            </a:r>
            <a:endParaRPr b="0" i="0" sz="2200" u="none" cap="none" strike="noStrike">
              <a:solidFill>
                <a:srgbClr val="000000"/>
              </a:solidFill>
              <a:latin typeface="Times New Roman"/>
              <a:ea typeface="Times New Roman"/>
              <a:cs typeface="Times New Roman"/>
              <a:sym typeface="Times New Roman"/>
            </a:endParaRPr>
          </a:p>
        </p:txBody>
      </p:sp>
      <p:sp>
        <p:nvSpPr>
          <p:cNvPr id="5173" name="Google Shape;5173;p81"/>
          <p:cNvSpPr/>
          <p:nvPr/>
        </p:nvSpPr>
        <p:spPr>
          <a:xfrm>
            <a:off x="1978429" y="1587732"/>
            <a:ext cx="8994370" cy="7232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74" name="Google Shape;5174;p81"/>
          <p:cNvSpPr/>
          <p:nvPr/>
        </p:nvSpPr>
        <p:spPr>
          <a:xfrm>
            <a:off x="1981200" y="2213956"/>
            <a:ext cx="8994370" cy="761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75" name="Google Shape;5175;p81"/>
          <p:cNvSpPr/>
          <p:nvPr/>
        </p:nvSpPr>
        <p:spPr>
          <a:xfrm>
            <a:off x="2000594" y="2931622"/>
            <a:ext cx="8994370" cy="6483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76" name="Google Shape;5176;p81"/>
          <p:cNvSpPr/>
          <p:nvPr/>
        </p:nvSpPr>
        <p:spPr>
          <a:xfrm>
            <a:off x="2019991" y="3566160"/>
            <a:ext cx="8994370" cy="7564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77" name="Google Shape;5177;p81"/>
          <p:cNvSpPr/>
          <p:nvPr/>
        </p:nvSpPr>
        <p:spPr>
          <a:xfrm>
            <a:off x="1956261" y="4283824"/>
            <a:ext cx="8994370" cy="12690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78" name="Google Shape;5178;p81"/>
          <p:cNvSpPr/>
          <p:nvPr/>
        </p:nvSpPr>
        <p:spPr>
          <a:xfrm>
            <a:off x="1856507" y="5469775"/>
            <a:ext cx="8994370" cy="7758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79" name="Google Shape;5179;p8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173"/>
                                        </p:tgtEl>
                                      </p:cBhvr>
                                    </p:animEffect>
                                    <p:set>
                                      <p:cBhvr>
                                        <p:cTn dur="1" fill="hold">
                                          <p:stCondLst>
                                            <p:cond delay="500"/>
                                          </p:stCondLst>
                                        </p:cTn>
                                        <p:tgtEl>
                                          <p:spTgt spid="51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174"/>
                                        </p:tgtEl>
                                      </p:cBhvr>
                                    </p:animEffect>
                                    <p:set>
                                      <p:cBhvr>
                                        <p:cTn dur="1" fill="hold">
                                          <p:stCondLst>
                                            <p:cond delay="500"/>
                                          </p:stCondLst>
                                        </p:cTn>
                                        <p:tgtEl>
                                          <p:spTgt spid="5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175"/>
                                        </p:tgtEl>
                                      </p:cBhvr>
                                    </p:animEffect>
                                    <p:set>
                                      <p:cBhvr>
                                        <p:cTn dur="1" fill="hold">
                                          <p:stCondLst>
                                            <p:cond delay="500"/>
                                          </p:stCondLst>
                                        </p:cTn>
                                        <p:tgtEl>
                                          <p:spTgt spid="51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176"/>
                                        </p:tgtEl>
                                      </p:cBhvr>
                                    </p:animEffect>
                                    <p:set>
                                      <p:cBhvr>
                                        <p:cTn dur="1" fill="hold">
                                          <p:stCondLst>
                                            <p:cond delay="500"/>
                                          </p:stCondLst>
                                        </p:cTn>
                                        <p:tgtEl>
                                          <p:spTgt spid="51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177"/>
                                        </p:tgtEl>
                                      </p:cBhvr>
                                    </p:animEffect>
                                    <p:set>
                                      <p:cBhvr>
                                        <p:cTn dur="1" fill="hold">
                                          <p:stCondLst>
                                            <p:cond delay="500"/>
                                          </p:stCondLst>
                                        </p:cTn>
                                        <p:tgtEl>
                                          <p:spTgt spid="51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178"/>
                                        </p:tgtEl>
                                      </p:cBhvr>
                                    </p:animEffect>
                                    <p:set>
                                      <p:cBhvr>
                                        <p:cTn dur="1" fill="hold">
                                          <p:stCondLst>
                                            <p:cond delay="500"/>
                                          </p:stCondLst>
                                        </p:cTn>
                                        <p:tgtEl>
                                          <p:spTgt spid="51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28"/>
          <p:cNvSpPr/>
          <p:nvPr/>
        </p:nvSpPr>
        <p:spPr>
          <a:xfrm>
            <a:off x="8985188" y="3065778"/>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4" name="Google Shape;684;p28"/>
          <p:cNvSpPr/>
          <p:nvPr/>
        </p:nvSpPr>
        <p:spPr>
          <a:xfrm>
            <a:off x="7274076" y="1826035"/>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85" name="Google Shape;685;p28"/>
          <p:cNvGrpSpPr/>
          <p:nvPr/>
        </p:nvGrpSpPr>
        <p:grpSpPr>
          <a:xfrm>
            <a:off x="7205350" y="3289251"/>
            <a:ext cx="1458912" cy="933450"/>
            <a:chOff x="2889" y="1631"/>
            <a:chExt cx="980" cy="743"/>
          </a:xfrm>
        </p:grpSpPr>
        <p:sp>
          <p:nvSpPr>
            <p:cNvPr id="686" name="Google Shape;686;p28"/>
            <p:cNvSpPr/>
            <p:nvPr/>
          </p:nvSpPr>
          <p:spPr>
            <a:xfrm>
              <a:off x="3046" y="1841"/>
              <a:ext cx="663" cy="533"/>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687" name="Google Shape;687;p28"/>
            <p:cNvSpPr/>
            <p:nvPr/>
          </p:nvSpPr>
          <p:spPr>
            <a:xfrm>
              <a:off x="2889" y="1631"/>
              <a:ext cx="980" cy="253"/>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grpSp>
      <p:sp>
        <p:nvSpPr>
          <p:cNvPr id="688" name="Google Shape;688;p28"/>
          <p:cNvSpPr/>
          <p:nvPr/>
        </p:nvSpPr>
        <p:spPr>
          <a:xfrm>
            <a:off x="7712401" y="4683134"/>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9" name="Google Shape;689;p28"/>
          <p:cNvSpPr txBox="1"/>
          <p:nvPr/>
        </p:nvSpPr>
        <p:spPr>
          <a:xfrm>
            <a:off x="7679274" y="1488461"/>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mobile network</a:t>
            </a:r>
            <a:endParaRPr/>
          </a:p>
        </p:txBody>
      </p:sp>
      <p:sp>
        <p:nvSpPr>
          <p:cNvPr id="690" name="Google Shape;690;p28"/>
          <p:cNvSpPr txBox="1"/>
          <p:nvPr/>
        </p:nvSpPr>
        <p:spPr>
          <a:xfrm>
            <a:off x="7330835" y="4191922"/>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home network</a:t>
            </a:r>
            <a:endParaRPr/>
          </a:p>
        </p:txBody>
      </p:sp>
      <p:sp>
        <p:nvSpPr>
          <p:cNvPr id="691" name="Google Shape;691;p28"/>
          <p:cNvSpPr txBox="1"/>
          <p:nvPr/>
        </p:nvSpPr>
        <p:spPr>
          <a:xfrm>
            <a:off x="7306908" y="5779775"/>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enterprise</a:t>
            </a:r>
            <a:endParaRPr/>
          </a:p>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          network</a:t>
            </a:r>
            <a:endParaRPr/>
          </a:p>
        </p:txBody>
      </p:sp>
      <p:sp>
        <p:nvSpPr>
          <p:cNvPr id="692" name="Google Shape;692;p28"/>
          <p:cNvSpPr/>
          <p:nvPr/>
        </p:nvSpPr>
        <p:spPr>
          <a:xfrm>
            <a:off x="10222146" y="3179540"/>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93" name="Google Shape;693;p28"/>
          <p:cNvGrpSpPr/>
          <p:nvPr/>
        </p:nvGrpSpPr>
        <p:grpSpPr>
          <a:xfrm>
            <a:off x="10837700" y="3928050"/>
            <a:ext cx="687393" cy="721548"/>
            <a:chOff x="5203089" y="1751190"/>
            <a:chExt cx="858331" cy="662414"/>
          </a:xfrm>
        </p:grpSpPr>
        <p:sp>
          <p:nvSpPr>
            <p:cNvPr id="694" name="Google Shape;694;p28"/>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5" name="Google Shape;695;p28"/>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696" name="Google Shape;696;p28"/>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697" name="Google Shape;697;p28"/>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698" name="Google Shape;698;p28"/>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699" name="Google Shape;699;p28"/>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700" name="Google Shape;700;p28"/>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701" name="Google Shape;701;p28"/>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702" name="Google Shape;702;p28"/>
          <p:cNvGrpSpPr/>
          <p:nvPr/>
        </p:nvGrpSpPr>
        <p:grpSpPr>
          <a:xfrm>
            <a:off x="10771171" y="3194171"/>
            <a:ext cx="594613" cy="648336"/>
            <a:chOff x="5203089" y="1751190"/>
            <a:chExt cx="858331" cy="662414"/>
          </a:xfrm>
        </p:grpSpPr>
        <p:sp>
          <p:nvSpPr>
            <p:cNvPr id="703" name="Google Shape;703;p28"/>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4" name="Google Shape;704;p28"/>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705" name="Google Shape;705;p28"/>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706" name="Google Shape;706;p28"/>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707" name="Google Shape;707;p28"/>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708" name="Google Shape;708;p28"/>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709" name="Google Shape;709;p28"/>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710" name="Google Shape;710;p28"/>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711" name="Google Shape;711;p28"/>
          <p:cNvSpPr/>
          <p:nvPr/>
        </p:nvSpPr>
        <p:spPr>
          <a:xfrm>
            <a:off x="9540813" y="1782042"/>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2" name="Google Shape;712;p28"/>
          <p:cNvSpPr txBox="1"/>
          <p:nvPr/>
        </p:nvSpPr>
        <p:spPr>
          <a:xfrm>
            <a:off x="9427201" y="1851195"/>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national or global ISP</a:t>
            </a:r>
            <a:endParaRPr/>
          </a:p>
        </p:txBody>
      </p:sp>
      <p:sp>
        <p:nvSpPr>
          <p:cNvPr id="713" name="Google Shape;713;p28"/>
          <p:cNvSpPr/>
          <p:nvPr/>
        </p:nvSpPr>
        <p:spPr>
          <a:xfrm>
            <a:off x="9279068" y="3677908"/>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4" name="Google Shape;714;p28"/>
          <p:cNvSpPr txBox="1"/>
          <p:nvPr/>
        </p:nvSpPr>
        <p:spPr>
          <a:xfrm>
            <a:off x="8766162" y="3447919"/>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local or regional ISP</a:t>
            </a:r>
            <a:endParaRPr/>
          </a:p>
        </p:txBody>
      </p:sp>
      <p:sp>
        <p:nvSpPr>
          <p:cNvPr id="715" name="Google Shape;715;p28"/>
          <p:cNvSpPr txBox="1"/>
          <p:nvPr/>
        </p:nvSpPr>
        <p:spPr>
          <a:xfrm>
            <a:off x="10917767" y="4677937"/>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Calibri"/>
              <a:buNone/>
            </a:pPr>
            <a:r>
              <a:rPr b="0" i="0" lang="en-US" sz="1050" u="none" cap="none" strike="noStrike">
                <a:solidFill>
                  <a:srgbClr val="000000"/>
                </a:solidFill>
                <a:latin typeface="Calibri"/>
                <a:ea typeface="Calibri"/>
                <a:cs typeface="Calibri"/>
                <a:sym typeface="Calibri"/>
              </a:rPr>
              <a:t>datacenter </a:t>
            </a:r>
            <a:endParaRPr/>
          </a:p>
          <a:p>
            <a:pPr indent="0" lvl="0" marL="0" marR="0" rtl="0" algn="l">
              <a:lnSpc>
                <a:spcPct val="90000"/>
              </a:lnSpc>
              <a:spcBef>
                <a:spcPts val="0"/>
              </a:spcBef>
              <a:spcAft>
                <a:spcPts val="0"/>
              </a:spcAft>
              <a:buClr>
                <a:srgbClr val="000000"/>
              </a:buClr>
              <a:buSzPts val="1050"/>
              <a:buFont typeface="Calibri"/>
              <a:buNone/>
            </a:pPr>
            <a:r>
              <a:rPr b="0" i="0" lang="en-US" sz="1050" u="none" cap="none" strike="noStrike">
                <a:solidFill>
                  <a:srgbClr val="000000"/>
                </a:solidFill>
                <a:latin typeface="Calibri"/>
                <a:ea typeface="Calibri"/>
                <a:cs typeface="Calibri"/>
                <a:sym typeface="Calibri"/>
              </a:rPr>
              <a:t>network</a:t>
            </a:r>
            <a:endParaRPr/>
          </a:p>
        </p:txBody>
      </p:sp>
      <p:sp>
        <p:nvSpPr>
          <p:cNvPr id="716" name="Google Shape;716;p28"/>
          <p:cNvSpPr txBox="1"/>
          <p:nvPr/>
        </p:nvSpPr>
        <p:spPr>
          <a:xfrm>
            <a:off x="10063018" y="4228248"/>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content </a:t>
            </a:r>
            <a:endParaRPr/>
          </a:p>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provider </a:t>
            </a:r>
            <a:endParaRPr/>
          </a:p>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network</a:t>
            </a:r>
            <a:endParaRPr b="0" i="0" sz="1000" u="none" cap="none" strike="noStrike">
              <a:solidFill>
                <a:srgbClr val="000000"/>
              </a:solidFill>
              <a:latin typeface="Calibri"/>
              <a:ea typeface="Calibri"/>
              <a:cs typeface="Calibri"/>
              <a:sym typeface="Calibri"/>
            </a:endParaRPr>
          </a:p>
        </p:txBody>
      </p:sp>
      <p:cxnSp>
        <p:nvCxnSpPr>
          <p:cNvPr id="717" name="Google Shape;717;p28"/>
          <p:cNvCxnSpPr/>
          <p:nvPr/>
        </p:nvCxnSpPr>
        <p:spPr>
          <a:xfrm rot="10800000">
            <a:off x="10559920"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718" name="Google Shape;718;p28"/>
          <p:cNvCxnSpPr/>
          <p:nvPr/>
        </p:nvCxnSpPr>
        <p:spPr>
          <a:xfrm rot="10800000">
            <a:off x="10660835"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719" name="Google Shape;719;p28"/>
          <p:cNvCxnSpPr/>
          <p:nvPr/>
        </p:nvCxnSpPr>
        <p:spPr>
          <a:xfrm flipH="1" rot="10800000">
            <a:off x="10636897"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720" name="Google Shape;720;p28"/>
          <p:cNvCxnSpPr/>
          <p:nvPr/>
        </p:nvCxnSpPr>
        <p:spPr>
          <a:xfrm rot="10800000">
            <a:off x="10570774"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721" name="Google Shape;721;p28"/>
          <p:cNvCxnSpPr/>
          <p:nvPr/>
        </p:nvCxnSpPr>
        <p:spPr>
          <a:xfrm rot="10800000">
            <a:off x="10550620"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722" name="Google Shape;722;p28"/>
          <p:cNvCxnSpPr/>
          <p:nvPr/>
        </p:nvCxnSpPr>
        <p:spPr>
          <a:xfrm rot="10800000">
            <a:off x="9895195"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723" name="Google Shape;723;p28"/>
          <p:cNvCxnSpPr/>
          <p:nvPr/>
        </p:nvCxnSpPr>
        <p:spPr>
          <a:xfrm rot="10800000">
            <a:off x="9219616"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724" name="Google Shape;724;p28"/>
          <p:cNvCxnSpPr/>
          <p:nvPr/>
        </p:nvCxnSpPr>
        <p:spPr>
          <a:xfrm flipH="1">
            <a:off x="9276868"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725" name="Google Shape;725;p28"/>
          <p:cNvCxnSpPr/>
          <p:nvPr/>
        </p:nvCxnSpPr>
        <p:spPr>
          <a:xfrm>
            <a:off x="9733069"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726" name="Google Shape;726;p28"/>
          <p:cNvCxnSpPr/>
          <p:nvPr/>
        </p:nvCxnSpPr>
        <p:spPr>
          <a:xfrm>
            <a:off x="10137668"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727" name="Google Shape;727;p28"/>
          <p:cNvCxnSpPr/>
          <p:nvPr/>
        </p:nvCxnSpPr>
        <p:spPr>
          <a:xfrm flipH="1">
            <a:off x="9798719" y="2695013"/>
            <a:ext cx="380432" cy="694807"/>
          </a:xfrm>
          <a:prstGeom prst="straightConnector1">
            <a:avLst/>
          </a:prstGeom>
          <a:noFill/>
          <a:ln cap="flat" cmpd="sng" w="12700">
            <a:solidFill>
              <a:schemeClr val="dk1"/>
            </a:solidFill>
            <a:prstDash val="solid"/>
            <a:miter lim="800000"/>
            <a:headEnd len="sm" w="sm" type="none"/>
            <a:tailEnd len="sm" w="sm" type="none"/>
          </a:ln>
        </p:spPr>
      </p:cxnSp>
      <p:grpSp>
        <p:nvGrpSpPr>
          <p:cNvPr id="728" name="Google Shape;728;p28"/>
          <p:cNvGrpSpPr/>
          <p:nvPr/>
        </p:nvGrpSpPr>
        <p:grpSpPr>
          <a:xfrm>
            <a:off x="7562238" y="2127325"/>
            <a:ext cx="3578867" cy="3640284"/>
            <a:chOff x="7562238" y="2127325"/>
            <a:chExt cx="3578867" cy="3640284"/>
          </a:xfrm>
        </p:grpSpPr>
        <p:grpSp>
          <p:nvGrpSpPr>
            <p:cNvPr id="729" name="Google Shape;729;p28"/>
            <p:cNvGrpSpPr/>
            <p:nvPr/>
          </p:nvGrpSpPr>
          <p:grpSpPr>
            <a:xfrm>
              <a:off x="7857253" y="2127325"/>
              <a:ext cx="3283852" cy="3640284"/>
              <a:chOff x="7881336" y="2104198"/>
              <a:chExt cx="3283852" cy="3640284"/>
            </a:xfrm>
          </p:grpSpPr>
          <p:cxnSp>
            <p:nvCxnSpPr>
              <p:cNvPr id="730" name="Google Shape;730;p28"/>
              <p:cNvCxnSpPr/>
              <p:nvPr/>
            </p:nvCxnSpPr>
            <p:spPr>
              <a:xfrm flipH="1" rot="5400000">
                <a:off x="9813692" y="5228612"/>
                <a:ext cx="388062" cy="7560"/>
              </a:xfrm>
              <a:prstGeom prst="straightConnector1">
                <a:avLst/>
              </a:prstGeom>
              <a:noFill/>
              <a:ln cap="flat" cmpd="sng" w="12700">
                <a:solidFill>
                  <a:schemeClr val="dk1"/>
                </a:solidFill>
                <a:prstDash val="solid"/>
                <a:round/>
                <a:headEnd len="med" w="med" type="none"/>
                <a:tailEnd len="med" w="med" type="none"/>
              </a:ln>
            </p:spPr>
          </p:cxnSp>
          <p:cxnSp>
            <p:nvCxnSpPr>
              <p:cNvPr id="731" name="Google Shape;731;p28"/>
              <p:cNvCxnSpPr/>
              <p:nvPr/>
            </p:nvCxnSpPr>
            <p:spPr>
              <a:xfrm rot="10800000">
                <a:off x="10234009" y="5382159"/>
                <a:ext cx="0" cy="114300"/>
              </a:xfrm>
              <a:prstGeom prst="straightConnector1">
                <a:avLst/>
              </a:prstGeom>
              <a:noFill/>
              <a:ln cap="flat" cmpd="sng" w="12700">
                <a:solidFill>
                  <a:schemeClr val="dk1"/>
                </a:solidFill>
                <a:prstDash val="solid"/>
                <a:round/>
                <a:headEnd len="med" w="med" type="none"/>
                <a:tailEnd len="med" w="med" type="none"/>
              </a:ln>
            </p:spPr>
          </p:cxnSp>
          <p:cxnSp>
            <p:nvCxnSpPr>
              <p:cNvPr id="732" name="Google Shape;732;p28"/>
              <p:cNvCxnSpPr/>
              <p:nvPr/>
            </p:nvCxnSpPr>
            <p:spPr>
              <a:xfrm>
                <a:off x="9457042" y="4815390"/>
                <a:ext cx="524483" cy="261537"/>
              </a:xfrm>
              <a:prstGeom prst="straightConnector1">
                <a:avLst/>
              </a:prstGeom>
              <a:noFill/>
              <a:ln cap="flat" cmpd="sng" w="9525">
                <a:solidFill>
                  <a:schemeClr val="dk1"/>
                </a:solidFill>
                <a:prstDash val="solid"/>
                <a:round/>
                <a:headEnd len="med" w="med" type="none"/>
                <a:tailEnd len="med" w="med" type="none"/>
              </a:ln>
            </p:spPr>
          </p:cxnSp>
          <p:cxnSp>
            <p:nvCxnSpPr>
              <p:cNvPr id="733" name="Google Shape;733;p28"/>
              <p:cNvCxnSpPr/>
              <p:nvPr/>
            </p:nvCxnSpPr>
            <p:spPr>
              <a:xfrm flipH="1" rot="10800000">
                <a:off x="8874149" y="4815390"/>
                <a:ext cx="569255" cy="246266"/>
              </a:xfrm>
              <a:prstGeom prst="straightConnector1">
                <a:avLst/>
              </a:prstGeom>
              <a:noFill/>
              <a:ln cap="flat" cmpd="sng" w="9525">
                <a:solidFill>
                  <a:schemeClr val="dk1"/>
                </a:solidFill>
                <a:prstDash val="solid"/>
                <a:round/>
                <a:headEnd len="med" w="med" type="none"/>
                <a:tailEnd len="med" w="med" type="none"/>
              </a:ln>
            </p:spPr>
          </p:cxnSp>
          <p:cxnSp>
            <p:nvCxnSpPr>
              <p:cNvPr id="734" name="Google Shape;734;p28"/>
              <p:cNvCxnSpPr/>
              <p:nvPr/>
            </p:nvCxnSpPr>
            <p:spPr>
              <a:xfrm>
                <a:off x="8845827" y="5085749"/>
                <a:ext cx="1030502" cy="0"/>
              </a:xfrm>
              <a:prstGeom prst="straightConnector1">
                <a:avLst/>
              </a:prstGeom>
              <a:noFill/>
              <a:ln cap="flat" cmpd="sng" w="9525">
                <a:solidFill>
                  <a:schemeClr val="dk1"/>
                </a:solidFill>
                <a:prstDash val="solid"/>
                <a:round/>
                <a:headEnd len="med" w="med" type="none"/>
                <a:tailEnd len="med" w="med" type="none"/>
              </a:ln>
            </p:spPr>
          </p:cxnSp>
          <p:cxnSp>
            <p:nvCxnSpPr>
              <p:cNvPr id="735" name="Google Shape;735;p28"/>
              <p:cNvCxnSpPr/>
              <p:nvPr/>
            </p:nvCxnSpPr>
            <p:spPr>
              <a:xfrm>
                <a:off x="8234290" y="5094207"/>
                <a:ext cx="226800" cy="127000"/>
              </a:xfrm>
              <a:prstGeom prst="straightConnector1">
                <a:avLst/>
              </a:prstGeom>
              <a:noFill/>
              <a:ln cap="flat" cmpd="sng" w="9525">
                <a:solidFill>
                  <a:schemeClr val="dk1"/>
                </a:solidFill>
                <a:prstDash val="solid"/>
                <a:round/>
                <a:headEnd len="med" w="med" type="none"/>
                <a:tailEnd len="med" w="med" type="none"/>
              </a:ln>
            </p:spPr>
          </p:cxnSp>
          <p:cxnSp>
            <p:nvCxnSpPr>
              <p:cNvPr id="736" name="Google Shape;736;p28"/>
              <p:cNvCxnSpPr/>
              <p:nvPr/>
            </p:nvCxnSpPr>
            <p:spPr>
              <a:xfrm flipH="1" rot="10800000">
                <a:off x="7972450" y="5267343"/>
                <a:ext cx="412750" cy="127000"/>
              </a:xfrm>
              <a:prstGeom prst="straightConnector1">
                <a:avLst/>
              </a:prstGeom>
              <a:noFill/>
              <a:ln cap="flat" cmpd="sng" w="9525">
                <a:solidFill>
                  <a:schemeClr val="dk1"/>
                </a:solidFill>
                <a:prstDash val="solid"/>
                <a:round/>
                <a:headEnd len="med" w="med" type="none"/>
                <a:tailEnd len="med" w="med" type="none"/>
              </a:ln>
            </p:spPr>
          </p:cxnSp>
          <p:cxnSp>
            <p:nvCxnSpPr>
              <p:cNvPr id="737" name="Google Shape;737;p28"/>
              <p:cNvCxnSpPr/>
              <p:nvPr/>
            </p:nvCxnSpPr>
            <p:spPr>
              <a:xfrm flipH="1">
                <a:off x="8397900" y="5259125"/>
                <a:ext cx="68080" cy="293968"/>
              </a:xfrm>
              <a:prstGeom prst="straightConnector1">
                <a:avLst/>
              </a:prstGeom>
              <a:noFill/>
              <a:ln cap="flat" cmpd="sng" w="9525">
                <a:solidFill>
                  <a:schemeClr val="dk1"/>
                </a:solidFill>
                <a:prstDash val="solid"/>
                <a:round/>
                <a:headEnd len="med" w="med" type="none"/>
                <a:tailEnd len="med" w="med" type="none"/>
              </a:ln>
            </p:spPr>
          </p:cxnSp>
          <p:cxnSp>
            <p:nvCxnSpPr>
              <p:cNvPr id="738" name="Google Shape;738;p28"/>
              <p:cNvCxnSpPr/>
              <p:nvPr/>
            </p:nvCxnSpPr>
            <p:spPr>
              <a:xfrm rot="10800000">
                <a:off x="8512814" y="5284804"/>
                <a:ext cx="280374" cy="269876"/>
              </a:xfrm>
              <a:prstGeom prst="straightConnector1">
                <a:avLst/>
              </a:prstGeom>
              <a:noFill/>
              <a:ln cap="flat" cmpd="sng" w="9525">
                <a:solidFill>
                  <a:schemeClr val="dk1"/>
                </a:solidFill>
                <a:prstDash val="solid"/>
                <a:round/>
                <a:headEnd len="med" w="med" type="none"/>
                <a:tailEnd len="med" w="med" type="none"/>
              </a:ln>
            </p:spPr>
          </p:cxnSp>
          <p:cxnSp>
            <p:nvCxnSpPr>
              <p:cNvPr id="739" name="Google Shape;739;p28"/>
              <p:cNvCxnSpPr/>
              <p:nvPr/>
            </p:nvCxnSpPr>
            <p:spPr>
              <a:xfrm>
                <a:off x="8512814" y="5234921"/>
                <a:ext cx="914184" cy="468622"/>
              </a:xfrm>
              <a:prstGeom prst="straightConnector1">
                <a:avLst/>
              </a:prstGeom>
              <a:noFill/>
              <a:ln cap="flat" cmpd="sng" w="9525">
                <a:solidFill>
                  <a:schemeClr val="dk1"/>
                </a:solidFill>
                <a:prstDash val="solid"/>
                <a:round/>
                <a:headEnd len="med" w="med" type="none"/>
                <a:tailEnd len="med" w="med" type="none"/>
              </a:ln>
            </p:spPr>
          </p:cxnSp>
          <p:cxnSp>
            <p:nvCxnSpPr>
              <p:cNvPr id="740" name="Google Shape;740;p28"/>
              <p:cNvCxnSpPr/>
              <p:nvPr/>
            </p:nvCxnSpPr>
            <p:spPr>
              <a:xfrm>
                <a:off x="8271861" y="3806843"/>
                <a:ext cx="0" cy="131762"/>
              </a:xfrm>
              <a:prstGeom prst="straightConnector1">
                <a:avLst/>
              </a:prstGeom>
              <a:noFill/>
              <a:ln cap="flat" cmpd="sng" w="9525">
                <a:solidFill>
                  <a:schemeClr val="dk1"/>
                </a:solidFill>
                <a:prstDash val="solid"/>
                <a:round/>
                <a:headEnd len="med" w="med" type="none"/>
                <a:tailEnd len="med" w="med" type="none"/>
              </a:ln>
            </p:spPr>
          </p:cxnSp>
          <p:cxnSp>
            <p:nvCxnSpPr>
              <p:cNvPr id="741" name="Google Shape;741;p28"/>
              <p:cNvCxnSpPr/>
              <p:nvPr/>
            </p:nvCxnSpPr>
            <p:spPr>
              <a:xfrm flipH="1" rot="10800000">
                <a:off x="7881336" y="4017980"/>
                <a:ext cx="168275" cy="3175"/>
              </a:xfrm>
              <a:prstGeom prst="straightConnector1">
                <a:avLst/>
              </a:prstGeom>
              <a:noFill/>
              <a:ln cap="flat" cmpd="sng" w="9525">
                <a:solidFill>
                  <a:schemeClr val="dk1"/>
                </a:solidFill>
                <a:prstDash val="solid"/>
                <a:round/>
                <a:headEnd len="med" w="med" type="none"/>
                <a:tailEnd len="med" w="med" type="none"/>
              </a:ln>
            </p:spPr>
          </p:cxnSp>
          <p:cxnSp>
            <p:nvCxnSpPr>
              <p:cNvPr id="742" name="Google Shape;742;p28"/>
              <p:cNvCxnSpPr/>
              <p:nvPr/>
            </p:nvCxnSpPr>
            <p:spPr>
              <a:xfrm flipH="1" rot="5400000">
                <a:off x="9909628" y="5560344"/>
                <a:ext cx="366793" cy="1482"/>
              </a:xfrm>
              <a:prstGeom prst="straightConnector1">
                <a:avLst/>
              </a:prstGeom>
              <a:noFill/>
              <a:ln cap="flat" cmpd="sng" w="12700">
                <a:solidFill>
                  <a:schemeClr val="dk1"/>
                </a:solidFill>
                <a:prstDash val="solid"/>
                <a:round/>
                <a:headEnd len="med" w="med" type="none"/>
                <a:tailEnd len="med" w="med" type="none"/>
              </a:ln>
            </p:spPr>
          </p:cxnSp>
          <p:cxnSp>
            <p:nvCxnSpPr>
              <p:cNvPr id="743" name="Google Shape;743;p28"/>
              <p:cNvCxnSpPr/>
              <p:nvPr/>
            </p:nvCxnSpPr>
            <p:spPr>
              <a:xfrm flipH="1" rot="10800000">
                <a:off x="8483508" y="5013435"/>
                <a:ext cx="404236" cy="207771"/>
              </a:xfrm>
              <a:prstGeom prst="straightConnector1">
                <a:avLst/>
              </a:prstGeom>
              <a:noFill/>
              <a:ln cap="flat" cmpd="sng" w="9525">
                <a:solidFill>
                  <a:schemeClr val="dk1"/>
                </a:solidFill>
                <a:prstDash val="solid"/>
                <a:round/>
                <a:headEnd len="med" w="med" type="none"/>
                <a:tailEnd len="med" w="med" type="none"/>
              </a:ln>
            </p:spPr>
          </p:cxnSp>
          <p:cxnSp>
            <p:nvCxnSpPr>
              <p:cNvPr id="744" name="Google Shape;744;p28"/>
              <p:cNvCxnSpPr/>
              <p:nvPr/>
            </p:nvCxnSpPr>
            <p:spPr>
              <a:xfrm flipH="1">
                <a:off x="10124718" y="2146305"/>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745" name="Google Shape;745;p28"/>
              <p:cNvCxnSpPr/>
              <p:nvPr/>
            </p:nvCxnSpPr>
            <p:spPr>
              <a:xfrm flipH="1">
                <a:off x="10124718" y="2245186"/>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746" name="Google Shape;746;p28"/>
              <p:cNvCxnSpPr/>
              <p:nvPr/>
            </p:nvCxnSpPr>
            <p:spPr>
              <a:xfrm flipH="1">
                <a:off x="10696218" y="2177379"/>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747" name="Google Shape;747;p28"/>
              <p:cNvCxnSpPr/>
              <p:nvPr/>
            </p:nvCxnSpPr>
            <p:spPr>
              <a:xfrm flipH="1">
                <a:off x="10166249" y="2695840"/>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748" name="Google Shape;748;p28"/>
              <p:cNvCxnSpPr/>
              <p:nvPr/>
            </p:nvCxnSpPr>
            <p:spPr>
              <a:xfrm flipH="1">
                <a:off x="10093625" y="2146305"/>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749" name="Google Shape;749;p28"/>
              <p:cNvCxnSpPr/>
              <p:nvPr/>
            </p:nvCxnSpPr>
            <p:spPr>
              <a:xfrm flipH="1">
                <a:off x="10886186" y="2104198"/>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750" name="Google Shape;750;p28"/>
              <p:cNvCxnSpPr/>
              <p:nvPr/>
            </p:nvCxnSpPr>
            <p:spPr>
              <a:xfrm rot="10800000">
                <a:off x="10706077" y="2695840"/>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751" name="Google Shape;751;p28"/>
              <p:cNvCxnSpPr/>
              <p:nvPr/>
            </p:nvCxnSpPr>
            <p:spPr>
              <a:xfrm flipH="1">
                <a:off x="8793306" y="2245186"/>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752" name="Google Shape;752;p28"/>
              <p:cNvCxnSpPr/>
              <p:nvPr/>
            </p:nvCxnSpPr>
            <p:spPr>
              <a:xfrm flipH="1" rot="10800000">
                <a:off x="9402788" y="4090252"/>
                <a:ext cx="429324" cy="705603"/>
              </a:xfrm>
              <a:prstGeom prst="straightConnector1">
                <a:avLst/>
              </a:prstGeom>
              <a:noFill/>
              <a:ln cap="flat" cmpd="sng" w="9525">
                <a:solidFill>
                  <a:schemeClr val="dk1"/>
                </a:solidFill>
                <a:prstDash val="solid"/>
                <a:round/>
                <a:headEnd len="med" w="med" type="none"/>
                <a:tailEnd len="med" w="med" type="none"/>
              </a:ln>
            </p:spPr>
          </p:cxnSp>
          <p:cxnSp>
            <p:nvCxnSpPr>
              <p:cNvPr id="753" name="Google Shape;753;p28"/>
              <p:cNvCxnSpPr/>
              <p:nvPr/>
            </p:nvCxnSpPr>
            <p:spPr>
              <a:xfrm flipH="1" rot="10800000">
                <a:off x="8268637" y="4024329"/>
                <a:ext cx="969051" cy="3175"/>
              </a:xfrm>
              <a:prstGeom prst="straightConnector1">
                <a:avLst/>
              </a:prstGeom>
              <a:noFill/>
              <a:ln cap="flat" cmpd="sng" w="9525">
                <a:solidFill>
                  <a:schemeClr val="dk1"/>
                </a:solidFill>
                <a:prstDash val="solid"/>
                <a:round/>
                <a:headEnd len="med" w="med" type="none"/>
                <a:tailEnd len="med" w="med" type="none"/>
              </a:ln>
            </p:spPr>
          </p:cxnSp>
        </p:grpSp>
        <p:pic>
          <p:nvPicPr>
            <p:cNvPr descr="antenna_radiation_stylized" id="754" name="Google Shape;754;p28"/>
            <p:cNvPicPr preferRelativeResize="0"/>
            <p:nvPr/>
          </p:nvPicPr>
          <p:blipFill rotWithShape="1">
            <a:blip r:embed="rId3">
              <a:alphaModFix/>
            </a:blip>
            <a:srcRect b="0" l="0" r="0" t="0"/>
            <a:stretch/>
          </p:blipFill>
          <p:spPr>
            <a:xfrm>
              <a:off x="7562238" y="3813930"/>
              <a:ext cx="506412" cy="106009"/>
            </a:xfrm>
            <a:prstGeom prst="rect">
              <a:avLst/>
            </a:prstGeom>
            <a:noFill/>
            <a:ln>
              <a:noFill/>
            </a:ln>
          </p:spPr>
        </p:pic>
        <p:pic>
          <p:nvPicPr>
            <p:cNvPr descr="antenna_radiation_stylized" id="755" name="Google Shape;755;p28"/>
            <p:cNvPicPr preferRelativeResize="0"/>
            <p:nvPr/>
          </p:nvPicPr>
          <p:blipFill rotWithShape="1">
            <a:blip r:embed="rId4">
              <a:alphaModFix/>
            </a:blip>
            <a:srcRect b="0" l="0" r="0" t="0"/>
            <a:stretch/>
          </p:blipFill>
          <p:spPr>
            <a:xfrm>
              <a:off x="9242073" y="5480938"/>
              <a:ext cx="452014" cy="95159"/>
            </a:xfrm>
            <a:prstGeom prst="rect">
              <a:avLst/>
            </a:prstGeom>
            <a:noFill/>
            <a:ln>
              <a:noFill/>
            </a:ln>
          </p:spPr>
        </p:pic>
        <p:pic>
          <p:nvPicPr>
            <p:cNvPr descr="cell_tower_radiation copy" id="756" name="Google Shape;756;p28"/>
            <p:cNvPicPr preferRelativeResize="0"/>
            <p:nvPr/>
          </p:nvPicPr>
          <p:blipFill rotWithShape="1">
            <a:blip r:embed="rId5">
              <a:alphaModFix/>
            </a:blip>
            <a:srcRect b="0" l="0" r="0" t="0"/>
            <a:stretch/>
          </p:blipFill>
          <p:spPr>
            <a:xfrm>
              <a:off x="7980866" y="2158167"/>
              <a:ext cx="457200" cy="332766"/>
            </a:xfrm>
            <a:prstGeom prst="rect">
              <a:avLst/>
            </a:prstGeom>
            <a:noFill/>
            <a:ln>
              <a:noFill/>
            </a:ln>
          </p:spPr>
        </p:pic>
        <p:sp>
          <p:nvSpPr>
            <p:cNvPr id="757" name="Google Shape;757;p28"/>
            <p:cNvSpPr/>
            <p:nvPr/>
          </p:nvSpPr>
          <p:spPr>
            <a:xfrm>
              <a:off x="8174541"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cxnSp>
        <p:nvCxnSpPr>
          <p:cNvPr id="758" name="Google Shape;758;p28"/>
          <p:cNvCxnSpPr/>
          <p:nvPr/>
        </p:nvCxnSpPr>
        <p:spPr>
          <a:xfrm>
            <a:off x="8207860" y="2700359"/>
            <a:ext cx="227964" cy="174352"/>
          </a:xfrm>
          <a:prstGeom prst="straightConnector1">
            <a:avLst/>
          </a:prstGeom>
          <a:noFill/>
          <a:ln cap="flat" cmpd="sng" w="9525">
            <a:solidFill>
              <a:schemeClr val="dk1"/>
            </a:solidFill>
            <a:prstDash val="solid"/>
            <a:round/>
            <a:headEnd len="med" w="med" type="none"/>
            <a:tailEnd len="med" w="med" type="none"/>
          </a:ln>
        </p:spPr>
      </p:cxnSp>
      <p:grpSp>
        <p:nvGrpSpPr>
          <p:cNvPr id="759" name="Google Shape;759;p28"/>
          <p:cNvGrpSpPr/>
          <p:nvPr/>
        </p:nvGrpSpPr>
        <p:grpSpPr>
          <a:xfrm>
            <a:off x="8050698" y="2309376"/>
            <a:ext cx="298450" cy="464008"/>
            <a:chOff x="3130" y="3288"/>
            <a:chExt cx="410" cy="742"/>
          </a:xfrm>
        </p:grpSpPr>
        <p:cxnSp>
          <p:nvCxnSpPr>
            <p:cNvPr id="760" name="Google Shape;760;p28"/>
            <p:cNvCxnSpPr/>
            <p:nvPr/>
          </p:nvCxnSpPr>
          <p:spPr>
            <a:xfrm flipH="1">
              <a:off x="3130" y="3288"/>
              <a:ext cx="205" cy="672"/>
            </a:xfrm>
            <a:prstGeom prst="straightConnector1">
              <a:avLst/>
            </a:prstGeom>
            <a:noFill/>
            <a:ln cap="flat" cmpd="sng" w="19050">
              <a:solidFill>
                <a:schemeClr val="dk1"/>
              </a:solidFill>
              <a:prstDash val="solid"/>
              <a:round/>
              <a:headEnd len="med" w="med" type="none"/>
              <a:tailEnd len="med" w="med" type="none"/>
            </a:ln>
          </p:spPr>
        </p:cxnSp>
        <p:cxnSp>
          <p:nvCxnSpPr>
            <p:cNvPr id="761" name="Google Shape;761;p28"/>
            <p:cNvCxnSpPr/>
            <p:nvPr/>
          </p:nvCxnSpPr>
          <p:spPr>
            <a:xfrm>
              <a:off x="3335" y="3288"/>
              <a:ext cx="205" cy="669"/>
            </a:xfrm>
            <a:prstGeom prst="straightConnector1">
              <a:avLst/>
            </a:prstGeom>
            <a:noFill/>
            <a:ln cap="flat" cmpd="sng" w="19050">
              <a:solidFill>
                <a:schemeClr val="dk1"/>
              </a:solidFill>
              <a:prstDash val="solid"/>
              <a:round/>
              <a:headEnd len="med" w="med" type="none"/>
              <a:tailEnd len="med" w="med" type="none"/>
            </a:ln>
          </p:spPr>
        </p:cxnSp>
        <p:cxnSp>
          <p:nvCxnSpPr>
            <p:cNvPr id="762" name="Google Shape;762;p28"/>
            <p:cNvCxnSpPr/>
            <p:nvPr/>
          </p:nvCxnSpPr>
          <p:spPr>
            <a:xfrm>
              <a:off x="3130"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763" name="Google Shape;763;p28"/>
            <p:cNvCxnSpPr/>
            <p:nvPr/>
          </p:nvCxnSpPr>
          <p:spPr>
            <a:xfrm flipH="1">
              <a:off x="3335"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764" name="Google Shape;764;p28"/>
            <p:cNvCxnSpPr/>
            <p:nvPr/>
          </p:nvCxnSpPr>
          <p:spPr>
            <a:xfrm>
              <a:off x="3335" y="3303"/>
              <a:ext cx="0" cy="727"/>
            </a:xfrm>
            <a:prstGeom prst="straightConnector1">
              <a:avLst/>
            </a:prstGeom>
            <a:noFill/>
            <a:ln cap="flat" cmpd="sng" w="19050">
              <a:solidFill>
                <a:schemeClr val="dk1"/>
              </a:solidFill>
              <a:prstDash val="solid"/>
              <a:round/>
              <a:headEnd len="med" w="med" type="none"/>
              <a:tailEnd len="med" w="med" type="none"/>
            </a:ln>
          </p:spPr>
        </p:cxnSp>
        <p:cxnSp>
          <p:nvCxnSpPr>
            <p:cNvPr id="765" name="Google Shape;765;p28"/>
            <p:cNvCxnSpPr/>
            <p:nvPr/>
          </p:nvCxnSpPr>
          <p:spPr>
            <a:xfrm flipH="1" rot="10800000">
              <a:off x="3130" y="3888"/>
              <a:ext cx="205" cy="72"/>
            </a:xfrm>
            <a:prstGeom prst="straightConnector1">
              <a:avLst/>
            </a:prstGeom>
            <a:noFill/>
            <a:ln cap="flat" cmpd="sng" w="19050">
              <a:solidFill>
                <a:schemeClr val="dk1"/>
              </a:solidFill>
              <a:prstDash val="solid"/>
              <a:round/>
              <a:headEnd len="med" w="med" type="none"/>
              <a:tailEnd len="med" w="med" type="none"/>
            </a:ln>
          </p:spPr>
        </p:cxnSp>
        <p:cxnSp>
          <p:nvCxnSpPr>
            <p:cNvPr id="766" name="Google Shape;766;p28"/>
            <p:cNvCxnSpPr/>
            <p:nvPr/>
          </p:nvCxnSpPr>
          <p:spPr>
            <a:xfrm rot="10800000">
              <a:off x="3335" y="3888"/>
              <a:ext cx="205" cy="69"/>
            </a:xfrm>
            <a:prstGeom prst="straightConnector1">
              <a:avLst/>
            </a:prstGeom>
            <a:noFill/>
            <a:ln cap="flat" cmpd="sng" w="19050">
              <a:solidFill>
                <a:schemeClr val="dk1"/>
              </a:solidFill>
              <a:prstDash val="solid"/>
              <a:round/>
              <a:headEnd len="med" w="med" type="none"/>
              <a:tailEnd len="med" w="med" type="none"/>
            </a:ln>
          </p:spPr>
        </p:cxnSp>
        <p:cxnSp>
          <p:nvCxnSpPr>
            <p:cNvPr id="767" name="Google Shape;767;p28"/>
            <p:cNvCxnSpPr/>
            <p:nvPr/>
          </p:nvCxnSpPr>
          <p:spPr>
            <a:xfrm>
              <a:off x="3217" y="3668"/>
              <a:ext cx="118" cy="55"/>
            </a:xfrm>
            <a:prstGeom prst="straightConnector1">
              <a:avLst/>
            </a:prstGeom>
            <a:noFill/>
            <a:ln cap="flat" cmpd="sng" w="19050">
              <a:solidFill>
                <a:schemeClr val="dk1"/>
              </a:solidFill>
              <a:prstDash val="solid"/>
              <a:round/>
              <a:headEnd len="med" w="med" type="none"/>
              <a:tailEnd len="med" w="med" type="none"/>
            </a:ln>
          </p:spPr>
        </p:cxnSp>
        <p:cxnSp>
          <p:nvCxnSpPr>
            <p:cNvPr id="768" name="Google Shape;768;p28"/>
            <p:cNvCxnSpPr/>
            <p:nvPr/>
          </p:nvCxnSpPr>
          <p:spPr>
            <a:xfrm flipH="1" rot="10800000">
              <a:off x="3335" y="3668"/>
              <a:ext cx="124" cy="55"/>
            </a:xfrm>
            <a:prstGeom prst="straightConnector1">
              <a:avLst/>
            </a:prstGeom>
            <a:noFill/>
            <a:ln cap="flat" cmpd="sng" w="19050">
              <a:solidFill>
                <a:schemeClr val="dk1"/>
              </a:solidFill>
              <a:prstDash val="solid"/>
              <a:round/>
              <a:headEnd len="med" w="med" type="none"/>
              <a:tailEnd len="med" w="med" type="none"/>
            </a:ln>
          </p:spPr>
        </p:cxnSp>
        <p:cxnSp>
          <p:nvCxnSpPr>
            <p:cNvPr id="769" name="Google Shape;769;p28"/>
            <p:cNvCxnSpPr/>
            <p:nvPr/>
          </p:nvCxnSpPr>
          <p:spPr>
            <a:xfrm>
              <a:off x="3178" y="3766"/>
              <a:ext cx="152" cy="75"/>
            </a:xfrm>
            <a:prstGeom prst="straightConnector1">
              <a:avLst/>
            </a:prstGeom>
            <a:noFill/>
            <a:ln cap="flat" cmpd="sng" w="19050">
              <a:solidFill>
                <a:schemeClr val="dk1"/>
              </a:solidFill>
              <a:prstDash val="solid"/>
              <a:round/>
              <a:headEnd len="med" w="med" type="none"/>
              <a:tailEnd len="med" w="med" type="none"/>
            </a:ln>
          </p:spPr>
        </p:cxnSp>
        <p:cxnSp>
          <p:nvCxnSpPr>
            <p:cNvPr id="770" name="Google Shape;770;p28"/>
            <p:cNvCxnSpPr/>
            <p:nvPr/>
          </p:nvCxnSpPr>
          <p:spPr>
            <a:xfrm flipH="1" rot="10800000">
              <a:off x="3335" y="3781"/>
              <a:ext cx="153" cy="66"/>
            </a:xfrm>
            <a:prstGeom prst="straightConnector1">
              <a:avLst/>
            </a:prstGeom>
            <a:noFill/>
            <a:ln cap="flat" cmpd="sng" w="19050">
              <a:solidFill>
                <a:schemeClr val="dk1"/>
              </a:solidFill>
              <a:prstDash val="solid"/>
              <a:round/>
              <a:headEnd len="med" w="med" type="none"/>
              <a:tailEnd len="med" w="med" type="none"/>
            </a:ln>
          </p:spPr>
        </p:cxnSp>
        <p:cxnSp>
          <p:nvCxnSpPr>
            <p:cNvPr id="771" name="Google Shape;771;p28"/>
            <p:cNvCxnSpPr/>
            <p:nvPr/>
          </p:nvCxnSpPr>
          <p:spPr>
            <a:xfrm flipH="1" rot="10800000">
              <a:off x="3335" y="3567"/>
              <a:ext cx="78" cy="27"/>
            </a:xfrm>
            <a:prstGeom prst="straightConnector1">
              <a:avLst/>
            </a:prstGeom>
            <a:noFill/>
            <a:ln cap="flat" cmpd="sng" w="19050">
              <a:solidFill>
                <a:schemeClr val="dk1"/>
              </a:solidFill>
              <a:prstDash val="solid"/>
              <a:round/>
              <a:headEnd len="med" w="med" type="none"/>
              <a:tailEnd len="med" w="med" type="none"/>
            </a:ln>
          </p:spPr>
        </p:cxnSp>
        <p:cxnSp>
          <p:nvCxnSpPr>
            <p:cNvPr id="772" name="Google Shape;772;p28"/>
            <p:cNvCxnSpPr/>
            <p:nvPr/>
          </p:nvCxnSpPr>
          <p:spPr>
            <a:xfrm flipH="1" rot="10800000">
              <a:off x="3335" y="3428"/>
              <a:ext cx="49" cy="21"/>
            </a:xfrm>
            <a:prstGeom prst="straightConnector1">
              <a:avLst/>
            </a:prstGeom>
            <a:noFill/>
            <a:ln cap="flat" cmpd="sng" w="19050">
              <a:solidFill>
                <a:schemeClr val="dk1"/>
              </a:solidFill>
              <a:prstDash val="solid"/>
              <a:round/>
              <a:headEnd len="med" w="med" type="none"/>
              <a:tailEnd len="med" w="med" type="none"/>
            </a:ln>
          </p:spPr>
        </p:cxnSp>
        <p:cxnSp>
          <p:nvCxnSpPr>
            <p:cNvPr id="773" name="Google Shape;773;p28"/>
            <p:cNvCxnSpPr/>
            <p:nvPr/>
          </p:nvCxnSpPr>
          <p:spPr>
            <a:xfrm>
              <a:off x="3247" y="3558"/>
              <a:ext cx="95" cy="36"/>
            </a:xfrm>
            <a:prstGeom prst="straightConnector1">
              <a:avLst/>
            </a:prstGeom>
            <a:noFill/>
            <a:ln cap="flat" cmpd="sng" w="19050">
              <a:solidFill>
                <a:schemeClr val="dk1"/>
              </a:solidFill>
              <a:prstDash val="solid"/>
              <a:round/>
              <a:headEnd len="med" w="med" type="none"/>
              <a:tailEnd len="med" w="med" type="none"/>
            </a:ln>
          </p:spPr>
        </p:cxnSp>
        <p:cxnSp>
          <p:nvCxnSpPr>
            <p:cNvPr id="774" name="Google Shape;774;p28"/>
            <p:cNvCxnSpPr/>
            <p:nvPr/>
          </p:nvCxnSpPr>
          <p:spPr>
            <a:xfrm>
              <a:off x="3289" y="3422"/>
              <a:ext cx="55" cy="36"/>
            </a:xfrm>
            <a:prstGeom prst="straightConnector1">
              <a:avLst/>
            </a:prstGeom>
            <a:noFill/>
            <a:ln cap="flat" cmpd="sng" w="19050">
              <a:solidFill>
                <a:schemeClr val="dk1"/>
              </a:solidFill>
              <a:prstDash val="solid"/>
              <a:round/>
              <a:headEnd len="med" w="med" type="none"/>
              <a:tailEnd len="med" w="med" type="none"/>
            </a:ln>
          </p:spPr>
        </p:cxnSp>
      </p:grpSp>
      <p:pic>
        <p:nvPicPr>
          <p:cNvPr descr="access_point_stylized_small" id="775" name="Google Shape;775;p28"/>
          <p:cNvPicPr preferRelativeResize="0"/>
          <p:nvPr/>
        </p:nvPicPr>
        <p:blipFill rotWithShape="1">
          <a:blip r:embed="rId6">
            <a:alphaModFix/>
          </a:blip>
          <a:srcRect b="0" l="0" r="0" t="0"/>
          <a:stretch/>
        </p:blipFill>
        <p:spPr>
          <a:xfrm>
            <a:off x="7613882" y="3861899"/>
            <a:ext cx="370169" cy="306751"/>
          </a:xfrm>
          <a:prstGeom prst="rect">
            <a:avLst/>
          </a:prstGeom>
          <a:noFill/>
          <a:ln>
            <a:noFill/>
          </a:ln>
        </p:spPr>
      </p:pic>
      <p:pic>
        <p:nvPicPr>
          <p:cNvPr descr="access_point_stylized_small" id="776" name="Google Shape;776;p28"/>
          <p:cNvPicPr preferRelativeResize="0"/>
          <p:nvPr/>
        </p:nvPicPr>
        <p:blipFill rotWithShape="1">
          <a:blip r:embed="rId6">
            <a:alphaModFix/>
          </a:blip>
          <a:srcRect b="0" l="0" r="0" t="0"/>
          <a:stretch/>
        </p:blipFill>
        <p:spPr>
          <a:xfrm>
            <a:off x="9290610" y="5524232"/>
            <a:ext cx="380935" cy="317464"/>
          </a:xfrm>
          <a:prstGeom prst="rect">
            <a:avLst/>
          </a:prstGeom>
          <a:noFill/>
          <a:ln>
            <a:noFill/>
          </a:ln>
        </p:spPr>
      </p:pic>
      <p:grpSp>
        <p:nvGrpSpPr>
          <p:cNvPr id="777" name="Google Shape;777;p28"/>
          <p:cNvGrpSpPr/>
          <p:nvPr/>
        </p:nvGrpSpPr>
        <p:grpSpPr>
          <a:xfrm>
            <a:off x="9783558" y="4989983"/>
            <a:ext cx="393760" cy="218578"/>
            <a:chOff x="7493876" y="2774731"/>
            <a:chExt cx="1481958" cy="894622"/>
          </a:xfrm>
        </p:grpSpPr>
        <p:sp>
          <p:nvSpPr>
            <p:cNvPr id="778" name="Google Shape;778;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779" name="Google Shape;779;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780" name="Google Shape;780;p28"/>
            <p:cNvGrpSpPr/>
            <p:nvPr/>
          </p:nvGrpSpPr>
          <p:grpSpPr>
            <a:xfrm>
              <a:off x="7713663" y="2848339"/>
              <a:ext cx="1042107" cy="425543"/>
              <a:chOff x="7786941" y="2884917"/>
              <a:chExt cx="897649" cy="353919"/>
            </a:xfrm>
          </p:grpSpPr>
          <p:sp>
            <p:nvSpPr>
              <p:cNvPr id="781" name="Google Shape;781;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2" name="Google Shape;782;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3" name="Google Shape;783;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4" name="Google Shape;784;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785" name="Google Shape;785;p28"/>
          <p:cNvGrpSpPr/>
          <p:nvPr/>
        </p:nvGrpSpPr>
        <p:grpSpPr>
          <a:xfrm>
            <a:off x="9849365" y="5339037"/>
            <a:ext cx="309740" cy="190838"/>
            <a:chOff x="3668110" y="2448910"/>
            <a:chExt cx="3794234" cy="2165130"/>
          </a:xfrm>
        </p:grpSpPr>
        <p:sp>
          <p:nvSpPr>
            <p:cNvPr id="786" name="Google Shape;786;p28"/>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7" name="Google Shape;787;p28"/>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788" name="Google Shape;788;p28"/>
            <p:cNvGrpSpPr/>
            <p:nvPr/>
          </p:nvGrpSpPr>
          <p:grpSpPr>
            <a:xfrm>
              <a:off x="3941378" y="2603243"/>
              <a:ext cx="3202061" cy="1066110"/>
              <a:chOff x="7939341" y="3037317"/>
              <a:chExt cx="897649" cy="353919"/>
            </a:xfrm>
          </p:grpSpPr>
          <p:sp>
            <p:nvSpPr>
              <p:cNvPr id="789" name="Google Shape;789;p28"/>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0" name="Google Shape;790;p28"/>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1" name="Google Shape;791;p28"/>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2" name="Google Shape;792;p28"/>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793" name="Google Shape;793;p28"/>
          <p:cNvGrpSpPr/>
          <p:nvPr/>
        </p:nvGrpSpPr>
        <p:grpSpPr>
          <a:xfrm>
            <a:off x="8676619" y="4967420"/>
            <a:ext cx="393760" cy="218578"/>
            <a:chOff x="7493876" y="2774731"/>
            <a:chExt cx="1481958" cy="894622"/>
          </a:xfrm>
        </p:grpSpPr>
        <p:sp>
          <p:nvSpPr>
            <p:cNvPr id="794" name="Google Shape;794;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795" name="Google Shape;795;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796" name="Google Shape;796;p28"/>
            <p:cNvGrpSpPr/>
            <p:nvPr/>
          </p:nvGrpSpPr>
          <p:grpSpPr>
            <a:xfrm>
              <a:off x="7713663" y="2848339"/>
              <a:ext cx="1042107" cy="425543"/>
              <a:chOff x="7786941" y="2884917"/>
              <a:chExt cx="897649" cy="353919"/>
            </a:xfrm>
          </p:grpSpPr>
          <p:sp>
            <p:nvSpPr>
              <p:cNvPr id="797" name="Google Shape;797;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8" name="Google Shape;798;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9" name="Google Shape;799;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0" name="Google Shape;800;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01" name="Google Shape;801;p28"/>
          <p:cNvGrpSpPr/>
          <p:nvPr/>
        </p:nvGrpSpPr>
        <p:grpSpPr>
          <a:xfrm>
            <a:off x="8311520" y="5194433"/>
            <a:ext cx="309740" cy="190838"/>
            <a:chOff x="3668110" y="2448910"/>
            <a:chExt cx="3794234" cy="2165130"/>
          </a:xfrm>
        </p:grpSpPr>
        <p:sp>
          <p:nvSpPr>
            <p:cNvPr id="802" name="Google Shape;802;p28"/>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3" name="Google Shape;803;p28"/>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804" name="Google Shape;804;p28"/>
            <p:cNvGrpSpPr/>
            <p:nvPr/>
          </p:nvGrpSpPr>
          <p:grpSpPr>
            <a:xfrm>
              <a:off x="3941378" y="2603243"/>
              <a:ext cx="3202061" cy="1066110"/>
              <a:chOff x="7939341" y="3037317"/>
              <a:chExt cx="897649" cy="353919"/>
            </a:xfrm>
          </p:grpSpPr>
          <p:sp>
            <p:nvSpPr>
              <p:cNvPr id="805" name="Google Shape;805;p28"/>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6" name="Google Shape;806;p28"/>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7" name="Google Shape;807;p28"/>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8" name="Google Shape;808;p28"/>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09" name="Google Shape;809;p28"/>
          <p:cNvGrpSpPr/>
          <p:nvPr/>
        </p:nvGrpSpPr>
        <p:grpSpPr>
          <a:xfrm>
            <a:off x="8439827" y="2812309"/>
            <a:ext cx="353678" cy="168275"/>
            <a:chOff x="7493876" y="2774731"/>
            <a:chExt cx="1481958" cy="894622"/>
          </a:xfrm>
        </p:grpSpPr>
        <p:sp>
          <p:nvSpPr>
            <p:cNvPr id="810" name="Google Shape;810;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11" name="Google Shape;811;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12" name="Google Shape;812;p28"/>
            <p:cNvGrpSpPr/>
            <p:nvPr/>
          </p:nvGrpSpPr>
          <p:grpSpPr>
            <a:xfrm>
              <a:off x="7713663" y="2848339"/>
              <a:ext cx="1042107" cy="425543"/>
              <a:chOff x="7786941" y="2884917"/>
              <a:chExt cx="897649" cy="353919"/>
            </a:xfrm>
          </p:grpSpPr>
          <p:sp>
            <p:nvSpPr>
              <p:cNvPr id="813" name="Google Shape;813;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4" name="Google Shape;814;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5" name="Google Shape;815;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6" name="Google Shape;816;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17" name="Google Shape;817;p28"/>
          <p:cNvGrpSpPr/>
          <p:nvPr/>
        </p:nvGrpSpPr>
        <p:grpSpPr>
          <a:xfrm>
            <a:off x="8050070" y="3965994"/>
            <a:ext cx="354986" cy="175668"/>
            <a:chOff x="7493876" y="2774731"/>
            <a:chExt cx="1481958" cy="894622"/>
          </a:xfrm>
        </p:grpSpPr>
        <p:sp>
          <p:nvSpPr>
            <p:cNvPr id="818" name="Google Shape;818;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19" name="Google Shape;819;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20" name="Google Shape;820;p28"/>
            <p:cNvGrpSpPr/>
            <p:nvPr/>
          </p:nvGrpSpPr>
          <p:grpSpPr>
            <a:xfrm>
              <a:off x="7713663" y="2848339"/>
              <a:ext cx="1042107" cy="425543"/>
              <a:chOff x="7786941" y="2884917"/>
              <a:chExt cx="897649" cy="353919"/>
            </a:xfrm>
          </p:grpSpPr>
          <p:sp>
            <p:nvSpPr>
              <p:cNvPr id="821" name="Google Shape;821;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22" name="Google Shape;822;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23" name="Google Shape;823;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24" name="Google Shape;824;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25" name="Google Shape;825;p28"/>
          <p:cNvGrpSpPr/>
          <p:nvPr/>
        </p:nvGrpSpPr>
        <p:grpSpPr>
          <a:xfrm>
            <a:off x="10884085" y="3601365"/>
            <a:ext cx="170989" cy="97052"/>
            <a:chOff x="7493876" y="2774731"/>
            <a:chExt cx="1481958" cy="894622"/>
          </a:xfrm>
        </p:grpSpPr>
        <p:sp>
          <p:nvSpPr>
            <p:cNvPr id="826" name="Google Shape;826;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27" name="Google Shape;827;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28" name="Google Shape;828;p28"/>
            <p:cNvGrpSpPr/>
            <p:nvPr/>
          </p:nvGrpSpPr>
          <p:grpSpPr>
            <a:xfrm>
              <a:off x="7713663" y="2848339"/>
              <a:ext cx="1042107" cy="425543"/>
              <a:chOff x="7786941" y="2884917"/>
              <a:chExt cx="897649" cy="353919"/>
            </a:xfrm>
          </p:grpSpPr>
          <p:sp>
            <p:nvSpPr>
              <p:cNvPr id="829" name="Google Shape;829;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0" name="Google Shape;830;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1" name="Google Shape;831;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2" name="Google Shape;832;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33" name="Google Shape;833;p28"/>
          <p:cNvGrpSpPr/>
          <p:nvPr/>
        </p:nvGrpSpPr>
        <p:grpSpPr>
          <a:xfrm>
            <a:off x="10410609" y="3496138"/>
            <a:ext cx="353678" cy="198344"/>
            <a:chOff x="7493876" y="2774731"/>
            <a:chExt cx="1481958" cy="894622"/>
          </a:xfrm>
        </p:grpSpPr>
        <p:sp>
          <p:nvSpPr>
            <p:cNvPr id="834" name="Google Shape;834;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35" name="Google Shape;835;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36" name="Google Shape;836;p28"/>
            <p:cNvGrpSpPr/>
            <p:nvPr/>
          </p:nvGrpSpPr>
          <p:grpSpPr>
            <a:xfrm>
              <a:off x="7713663" y="2848339"/>
              <a:ext cx="1042107" cy="425543"/>
              <a:chOff x="7786941" y="2884917"/>
              <a:chExt cx="897649" cy="353919"/>
            </a:xfrm>
          </p:grpSpPr>
          <p:sp>
            <p:nvSpPr>
              <p:cNvPr id="837" name="Google Shape;837;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8" name="Google Shape;838;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9" name="Google Shape;839;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0" name="Google Shape;840;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41" name="Google Shape;841;p28"/>
          <p:cNvGrpSpPr/>
          <p:nvPr/>
        </p:nvGrpSpPr>
        <p:grpSpPr>
          <a:xfrm>
            <a:off x="9948724" y="2202292"/>
            <a:ext cx="353678" cy="198344"/>
            <a:chOff x="7493876" y="2774731"/>
            <a:chExt cx="1481958" cy="894622"/>
          </a:xfrm>
        </p:grpSpPr>
        <p:sp>
          <p:nvSpPr>
            <p:cNvPr id="842" name="Google Shape;842;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43" name="Google Shape;843;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44" name="Google Shape;844;p28"/>
            <p:cNvGrpSpPr/>
            <p:nvPr/>
          </p:nvGrpSpPr>
          <p:grpSpPr>
            <a:xfrm>
              <a:off x="7713663" y="2848339"/>
              <a:ext cx="1042107" cy="425543"/>
              <a:chOff x="7786941" y="2884917"/>
              <a:chExt cx="897649" cy="353919"/>
            </a:xfrm>
          </p:grpSpPr>
          <p:sp>
            <p:nvSpPr>
              <p:cNvPr id="845" name="Google Shape;845;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6" name="Google Shape;846;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7" name="Google Shape;847;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8" name="Google Shape;848;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49" name="Google Shape;849;p28"/>
          <p:cNvGrpSpPr/>
          <p:nvPr/>
        </p:nvGrpSpPr>
        <p:grpSpPr>
          <a:xfrm>
            <a:off x="10527214" y="2613367"/>
            <a:ext cx="353678" cy="198344"/>
            <a:chOff x="7493876" y="2774731"/>
            <a:chExt cx="1481958" cy="894622"/>
          </a:xfrm>
        </p:grpSpPr>
        <p:sp>
          <p:nvSpPr>
            <p:cNvPr id="850" name="Google Shape;850;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51" name="Google Shape;851;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52" name="Google Shape;852;p28"/>
            <p:cNvGrpSpPr/>
            <p:nvPr/>
          </p:nvGrpSpPr>
          <p:grpSpPr>
            <a:xfrm>
              <a:off x="7713663" y="2848339"/>
              <a:ext cx="1042107" cy="425543"/>
              <a:chOff x="7786941" y="2884917"/>
              <a:chExt cx="897649" cy="353919"/>
            </a:xfrm>
          </p:grpSpPr>
          <p:sp>
            <p:nvSpPr>
              <p:cNvPr id="853" name="Google Shape;853;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54" name="Google Shape;854;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55" name="Google Shape;855;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56" name="Google Shape;856;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57" name="Google Shape;857;p28"/>
          <p:cNvGrpSpPr/>
          <p:nvPr/>
        </p:nvGrpSpPr>
        <p:grpSpPr>
          <a:xfrm>
            <a:off x="10643825" y="2107963"/>
            <a:ext cx="353678" cy="198344"/>
            <a:chOff x="7493876" y="2774731"/>
            <a:chExt cx="1481958" cy="894622"/>
          </a:xfrm>
        </p:grpSpPr>
        <p:sp>
          <p:nvSpPr>
            <p:cNvPr id="858" name="Google Shape;858;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59" name="Google Shape;859;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60" name="Google Shape;860;p28"/>
            <p:cNvGrpSpPr/>
            <p:nvPr/>
          </p:nvGrpSpPr>
          <p:grpSpPr>
            <a:xfrm>
              <a:off x="7713663" y="2848339"/>
              <a:ext cx="1042107" cy="425543"/>
              <a:chOff x="7786941" y="2884917"/>
              <a:chExt cx="897649" cy="353919"/>
            </a:xfrm>
          </p:grpSpPr>
          <p:sp>
            <p:nvSpPr>
              <p:cNvPr id="861" name="Google Shape;861;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2" name="Google Shape;862;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3" name="Google Shape;863;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4" name="Google Shape;864;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65" name="Google Shape;865;p28"/>
          <p:cNvGrpSpPr/>
          <p:nvPr/>
        </p:nvGrpSpPr>
        <p:grpSpPr>
          <a:xfrm>
            <a:off x="9098788" y="3956624"/>
            <a:ext cx="367224" cy="240304"/>
            <a:chOff x="7493876" y="2774731"/>
            <a:chExt cx="1481958" cy="894622"/>
          </a:xfrm>
        </p:grpSpPr>
        <p:sp>
          <p:nvSpPr>
            <p:cNvPr id="866" name="Google Shape;866;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67" name="Google Shape;867;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68" name="Google Shape;868;p28"/>
            <p:cNvGrpSpPr/>
            <p:nvPr/>
          </p:nvGrpSpPr>
          <p:grpSpPr>
            <a:xfrm>
              <a:off x="7713663" y="2848339"/>
              <a:ext cx="1042107" cy="425543"/>
              <a:chOff x="7786941" y="2884917"/>
              <a:chExt cx="897649" cy="353919"/>
            </a:xfrm>
          </p:grpSpPr>
          <p:sp>
            <p:nvSpPr>
              <p:cNvPr id="869" name="Google Shape;869;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0" name="Google Shape;870;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1" name="Google Shape;871;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2" name="Google Shape;872;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73" name="Google Shape;873;p28"/>
          <p:cNvGrpSpPr/>
          <p:nvPr/>
        </p:nvGrpSpPr>
        <p:grpSpPr>
          <a:xfrm>
            <a:off x="9980126" y="2661565"/>
            <a:ext cx="353678" cy="198344"/>
            <a:chOff x="7493876" y="2774731"/>
            <a:chExt cx="1481958" cy="894622"/>
          </a:xfrm>
        </p:grpSpPr>
        <p:sp>
          <p:nvSpPr>
            <p:cNvPr id="874" name="Google Shape;874;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75" name="Google Shape;875;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76" name="Google Shape;876;p28"/>
            <p:cNvGrpSpPr/>
            <p:nvPr/>
          </p:nvGrpSpPr>
          <p:grpSpPr>
            <a:xfrm>
              <a:off x="7713663" y="2848339"/>
              <a:ext cx="1042107" cy="425543"/>
              <a:chOff x="7786941" y="2884917"/>
              <a:chExt cx="897649" cy="353919"/>
            </a:xfrm>
          </p:grpSpPr>
          <p:sp>
            <p:nvSpPr>
              <p:cNvPr id="877" name="Google Shape;877;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8" name="Google Shape;878;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9" name="Google Shape;879;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0" name="Google Shape;880;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81" name="Google Shape;881;p28"/>
          <p:cNvGrpSpPr/>
          <p:nvPr/>
        </p:nvGrpSpPr>
        <p:grpSpPr>
          <a:xfrm>
            <a:off x="9497138" y="3394032"/>
            <a:ext cx="367224" cy="240304"/>
            <a:chOff x="7493876" y="2774731"/>
            <a:chExt cx="1481958" cy="894622"/>
          </a:xfrm>
        </p:grpSpPr>
        <p:sp>
          <p:nvSpPr>
            <p:cNvPr id="882" name="Google Shape;882;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83" name="Google Shape;883;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84" name="Google Shape;884;p28"/>
            <p:cNvGrpSpPr/>
            <p:nvPr/>
          </p:nvGrpSpPr>
          <p:grpSpPr>
            <a:xfrm>
              <a:off x="7713663" y="2848339"/>
              <a:ext cx="1042107" cy="425543"/>
              <a:chOff x="7786941" y="2884917"/>
              <a:chExt cx="897649" cy="353919"/>
            </a:xfrm>
          </p:grpSpPr>
          <p:sp>
            <p:nvSpPr>
              <p:cNvPr id="885" name="Google Shape;885;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6" name="Google Shape;886;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7" name="Google Shape;887;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8" name="Google Shape;888;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89" name="Google Shape;889;p28"/>
          <p:cNvGrpSpPr/>
          <p:nvPr/>
        </p:nvGrpSpPr>
        <p:grpSpPr>
          <a:xfrm>
            <a:off x="9601554" y="3999763"/>
            <a:ext cx="367224" cy="240304"/>
            <a:chOff x="7493876" y="2774731"/>
            <a:chExt cx="1481958" cy="894622"/>
          </a:xfrm>
        </p:grpSpPr>
        <p:sp>
          <p:nvSpPr>
            <p:cNvPr id="890" name="Google Shape;890;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91" name="Google Shape;891;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892" name="Google Shape;892;p28"/>
            <p:cNvGrpSpPr/>
            <p:nvPr/>
          </p:nvGrpSpPr>
          <p:grpSpPr>
            <a:xfrm>
              <a:off x="7713663" y="2848339"/>
              <a:ext cx="1042107" cy="425543"/>
              <a:chOff x="7786941" y="2884917"/>
              <a:chExt cx="897649" cy="353919"/>
            </a:xfrm>
          </p:grpSpPr>
          <p:sp>
            <p:nvSpPr>
              <p:cNvPr id="893" name="Google Shape;893;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4" name="Google Shape;894;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5" name="Google Shape;895;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6" name="Google Shape;896;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897" name="Google Shape;897;p28"/>
          <p:cNvGrpSpPr/>
          <p:nvPr/>
        </p:nvGrpSpPr>
        <p:grpSpPr>
          <a:xfrm>
            <a:off x="10375259" y="3992325"/>
            <a:ext cx="353678" cy="198344"/>
            <a:chOff x="7493876" y="2774731"/>
            <a:chExt cx="1481958" cy="894622"/>
          </a:xfrm>
        </p:grpSpPr>
        <p:sp>
          <p:nvSpPr>
            <p:cNvPr id="898" name="Google Shape;898;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899" name="Google Shape;899;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900" name="Google Shape;900;p28"/>
            <p:cNvGrpSpPr/>
            <p:nvPr/>
          </p:nvGrpSpPr>
          <p:grpSpPr>
            <a:xfrm>
              <a:off x="7713663" y="2848339"/>
              <a:ext cx="1042107" cy="425543"/>
              <a:chOff x="7786941" y="2884917"/>
              <a:chExt cx="897649" cy="353919"/>
            </a:xfrm>
          </p:grpSpPr>
          <p:sp>
            <p:nvSpPr>
              <p:cNvPr id="901" name="Google Shape;901;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2" name="Google Shape;902;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3" name="Google Shape;903;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4" name="Google Shape;904;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905" name="Google Shape;905;p28"/>
          <p:cNvGrpSpPr/>
          <p:nvPr/>
        </p:nvGrpSpPr>
        <p:grpSpPr>
          <a:xfrm>
            <a:off x="9247893" y="4775686"/>
            <a:ext cx="393760" cy="218578"/>
            <a:chOff x="7493876" y="2774731"/>
            <a:chExt cx="1481958" cy="894622"/>
          </a:xfrm>
        </p:grpSpPr>
        <p:sp>
          <p:nvSpPr>
            <p:cNvPr id="906" name="Google Shape;906;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907" name="Google Shape;907;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908" name="Google Shape;908;p28"/>
            <p:cNvGrpSpPr/>
            <p:nvPr/>
          </p:nvGrpSpPr>
          <p:grpSpPr>
            <a:xfrm>
              <a:off x="7713663" y="2848339"/>
              <a:ext cx="1042107" cy="425543"/>
              <a:chOff x="7786941" y="2884917"/>
              <a:chExt cx="897649" cy="353919"/>
            </a:xfrm>
          </p:grpSpPr>
          <p:sp>
            <p:nvSpPr>
              <p:cNvPr id="909" name="Google Shape;909;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0" name="Google Shape;910;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1" name="Google Shape;911;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2" name="Google Shape;912;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913" name="Google Shape;913;p28"/>
          <p:cNvGrpSpPr/>
          <p:nvPr/>
        </p:nvGrpSpPr>
        <p:grpSpPr>
          <a:xfrm>
            <a:off x="10925982" y="4369125"/>
            <a:ext cx="228295" cy="120400"/>
            <a:chOff x="7493876" y="2774731"/>
            <a:chExt cx="1481958" cy="894622"/>
          </a:xfrm>
        </p:grpSpPr>
        <p:sp>
          <p:nvSpPr>
            <p:cNvPr id="914" name="Google Shape;914;p2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915" name="Google Shape;915;p2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916" name="Google Shape;916;p28"/>
            <p:cNvGrpSpPr/>
            <p:nvPr/>
          </p:nvGrpSpPr>
          <p:grpSpPr>
            <a:xfrm>
              <a:off x="7713663" y="2848339"/>
              <a:ext cx="1042107" cy="425543"/>
              <a:chOff x="7786941" y="2884917"/>
              <a:chExt cx="897649" cy="353919"/>
            </a:xfrm>
          </p:grpSpPr>
          <p:sp>
            <p:nvSpPr>
              <p:cNvPr id="917" name="Google Shape;917;p2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8" name="Google Shape;918;p2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9" name="Google Shape;919;p2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0" name="Google Shape;920;p2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921" name="Google Shape;921;p28"/>
          <p:cNvGrpSpPr/>
          <p:nvPr/>
        </p:nvGrpSpPr>
        <p:grpSpPr>
          <a:xfrm>
            <a:off x="7439074" y="2356613"/>
            <a:ext cx="534987" cy="414882"/>
            <a:chOff x="7432700" y="2327293"/>
            <a:chExt cx="534987" cy="414882"/>
          </a:xfrm>
        </p:grpSpPr>
        <p:pic>
          <p:nvPicPr>
            <p:cNvPr descr="antenna_stylized" id="922" name="Google Shape;922;p28"/>
            <p:cNvPicPr preferRelativeResize="0"/>
            <p:nvPr/>
          </p:nvPicPr>
          <p:blipFill rotWithShape="1">
            <a:blip r:embed="rId7">
              <a:alphaModFix/>
            </a:blip>
            <a:srcRect b="0" l="0" r="0" t="0"/>
            <a:stretch/>
          </p:blipFill>
          <p:spPr>
            <a:xfrm>
              <a:off x="7432700" y="2327293"/>
              <a:ext cx="530702" cy="223756"/>
            </a:xfrm>
            <a:prstGeom prst="rect">
              <a:avLst/>
            </a:prstGeom>
            <a:noFill/>
            <a:ln>
              <a:noFill/>
            </a:ln>
          </p:spPr>
        </p:pic>
        <p:pic>
          <p:nvPicPr>
            <p:cNvPr descr="laptop_keyboard" id="923" name="Google Shape;923;p28"/>
            <p:cNvPicPr preferRelativeResize="0"/>
            <p:nvPr/>
          </p:nvPicPr>
          <p:blipFill rotWithShape="1">
            <a:blip r:embed="rId8">
              <a:alphaModFix/>
            </a:blip>
            <a:srcRect b="0" l="0" r="0" t="0"/>
            <a:stretch/>
          </p:blipFill>
          <p:spPr>
            <a:xfrm flipH="1" rot="109064">
              <a:off x="7458407" y="2575770"/>
              <a:ext cx="437221" cy="159511"/>
            </a:xfrm>
            <a:prstGeom prst="rect">
              <a:avLst/>
            </a:prstGeom>
            <a:noFill/>
            <a:ln>
              <a:noFill/>
            </a:ln>
          </p:spPr>
        </p:pic>
        <p:sp>
          <p:nvSpPr>
            <p:cNvPr id="924" name="Google Shape;924;p28"/>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925" name="Google Shape;925;p28"/>
            <p:cNvPicPr preferRelativeResize="0"/>
            <p:nvPr/>
          </p:nvPicPr>
          <p:blipFill rotWithShape="1">
            <a:blip r:embed="rId9">
              <a:alphaModFix/>
            </a:blip>
            <a:srcRect b="0" l="0" r="0" t="0"/>
            <a:stretch/>
          </p:blipFill>
          <p:spPr>
            <a:xfrm>
              <a:off x="7620637" y="2426338"/>
              <a:ext cx="319785" cy="189429"/>
            </a:xfrm>
            <a:prstGeom prst="rect">
              <a:avLst/>
            </a:prstGeom>
            <a:noFill/>
            <a:ln>
              <a:noFill/>
            </a:ln>
          </p:spPr>
        </p:pic>
        <p:sp>
          <p:nvSpPr>
            <p:cNvPr id="926" name="Google Shape;926;p28"/>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7" name="Google Shape;927;p28"/>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8" name="Google Shape;928;p28"/>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9" name="Google Shape;929;p28"/>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0" name="Google Shape;930;p28"/>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1" name="Google Shape;931;p28"/>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32" name="Google Shape;932;p28"/>
            <p:cNvGrpSpPr/>
            <p:nvPr/>
          </p:nvGrpSpPr>
          <p:grpSpPr>
            <a:xfrm>
              <a:off x="7594735" y="2642220"/>
              <a:ext cx="98740" cy="36846"/>
              <a:chOff x="1740" y="2642"/>
              <a:chExt cx="752" cy="327"/>
            </a:xfrm>
          </p:grpSpPr>
          <p:sp>
            <p:nvSpPr>
              <p:cNvPr id="933" name="Google Shape;933;p28"/>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4" name="Google Shape;934;p28"/>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5" name="Google Shape;935;p28"/>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6" name="Google Shape;936;p28"/>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7" name="Google Shape;937;p28"/>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8" name="Google Shape;938;p28"/>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939" name="Google Shape;939;p28"/>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0" name="Google Shape;940;p28"/>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1" name="Google Shape;941;p28"/>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2" name="Google Shape;942;p28"/>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3" name="Google Shape;943;p28"/>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4" name="Google Shape;944;p28"/>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945" name="Google Shape;945;p28"/>
          <p:cNvGrpSpPr/>
          <p:nvPr/>
        </p:nvGrpSpPr>
        <p:grpSpPr>
          <a:xfrm>
            <a:off x="8637781" y="2319727"/>
            <a:ext cx="530702" cy="478009"/>
            <a:chOff x="8631407" y="2290407"/>
            <a:chExt cx="530702" cy="478009"/>
          </a:xfrm>
        </p:grpSpPr>
        <p:pic>
          <p:nvPicPr>
            <p:cNvPr descr="light2.png" id="946" name="Google Shape;946;p28"/>
            <p:cNvPicPr preferRelativeResize="0"/>
            <p:nvPr/>
          </p:nvPicPr>
          <p:blipFill rotWithShape="1">
            <a:blip r:embed="rId10">
              <a:alphaModFix/>
            </a:blip>
            <a:srcRect b="0" l="0" r="0" t="0"/>
            <a:stretch/>
          </p:blipFill>
          <p:spPr>
            <a:xfrm flipH="1">
              <a:off x="8825293" y="2362969"/>
              <a:ext cx="92772" cy="405447"/>
            </a:xfrm>
            <a:prstGeom prst="rect">
              <a:avLst/>
            </a:prstGeom>
            <a:noFill/>
            <a:ln>
              <a:noFill/>
            </a:ln>
          </p:spPr>
        </p:pic>
        <p:pic>
          <p:nvPicPr>
            <p:cNvPr descr="antenna_stylized" id="947" name="Google Shape;947;p28"/>
            <p:cNvPicPr preferRelativeResize="0"/>
            <p:nvPr/>
          </p:nvPicPr>
          <p:blipFill rotWithShape="1">
            <a:blip r:embed="rId7">
              <a:alphaModFix/>
            </a:blip>
            <a:srcRect b="0" l="0" r="0" t="0"/>
            <a:stretch/>
          </p:blipFill>
          <p:spPr>
            <a:xfrm>
              <a:off x="8631407" y="2290407"/>
              <a:ext cx="530702" cy="223756"/>
            </a:xfrm>
            <a:prstGeom prst="rect">
              <a:avLst/>
            </a:prstGeom>
            <a:noFill/>
            <a:ln>
              <a:noFill/>
            </a:ln>
          </p:spPr>
        </p:pic>
      </p:grpSp>
      <p:grpSp>
        <p:nvGrpSpPr>
          <p:cNvPr id="948" name="Google Shape;948;p28"/>
          <p:cNvGrpSpPr/>
          <p:nvPr/>
        </p:nvGrpSpPr>
        <p:grpSpPr>
          <a:xfrm>
            <a:off x="8499539" y="2059124"/>
            <a:ext cx="849312" cy="226109"/>
            <a:chOff x="8493165" y="2029804"/>
            <a:chExt cx="849312" cy="226109"/>
          </a:xfrm>
        </p:grpSpPr>
        <p:pic>
          <p:nvPicPr>
            <p:cNvPr descr="car_icon_small" id="949" name="Google Shape;949;p28"/>
            <p:cNvPicPr preferRelativeResize="0"/>
            <p:nvPr/>
          </p:nvPicPr>
          <p:blipFill rotWithShape="1">
            <a:blip r:embed="rId11">
              <a:alphaModFix/>
            </a:blip>
            <a:srcRect b="0" l="0" r="0" t="0"/>
            <a:stretch/>
          </p:blipFill>
          <p:spPr>
            <a:xfrm>
              <a:off x="8493165" y="2087638"/>
              <a:ext cx="849312" cy="168275"/>
            </a:xfrm>
            <a:prstGeom prst="rect">
              <a:avLst/>
            </a:prstGeom>
            <a:noFill/>
            <a:ln>
              <a:noFill/>
            </a:ln>
          </p:spPr>
        </p:pic>
        <p:pic>
          <p:nvPicPr>
            <p:cNvPr descr="antenna_stylized" id="950" name="Google Shape;950;p28"/>
            <p:cNvPicPr preferRelativeResize="0"/>
            <p:nvPr/>
          </p:nvPicPr>
          <p:blipFill rotWithShape="1">
            <a:blip r:embed="rId7">
              <a:alphaModFix/>
            </a:blip>
            <a:srcRect b="0" l="0" r="0" t="0"/>
            <a:stretch/>
          </p:blipFill>
          <p:spPr>
            <a:xfrm>
              <a:off x="8704645" y="2029804"/>
              <a:ext cx="530702" cy="223756"/>
            </a:xfrm>
            <a:prstGeom prst="rect">
              <a:avLst/>
            </a:prstGeom>
            <a:noFill/>
            <a:ln>
              <a:noFill/>
            </a:ln>
          </p:spPr>
        </p:pic>
      </p:grpSp>
      <p:grpSp>
        <p:nvGrpSpPr>
          <p:cNvPr id="951" name="Google Shape;951;p28"/>
          <p:cNvGrpSpPr/>
          <p:nvPr/>
        </p:nvGrpSpPr>
        <p:grpSpPr>
          <a:xfrm>
            <a:off x="7493518" y="3325424"/>
            <a:ext cx="857739" cy="583764"/>
            <a:chOff x="7487144" y="3296104"/>
            <a:chExt cx="857739" cy="583764"/>
          </a:xfrm>
        </p:grpSpPr>
        <p:grpSp>
          <p:nvGrpSpPr>
            <p:cNvPr id="952" name="Google Shape;952;p28"/>
            <p:cNvGrpSpPr/>
            <p:nvPr/>
          </p:nvGrpSpPr>
          <p:grpSpPr>
            <a:xfrm>
              <a:off x="7487144" y="3389820"/>
              <a:ext cx="350807" cy="310034"/>
              <a:chOff x="7487144" y="3389820"/>
              <a:chExt cx="350807" cy="310034"/>
            </a:xfrm>
          </p:grpSpPr>
          <p:pic>
            <p:nvPicPr>
              <p:cNvPr descr="antenna_stylized" id="953" name="Google Shape;953;p28"/>
              <p:cNvPicPr preferRelativeResize="0"/>
              <p:nvPr/>
            </p:nvPicPr>
            <p:blipFill rotWithShape="1">
              <a:blip r:embed="rId12">
                <a:alphaModFix/>
              </a:blip>
              <a:srcRect b="0" l="0" r="0" t="0"/>
              <a:stretch/>
            </p:blipFill>
            <p:spPr>
              <a:xfrm>
                <a:off x="7487144" y="3389820"/>
                <a:ext cx="347997" cy="167557"/>
              </a:xfrm>
              <a:prstGeom prst="rect">
                <a:avLst/>
              </a:prstGeom>
              <a:noFill/>
              <a:ln>
                <a:noFill/>
              </a:ln>
            </p:spPr>
          </p:pic>
          <p:pic>
            <p:nvPicPr>
              <p:cNvPr descr="laptop_keyboard" id="954" name="Google Shape;954;p28"/>
              <p:cNvPicPr preferRelativeResize="0"/>
              <p:nvPr/>
            </p:nvPicPr>
            <p:blipFill rotWithShape="1">
              <a:blip r:embed="rId13">
                <a:alphaModFix/>
              </a:blip>
              <a:srcRect b="0" l="0" r="0" t="0"/>
              <a:stretch/>
            </p:blipFill>
            <p:spPr>
              <a:xfrm flipH="1" rot="109064">
                <a:off x="7504001" y="3575889"/>
                <a:ext cx="286699" cy="119448"/>
              </a:xfrm>
              <a:prstGeom prst="rect">
                <a:avLst/>
              </a:prstGeom>
              <a:noFill/>
              <a:ln>
                <a:noFill/>
              </a:ln>
            </p:spPr>
          </p:pic>
          <p:sp>
            <p:nvSpPr>
              <p:cNvPr id="955" name="Google Shape;955;p28"/>
              <p:cNvSpPr/>
              <p:nvPr/>
            </p:nvSpPr>
            <p:spPr>
              <a:xfrm>
                <a:off x="7599014" y="345997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956" name="Google Shape;956;p28"/>
              <p:cNvPicPr preferRelativeResize="0"/>
              <p:nvPr/>
            </p:nvPicPr>
            <p:blipFill rotWithShape="1">
              <a:blip r:embed="rId14">
                <a:alphaModFix/>
              </a:blip>
              <a:srcRect b="0" l="0" r="0" t="0"/>
              <a:stretch/>
            </p:blipFill>
            <p:spPr>
              <a:xfrm>
                <a:off x="7610380" y="3463988"/>
                <a:ext cx="209692" cy="141851"/>
              </a:xfrm>
              <a:prstGeom prst="rect">
                <a:avLst/>
              </a:prstGeom>
              <a:noFill/>
              <a:ln>
                <a:noFill/>
              </a:ln>
            </p:spPr>
          </p:pic>
          <p:sp>
            <p:nvSpPr>
              <p:cNvPr id="957" name="Google Shape;957;p28"/>
              <p:cNvSpPr/>
              <p:nvPr/>
            </p:nvSpPr>
            <p:spPr>
              <a:xfrm>
                <a:off x="7641029" y="345538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8" name="Google Shape;958;p28"/>
              <p:cNvSpPr/>
              <p:nvPr/>
            </p:nvSpPr>
            <p:spPr>
              <a:xfrm>
                <a:off x="7596971" y="345514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9" name="Google Shape;959;p28"/>
              <p:cNvSpPr/>
              <p:nvPr/>
            </p:nvSpPr>
            <p:spPr>
              <a:xfrm>
                <a:off x="7776652" y="347672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0" name="Google Shape;960;p28"/>
              <p:cNvSpPr/>
              <p:nvPr/>
            </p:nvSpPr>
            <p:spPr>
              <a:xfrm>
                <a:off x="7596332" y="356975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1" name="Google Shape;961;p28"/>
              <p:cNvSpPr/>
              <p:nvPr/>
            </p:nvSpPr>
            <p:spPr>
              <a:xfrm>
                <a:off x="7783165" y="347790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2" name="Google Shape;962;p28"/>
              <p:cNvSpPr/>
              <p:nvPr/>
            </p:nvSpPr>
            <p:spPr>
              <a:xfrm>
                <a:off x="7596588" y="357600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963" name="Google Shape;963;p28"/>
              <p:cNvGrpSpPr/>
              <p:nvPr/>
            </p:nvGrpSpPr>
            <p:grpSpPr>
              <a:xfrm>
                <a:off x="7593395" y="3625649"/>
                <a:ext cx="64747" cy="27592"/>
                <a:chOff x="1740" y="2642"/>
                <a:chExt cx="752" cy="327"/>
              </a:xfrm>
            </p:grpSpPr>
            <p:sp>
              <p:nvSpPr>
                <p:cNvPr id="964" name="Google Shape;964;p28"/>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5" name="Google Shape;965;p28"/>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6" name="Google Shape;966;p28"/>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7" name="Google Shape;967;p28"/>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8" name="Google Shape;968;p28"/>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9" name="Google Shape;969;p28"/>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970" name="Google Shape;970;p28"/>
              <p:cNvSpPr/>
              <p:nvPr/>
            </p:nvSpPr>
            <p:spPr>
              <a:xfrm>
                <a:off x="7704243" y="362977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1" name="Google Shape;971;p28"/>
              <p:cNvSpPr/>
              <p:nvPr/>
            </p:nvSpPr>
            <p:spPr>
              <a:xfrm>
                <a:off x="7504129" y="363461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2" name="Google Shape;972;p28"/>
              <p:cNvSpPr/>
              <p:nvPr/>
            </p:nvSpPr>
            <p:spPr>
              <a:xfrm>
                <a:off x="7504257" y="362447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3" name="Google Shape;973;p28"/>
              <p:cNvSpPr/>
              <p:nvPr/>
            </p:nvSpPr>
            <p:spPr>
              <a:xfrm>
                <a:off x="7504384" y="357883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4" name="Google Shape;974;p28"/>
              <p:cNvSpPr/>
              <p:nvPr/>
            </p:nvSpPr>
            <p:spPr>
              <a:xfrm>
                <a:off x="7510642" y="362682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5" name="Google Shape;975;p28"/>
              <p:cNvSpPr/>
              <p:nvPr/>
            </p:nvSpPr>
            <p:spPr>
              <a:xfrm flipH="1" rot="10800000">
                <a:off x="7700668" y="362305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976" name="Google Shape;976;p28"/>
            <p:cNvGrpSpPr/>
            <p:nvPr/>
          </p:nvGrpSpPr>
          <p:grpSpPr>
            <a:xfrm flipH="1">
              <a:off x="7985622" y="3537823"/>
              <a:ext cx="359261" cy="342045"/>
              <a:chOff x="2839" y="3501"/>
              <a:chExt cx="755" cy="803"/>
            </a:xfrm>
          </p:grpSpPr>
          <p:pic>
            <p:nvPicPr>
              <p:cNvPr descr="desktop_computer_stylized_medium" id="977" name="Google Shape;977;p28"/>
              <p:cNvPicPr preferRelativeResize="0"/>
              <p:nvPr/>
            </p:nvPicPr>
            <p:blipFill rotWithShape="1">
              <a:blip r:embed="rId15">
                <a:alphaModFix/>
              </a:blip>
              <a:srcRect b="0" l="0" r="0" t="0"/>
              <a:stretch/>
            </p:blipFill>
            <p:spPr>
              <a:xfrm>
                <a:off x="2839" y="3501"/>
                <a:ext cx="755" cy="803"/>
              </a:xfrm>
              <a:prstGeom prst="rect">
                <a:avLst/>
              </a:prstGeom>
              <a:noFill/>
              <a:ln>
                <a:noFill/>
              </a:ln>
            </p:spPr>
          </p:pic>
          <p:sp>
            <p:nvSpPr>
              <p:cNvPr id="978" name="Google Shape;978;p28"/>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979" name="Google Shape;979;p28"/>
            <p:cNvGrpSpPr/>
            <p:nvPr/>
          </p:nvGrpSpPr>
          <p:grpSpPr>
            <a:xfrm>
              <a:off x="7797061" y="3296104"/>
              <a:ext cx="347997" cy="396620"/>
              <a:chOff x="7797061" y="3296104"/>
              <a:chExt cx="347997" cy="396620"/>
            </a:xfrm>
          </p:grpSpPr>
          <p:pic>
            <p:nvPicPr>
              <p:cNvPr descr="fridge2.png" id="980" name="Google Shape;980;p28"/>
              <p:cNvPicPr preferRelativeResize="0"/>
              <p:nvPr/>
            </p:nvPicPr>
            <p:blipFill rotWithShape="1">
              <a:blip r:embed="rId16">
                <a:alphaModFix/>
              </a:blip>
              <a:srcRect b="0" l="0" r="0" t="0"/>
              <a:stretch/>
            </p:blipFill>
            <p:spPr>
              <a:xfrm>
                <a:off x="7896825" y="3355697"/>
                <a:ext cx="189578" cy="337027"/>
              </a:xfrm>
              <a:prstGeom prst="rect">
                <a:avLst/>
              </a:prstGeom>
              <a:noFill/>
              <a:ln>
                <a:noFill/>
              </a:ln>
            </p:spPr>
          </p:pic>
          <p:pic>
            <p:nvPicPr>
              <p:cNvPr descr="antenna_stylized" id="981" name="Google Shape;981;p28"/>
              <p:cNvPicPr preferRelativeResize="0"/>
              <p:nvPr/>
            </p:nvPicPr>
            <p:blipFill rotWithShape="1">
              <a:blip r:embed="rId12">
                <a:alphaModFix/>
              </a:blip>
              <a:srcRect b="0" l="0" r="0" t="0"/>
              <a:stretch/>
            </p:blipFill>
            <p:spPr>
              <a:xfrm>
                <a:off x="7797061" y="3296104"/>
                <a:ext cx="347997" cy="167557"/>
              </a:xfrm>
              <a:prstGeom prst="rect">
                <a:avLst/>
              </a:prstGeom>
              <a:noFill/>
              <a:ln>
                <a:noFill/>
              </a:ln>
            </p:spPr>
          </p:pic>
        </p:grpSp>
      </p:grpSp>
      <p:grpSp>
        <p:nvGrpSpPr>
          <p:cNvPr id="982" name="Google Shape;982;p28"/>
          <p:cNvGrpSpPr/>
          <p:nvPr/>
        </p:nvGrpSpPr>
        <p:grpSpPr>
          <a:xfrm>
            <a:off x="11064947" y="3428485"/>
            <a:ext cx="518448" cy="1212242"/>
            <a:chOff x="11058573" y="3399165"/>
            <a:chExt cx="518448" cy="1212242"/>
          </a:xfrm>
        </p:grpSpPr>
        <p:grpSp>
          <p:nvGrpSpPr>
            <p:cNvPr id="983" name="Google Shape;983;p28"/>
            <p:cNvGrpSpPr/>
            <p:nvPr/>
          </p:nvGrpSpPr>
          <p:grpSpPr>
            <a:xfrm>
              <a:off x="11087182" y="4159591"/>
              <a:ext cx="489839" cy="451816"/>
              <a:chOff x="5103720" y="2693365"/>
              <a:chExt cx="611650" cy="414788"/>
            </a:xfrm>
          </p:grpSpPr>
          <p:cxnSp>
            <p:nvCxnSpPr>
              <p:cNvPr id="984" name="Google Shape;984;p28"/>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985" name="Google Shape;985;p28"/>
              <p:cNvGrpSpPr/>
              <p:nvPr/>
            </p:nvGrpSpPr>
            <p:grpSpPr>
              <a:xfrm>
                <a:off x="5275406" y="2693365"/>
                <a:ext cx="439964" cy="414788"/>
                <a:chOff x="5275406" y="2711455"/>
                <a:chExt cx="452949" cy="405518"/>
              </a:xfrm>
            </p:grpSpPr>
            <p:pic>
              <p:nvPicPr>
                <p:cNvPr descr="server_rack.png" id="986" name="Google Shape;986;p28"/>
                <p:cNvPicPr preferRelativeResize="0"/>
                <p:nvPr/>
              </p:nvPicPr>
              <p:blipFill rotWithShape="1">
                <a:blip r:embed="rId17">
                  <a:alphaModFix/>
                </a:blip>
                <a:srcRect b="0" l="0" r="0" t="0"/>
                <a:stretch/>
              </p:blipFill>
              <p:spPr>
                <a:xfrm>
                  <a:off x="5537367" y="2770786"/>
                  <a:ext cx="190988" cy="313366"/>
                </a:xfrm>
                <a:prstGeom prst="rect">
                  <a:avLst/>
                </a:prstGeom>
                <a:noFill/>
                <a:ln>
                  <a:noFill/>
                </a:ln>
              </p:spPr>
            </p:pic>
            <p:pic>
              <p:nvPicPr>
                <p:cNvPr descr="server_rack.png" id="987" name="Google Shape;987;p28"/>
                <p:cNvPicPr preferRelativeResize="0"/>
                <p:nvPr/>
              </p:nvPicPr>
              <p:blipFill rotWithShape="1">
                <a:blip r:embed="rId17">
                  <a:alphaModFix/>
                </a:blip>
                <a:srcRect b="0" l="0" r="0" t="0"/>
                <a:stretch/>
              </p:blipFill>
              <p:spPr>
                <a:xfrm>
                  <a:off x="5275406" y="2764002"/>
                  <a:ext cx="190988" cy="313366"/>
                </a:xfrm>
                <a:prstGeom prst="rect">
                  <a:avLst/>
                </a:prstGeom>
                <a:noFill/>
                <a:ln>
                  <a:noFill/>
                </a:ln>
              </p:spPr>
            </p:pic>
            <p:pic>
              <p:nvPicPr>
                <p:cNvPr descr="server_rack.png" id="988" name="Google Shape;988;p28"/>
                <p:cNvPicPr preferRelativeResize="0"/>
                <p:nvPr/>
              </p:nvPicPr>
              <p:blipFill rotWithShape="1">
                <a:blip r:embed="rId17">
                  <a:alphaModFix/>
                </a:blip>
                <a:srcRect b="0" l="0" r="0" t="0"/>
                <a:stretch/>
              </p:blipFill>
              <p:spPr>
                <a:xfrm>
                  <a:off x="5385676" y="2711455"/>
                  <a:ext cx="247152" cy="405518"/>
                </a:xfrm>
                <a:prstGeom prst="rect">
                  <a:avLst/>
                </a:prstGeom>
                <a:noFill/>
                <a:ln>
                  <a:noFill/>
                </a:ln>
              </p:spPr>
            </p:pic>
          </p:grpSp>
        </p:grpSp>
        <p:grpSp>
          <p:nvGrpSpPr>
            <p:cNvPr id="989" name="Google Shape;989;p28"/>
            <p:cNvGrpSpPr/>
            <p:nvPr/>
          </p:nvGrpSpPr>
          <p:grpSpPr>
            <a:xfrm>
              <a:off x="11058573" y="3399165"/>
              <a:ext cx="423724" cy="405973"/>
              <a:chOff x="5103720" y="2693365"/>
              <a:chExt cx="611650" cy="414788"/>
            </a:xfrm>
          </p:grpSpPr>
          <p:cxnSp>
            <p:nvCxnSpPr>
              <p:cNvPr id="990" name="Google Shape;990;p28"/>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991" name="Google Shape;991;p28"/>
              <p:cNvGrpSpPr/>
              <p:nvPr/>
            </p:nvGrpSpPr>
            <p:grpSpPr>
              <a:xfrm>
                <a:off x="5275406" y="2693365"/>
                <a:ext cx="439964" cy="414788"/>
                <a:chOff x="5275406" y="2711455"/>
                <a:chExt cx="452949" cy="405518"/>
              </a:xfrm>
            </p:grpSpPr>
            <p:pic>
              <p:nvPicPr>
                <p:cNvPr descr="server_rack.png" id="992" name="Google Shape;992;p28"/>
                <p:cNvPicPr preferRelativeResize="0"/>
                <p:nvPr/>
              </p:nvPicPr>
              <p:blipFill rotWithShape="1">
                <a:blip r:embed="rId17">
                  <a:alphaModFix/>
                </a:blip>
                <a:srcRect b="0" l="0" r="0" t="0"/>
                <a:stretch/>
              </p:blipFill>
              <p:spPr>
                <a:xfrm>
                  <a:off x="5537367" y="2770786"/>
                  <a:ext cx="190988" cy="313366"/>
                </a:xfrm>
                <a:prstGeom prst="rect">
                  <a:avLst/>
                </a:prstGeom>
                <a:noFill/>
                <a:ln>
                  <a:noFill/>
                </a:ln>
              </p:spPr>
            </p:pic>
            <p:pic>
              <p:nvPicPr>
                <p:cNvPr descr="server_rack.png" id="993" name="Google Shape;993;p28"/>
                <p:cNvPicPr preferRelativeResize="0"/>
                <p:nvPr/>
              </p:nvPicPr>
              <p:blipFill rotWithShape="1">
                <a:blip r:embed="rId17">
                  <a:alphaModFix/>
                </a:blip>
                <a:srcRect b="0" l="0" r="0" t="0"/>
                <a:stretch/>
              </p:blipFill>
              <p:spPr>
                <a:xfrm>
                  <a:off x="5275406" y="2764002"/>
                  <a:ext cx="190988" cy="313366"/>
                </a:xfrm>
                <a:prstGeom prst="rect">
                  <a:avLst/>
                </a:prstGeom>
                <a:noFill/>
                <a:ln>
                  <a:noFill/>
                </a:ln>
              </p:spPr>
            </p:pic>
            <p:pic>
              <p:nvPicPr>
                <p:cNvPr descr="server_rack.png" id="994" name="Google Shape;994;p28"/>
                <p:cNvPicPr preferRelativeResize="0"/>
                <p:nvPr/>
              </p:nvPicPr>
              <p:blipFill rotWithShape="1">
                <a:blip r:embed="rId17">
                  <a:alphaModFix/>
                </a:blip>
                <a:srcRect b="0" l="0" r="0" t="0"/>
                <a:stretch/>
              </p:blipFill>
              <p:spPr>
                <a:xfrm>
                  <a:off x="5385676" y="2711455"/>
                  <a:ext cx="247152" cy="405518"/>
                </a:xfrm>
                <a:prstGeom prst="rect">
                  <a:avLst/>
                </a:prstGeom>
                <a:noFill/>
                <a:ln>
                  <a:noFill/>
                </a:ln>
              </p:spPr>
            </p:pic>
          </p:grpSp>
        </p:grpSp>
      </p:grpSp>
      <p:grpSp>
        <p:nvGrpSpPr>
          <p:cNvPr id="995" name="Google Shape;995;p28"/>
          <p:cNvGrpSpPr/>
          <p:nvPr/>
        </p:nvGrpSpPr>
        <p:grpSpPr>
          <a:xfrm>
            <a:off x="10288915" y="5273951"/>
            <a:ext cx="177192" cy="330833"/>
            <a:chOff x="4140" y="429"/>
            <a:chExt cx="1425" cy="2396"/>
          </a:xfrm>
        </p:grpSpPr>
        <p:sp>
          <p:nvSpPr>
            <p:cNvPr id="996" name="Google Shape;996;p2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97" name="Google Shape;997;p28"/>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998" name="Google Shape;998;p2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99" name="Google Shape;999;p2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00" name="Google Shape;1000;p28"/>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001" name="Google Shape;1001;p28"/>
            <p:cNvGrpSpPr/>
            <p:nvPr/>
          </p:nvGrpSpPr>
          <p:grpSpPr>
            <a:xfrm>
              <a:off x="4748" y="666"/>
              <a:ext cx="578" cy="150"/>
              <a:chOff x="613" y="2566"/>
              <a:chExt cx="721" cy="144"/>
            </a:xfrm>
          </p:grpSpPr>
          <p:sp>
            <p:nvSpPr>
              <p:cNvPr id="1002" name="Google Shape;1002;p28"/>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03" name="Google Shape;1003;p28"/>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004" name="Google Shape;1004;p28"/>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005" name="Google Shape;1005;p28"/>
            <p:cNvGrpSpPr/>
            <p:nvPr/>
          </p:nvGrpSpPr>
          <p:grpSpPr>
            <a:xfrm>
              <a:off x="4748" y="990"/>
              <a:ext cx="578" cy="134"/>
              <a:chOff x="615" y="2564"/>
              <a:chExt cx="721" cy="139"/>
            </a:xfrm>
          </p:grpSpPr>
          <p:sp>
            <p:nvSpPr>
              <p:cNvPr id="1006" name="Google Shape;1006;p28"/>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07" name="Google Shape;1007;p28"/>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008" name="Google Shape;1008;p28"/>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09" name="Google Shape;1009;p28"/>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010" name="Google Shape;1010;p28"/>
            <p:cNvGrpSpPr/>
            <p:nvPr/>
          </p:nvGrpSpPr>
          <p:grpSpPr>
            <a:xfrm>
              <a:off x="4738" y="1647"/>
              <a:ext cx="578" cy="135"/>
              <a:chOff x="618" y="2586"/>
              <a:chExt cx="720" cy="124"/>
            </a:xfrm>
          </p:grpSpPr>
          <p:sp>
            <p:nvSpPr>
              <p:cNvPr id="1011" name="Google Shape;1011;p28"/>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12" name="Google Shape;1012;p28"/>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013" name="Google Shape;1013;p2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014" name="Google Shape;1014;p28"/>
            <p:cNvGrpSpPr/>
            <p:nvPr/>
          </p:nvGrpSpPr>
          <p:grpSpPr>
            <a:xfrm>
              <a:off x="4738" y="1330"/>
              <a:ext cx="588" cy="134"/>
              <a:chOff x="613" y="2571"/>
              <a:chExt cx="732" cy="134"/>
            </a:xfrm>
          </p:grpSpPr>
          <p:sp>
            <p:nvSpPr>
              <p:cNvPr id="1015" name="Google Shape;1015;p28"/>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16" name="Google Shape;1016;p28"/>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017" name="Google Shape;1017;p28"/>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18" name="Google Shape;1018;p2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19" name="Google Shape;1019;p2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20" name="Google Shape;1020;p28"/>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21" name="Google Shape;1021;p2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22" name="Google Shape;1022;p28"/>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23" name="Google Shape;1023;p28"/>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24" name="Google Shape;1024;p28"/>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25" name="Google Shape;1025;p28"/>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1026" name="Google Shape;1026;p28"/>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27" name="Google Shape;1027;p28"/>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grpSp>
        <p:nvGrpSpPr>
          <p:cNvPr id="1028" name="Google Shape;1028;p28"/>
          <p:cNvGrpSpPr/>
          <p:nvPr/>
        </p:nvGrpSpPr>
        <p:grpSpPr>
          <a:xfrm flipH="1">
            <a:off x="7980855" y="4900161"/>
            <a:ext cx="345630" cy="320302"/>
            <a:chOff x="2839" y="3501"/>
            <a:chExt cx="755" cy="803"/>
          </a:xfrm>
        </p:grpSpPr>
        <p:pic>
          <p:nvPicPr>
            <p:cNvPr descr="desktop_computer_stylized_medium" id="1029" name="Google Shape;1029;p28"/>
            <p:cNvPicPr preferRelativeResize="0"/>
            <p:nvPr/>
          </p:nvPicPr>
          <p:blipFill rotWithShape="1">
            <a:blip r:embed="rId18">
              <a:alphaModFix/>
            </a:blip>
            <a:srcRect b="0" l="0" r="0" t="0"/>
            <a:stretch/>
          </p:blipFill>
          <p:spPr>
            <a:xfrm>
              <a:off x="2839" y="3501"/>
              <a:ext cx="755" cy="803"/>
            </a:xfrm>
            <a:prstGeom prst="rect">
              <a:avLst/>
            </a:prstGeom>
            <a:noFill/>
            <a:ln>
              <a:noFill/>
            </a:ln>
          </p:spPr>
        </p:pic>
        <p:sp>
          <p:nvSpPr>
            <p:cNvPr id="1030" name="Google Shape;1030;p28"/>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031" name="Google Shape;1031;p28"/>
          <p:cNvGrpSpPr/>
          <p:nvPr/>
        </p:nvGrpSpPr>
        <p:grpSpPr>
          <a:xfrm>
            <a:off x="9201681" y="5852809"/>
            <a:ext cx="310186" cy="312008"/>
            <a:chOff x="877" y="1008"/>
            <a:chExt cx="2747" cy="2626"/>
          </a:xfrm>
        </p:grpSpPr>
        <p:pic>
          <p:nvPicPr>
            <p:cNvPr descr="antenna_stylized" id="1032" name="Google Shape;1032;p28"/>
            <p:cNvPicPr preferRelativeResize="0"/>
            <p:nvPr/>
          </p:nvPicPr>
          <p:blipFill rotWithShape="1">
            <a:blip r:embed="rId19">
              <a:alphaModFix/>
            </a:blip>
            <a:srcRect b="0" l="0" r="0" t="0"/>
            <a:stretch/>
          </p:blipFill>
          <p:spPr>
            <a:xfrm>
              <a:off x="877" y="1008"/>
              <a:ext cx="2725" cy="1421"/>
            </a:xfrm>
            <a:prstGeom prst="rect">
              <a:avLst/>
            </a:prstGeom>
            <a:noFill/>
            <a:ln>
              <a:noFill/>
            </a:ln>
          </p:spPr>
        </p:pic>
        <p:pic>
          <p:nvPicPr>
            <p:cNvPr descr="laptop_keyboard" id="1033" name="Google Shape;1033;p28"/>
            <p:cNvPicPr preferRelativeResize="0"/>
            <p:nvPr/>
          </p:nvPicPr>
          <p:blipFill rotWithShape="1">
            <a:blip r:embed="rId20">
              <a:alphaModFix/>
            </a:blip>
            <a:srcRect b="0" l="0" r="0" t="0"/>
            <a:stretch/>
          </p:blipFill>
          <p:spPr>
            <a:xfrm flipH="1" rot="109064">
              <a:off x="1009" y="2586"/>
              <a:ext cx="2245" cy="1013"/>
            </a:xfrm>
            <a:prstGeom prst="rect">
              <a:avLst/>
            </a:prstGeom>
            <a:noFill/>
            <a:ln>
              <a:noFill/>
            </a:ln>
          </p:spPr>
        </p:pic>
        <p:sp>
          <p:nvSpPr>
            <p:cNvPr id="1034" name="Google Shape;1034;p28"/>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1035" name="Google Shape;1035;p28"/>
            <p:cNvPicPr preferRelativeResize="0"/>
            <p:nvPr/>
          </p:nvPicPr>
          <p:blipFill rotWithShape="1">
            <a:blip r:embed="rId21">
              <a:alphaModFix/>
            </a:blip>
            <a:srcRect b="0" l="0" r="0" t="0"/>
            <a:stretch/>
          </p:blipFill>
          <p:spPr>
            <a:xfrm>
              <a:off x="1842" y="1637"/>
              <a:ext cx="1642" cy="1203"/>
            </a:xfrm>
            <a:prstGeom prst="rect">
              <a:avLst/>
            </a:prstGeom>
            <a:noFill/>
            <a:ln>
              <a:noFill/>
            </a:ln>
          </p:spPr>
        </p:pic>
        <p:sp>
          <p:nvSpPr>
            <p:cNvPr id="1036" name="Google Shape;1036;p28"/>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37" name="Google Shape;1037;p28"/>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38" name="Google Shape;1038;p28"/>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39" name="Google Shape;1039;p28"/>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0" name="Google Shape;1040;p28"/>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1" name="Google Shape;1041;p28"/>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042" name="Google Shape;1042;p28"/>
            <p:cNvGrpSpPr/>
            <p:nvPr/>
          </p:nvGrpSpPr>
          <p:grpSpPr>
            <a:xfrm>
              <a:off x="1709" y="3008"/>
              <a:ext cx="507" cy="234"/>
              <a:chOff x="1740" y="2642"/>
              <a:chExt cx="752" cy="327"/>
            </a:xfrm>
          </p:grpSpPr>
          <p:sp>
            <p:nvSpPr>
              <p:cNvPr id="1043" name="Google Shape;1043;p28"/>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4" name="Google Shape;1044;p28"/>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5" name="Google Shape;1045;p28"/>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6" name="Google Shape;1046;p28"/>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7" name="Google Shape;1047;p28"/>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8" name="Google Shape;1048;p28"/>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049" name="Google Shape;1049;p28"/>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50" name="Google Shape;1050;p28"/>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51" name="Google Shape;1051;p28"/>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52" name="Google Shape;1052;p28"/>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53" name="Google Shape;1053;p28"/>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54" name="Google Shape;1054;p28"/>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055" name="Google Shape;1055;p28"/>
          <p:cNvGrpSpPr/>
          <p:nvPr/>
        </p:nvGrpSpPr>
        <p:grpSpPr>
          <a:xfrm flipH="1">
            <a:off x="8153909" y="5504657"/>
            <a:ext cx="345630" cy="320302"/>
            <a:chOff x="2839" y="3501"/>
            <a:chExt cx="755" cy="803"/>
          </a:xfrm>
        </p:grpSpPr>
        <p:pic>
          <p:nvPicPr>
            <p:cNvPr descr="desktop_computer_stylized_medium" id="1056" name="Google Shape;1056;p28"/>
            <p:cNvPicPr preferRelativeResize="0"/>
            <p:nvPr/>
          </p:nvPicPr>
          <p:blipFill rotWithShape="1">
            <a:blip r:embed="rId18">
              <a:alphaModFix/>
            </a:blip>
            <a:srcRect b="0" l="0" r="0" t="0"/>
            <a:stretch/>
          </p:blipFill>
          <p:spPr>
            <a:xfrm>
              <a:off x="2839" y="3501"/>
              <a:ext cx="755" cy="803"/>
            </a:xfrm>
            <a:prstGeom prst="rect">
              <a:avLst/>
            </a:prstGeom>
            <a:noFill/>
            <a:ln>
              <a:noFill/>
            </a:ln>
          </p:spPr>
        </p:pic>
        <p:sp>
          <p:nvSpPr>
            <p:cNvPr id="1057" name="Google Shape;1057;p28"/>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058" name="Google Shape;1058;p28"/>
          <p:cNvGrpSpPr/>
          <p:nvPr/>
        </p:nvGrpSpPr>
        <p:grpSpPr>
          <a:xfrm flipH="1">
            <a:off x="8552134" y="5526130"/>
            <a:ext cx="345630" cy="320302"/>
            <a:chOff x="2839" y="3501"/>
            <a:chExt cx="755" cy="803"/>
          </a:xfrm>
        </p:grpSpPr>
        <p:pic>
          <p:nvPicPr>
            <p:cNvPr descr="desktop_computer_stylized_medium" id="1059" name="Google Shape;1059;p28"/>
            <p:cNvPicPr preferRelativeResize="0"/>
            <p:nvPr/>
          </p:nvPicPr>
          <p:blipFill rotWithShape="1">
            <a:blip r:embed="rId18">
              <a:alphaModFix/>
            </a:blip>
            <a:srcRect b="0" l="0" r="0" t="0"/>
            <a:stretch/>
          </p:blipFill>
          <p:spPr>
            <a:xfrm>
              <a:off x="2839" y="3501"/>
              <a:ext cx="755" cy="803"/>
            </a:xfrm>
            <a:prstGeom prst="rect">
              <a:avLst/>
            </a:prstGeom>
            <a:noFill/>
            <a:ln>
              <a:noFill/>
            </a:ln>
          </p:spPr>
        </p:pic>
        <p:sp>
          <p:nvSpPr>
            <p:cNvPr id="1060" name="Google Shape;1060;p28"/>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061" name="Google Shape;1061;p28"/>
          <p:cNvGrpSpPr/>
          <p:nvPr/>
        </p:nvGrpSpPr>
        <p:grpSpPr>
          <a:xfrm>
            <a:off x="9534746" y="5795138"/>
            <a:ext cx="319264" cy="256836"/>
            <a:chOff x="877" y="1008"/>
            <a:chExt cx="2747" cy="2626"/>
          </a:xfrm>
        </p:grpSpPr>
        <p:pic>
          <p:nvPicPr>
            <p:cNvPr descr="antenna_stylized" id="1062" name="Google Shape;1062;p28"/>
            <p:cNvPicPr preferRelativeResize="0"/>
            <p:nvPr/>
          </p:nvPicPr>
          <p:blipFill rotWithShape="1">
            <a:blip r:embed="rId19">
              <a:alphaModFix/>
            </a:blip>
            <a:srcRect b="0" l="0" r="0" t="0"/>
            <a:stretch/>
          </p:blipFill>
          <p:spPr>
            <a:xfrm>
              <a:off x="877" y="1008"/>
              <a:ext cx="2725" cy="1421"/>
            </a:xfrm>
            <a:prstGeom prst="rect">
              <a:avLst/>
            </a:prstGeom>
            <a:noFill/>
            <a:ln>
              <a:noFill/>
            </a:ln>
          </p:spPr>
        </p:pic>
        <p:pic>
          <p:nvPicPr>
            <p:cNvPr descr="laptop_keyboard" id="1063" name="Google Shape;1063;p28"/>
            <p:cNvPicPr preferRelativeResize="0"/>
            <p:nvPr/>
          </p:nvPicPr>
          <p:blipFill rotWithShape="1">
            <a:blip r:embed="rId20">
              <a:alphaModFix/>
            </a:blip>
            <a:srcRect b="0" l="0" r="0" t="0"/>
            <a:stretch/>
          </p:blipFill>
          <p:spPr>
            <a:xfrm flipH="1" rot="109064">
              <a:off x="1009" y="2586"/>
              <a:ext cx="2245" cy="1013"/>
            </a:xfrm>
            <a:prstGeom prst="rect">
              <a:avLst/>
            </a:prstGeom>
            <a:noFill/>
            <a:ln>
              <a:noFill/>
            </a:ln>
          </p:spPr>
        </p:pic>
        <p:sp>
          <p:nvSpPr>
            <p:cNvPr id="1064" name="Google Shape;1064;p28"/>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1065" name="Google Shape;1065;p28"/>
            <p:cNvPicPr preferRelativeResize="0"/>
            <p:nvPr/>
          </p:nvPicPr>
          <p:blipFill rotWithShape="1">
            <a:blip r:embed="rId21">
              <a:alphaModFix/>
            </a:blip>
            <a:srcRect b="0" l="0" r="0" t="0"/>
            <a:stretch/>
          </p:blipFill>
          <p:spPr>
            <a:xfrm>
              <a:off x="1842" y="1637"/>
              <a:ext cx="1642" cy="1203"/>
            </a:xfrm>
            <a:prstGeom prst="rect">
              <a:avLst/>
            </a:prstGeom>
            <a:noFill/>
            <a:ln>
              <a:noFill/>
            </a:ln>
          </p:spPr>
        </p:pic>
        <p:sp>
          <p:nvSpPr>
            <p:cNvPr id="1066" name="Google Shape;1066;p28"/>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67" name="Google Shape;1067;p28"/>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68" name="Google Shape;1068;p28"/>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69" name="Google Shape;1069;p28"/>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0" name="Google Shape;1070;p28"/>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1" name="Google Shape;1071;p28"/>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072" name="Google Shape;1072;p28"/>
            <p:cNvGrpSpPr/>
            <p:nvPr/>
          </p:nvGrpSpPr>
          <p:grpSpPr>
            <a:xfrm>
              <a:off x="1709" y="3008"/>
              <a:ext cx="507" cy="234"/>
              <a:chOff x="1740" y="2642"/>
              <a:chExt cx="752" cy="327"/>
            </a:xfrm>
          </p:grpSpPr>
          <p:sp>
            <p:nvSpPr>
              <p:cNvPr id="1073" name="Google Shape;1073;p28"/>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4" name="Google Shape;1074;p28"/>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5" name="Google Shape;1075;p28"/>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6" name="Google Shape;1076;p28"/>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7" name="Google Shape;1077;p28"/>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8" name="Google Shape;1078;p28"/>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079" name="Google Shape;1079;p28"/>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0" name="Google Shape;1080;p28"/>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1" name="Google Shape;1081;p28"/>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2" name="Google Shape;1082;p28"/>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3" name="Google Shape;1083;p28"/>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4" name="Google Shape;1084;p28"/>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085" name="Google Shape;1085;p28"/>
          <p:cNvSpPr/>
          <p:nvPr/>
        </p:nvSpPr>
        <p:spPr>
          <a:xfrm>
            <a:off x="10153593" y="5636971"/>
            <a:ext cx="34049" cy="332924"/>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6" name="Google Shape;1086;p28"/>
          <p:cNvSpPr/>
          <p:nvPr/>
        </p:nvSpPr>
        <p:spPr>
          <a:xfrm>
            <a:off x="10159970" y="5656923"/>
            <a:ext cx="20333" cy="308020"/>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7" name="Google Shape;1087;p28"/>
          <p:cNvSpPr/>
          <p:nvPr/>
        </p:nvSpPr>
        <p:spPr>
          <a:xfrm>
            <a:off x="10155518" y="5812753"/>
            <a:ext cx="31643" cy="27525"/>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8" name="Google Shape;1088;p28"/>
          <p:cNvSpPr/>
          <p:nvPr/>
        </p:nvSpPr>
        <p:spPr>
          <a:xfrm>
            <a:off x="10026299" y="5674399"/>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089" name="Google Shape;1089;p28"/>
          <p:cNvGrpSpPr/>
          <p:nvPr/>
        </p:nvGrpSpPr>
        <p:grpSpPr>
          <a:xfrm>
            <a:off x="10091053" y="5670891"/>
            <a:ext cx="69517" cy="21877"/>
            <a:chOff x="613" y="2566"/>
            <a:chExt cx="721" cy="144"/>
          </a:xfrm>
        </p:grpSpPr>
        <p:sp>
          <p:nvSpPr>
            <p:cNvPr id="1090" name="Google Shape;1090;p28"/>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91" name="Google Shape;1091;p28"/>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092" name="Google Shape;1092;p28"/>
          <p:cNvSpPr/>
          <p:nvPr/>
        </p:nvSpPr>
        <p:spPr>
          <a:xfrm>
            <a:off x="10027502" y="5722750"/>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093" name="Google Shape;1093;p28"/>
          <p:cNvGrpSpPr/>
          <p:nvPr/>
        </p:nvGrpSpPr>
        <p:grpSpPr>
          <a:xfrm>
            <a:off x="10091005" y="5718110"/>
            <a:ext cx="69517" cy="19515"/>
            <a:chOff x="615" y="2564"/>
            <a:chExt cx="721" cy="139"/>
          </a:xfrm>
        </p:grpSpPr>
        <p:sp>
          <p:nvSpPr>
            <p:cNvPr id="1094" name="Google Shape;1094;p28"/>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95" name="Google Shape;1095;p28"/>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096" name="Google Shape;1096;p28"/>
          <p:cNvSpPr/>
          <p:nvPr/>
        </p:nvSpPr>
        <p:spPr>
          <a:xfrm>
            <a:off x="10027502" y="5771101"/>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097" name="Google Shape;1097;p28"/>
          <p:cNvSpPr/>
          <p:nvPr/>
        </p:nvSpPr>
        <p:spPr>
          <a:xfrm>
            <a:off x="10028705" y="5814938"/>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098" name="Google Shape;1098;p28"/>
          <p:cNvGrpSpPr/>
          <p:nvPr/>
        </p:nvGrpSpPr>
        <p:grpSpPr>
          <a:xfrm>
            <a:off x="10089851" y="5813708"/>
            <a:ext cx="69541" cy="19618"/>
            <a:chOff x="618" y="2586"/>
            <a:chExt cx="720" cy="124"/>
          </a:xfrm>
        </p:grpSpPr>
        <p:sp>
          <p:nvSpPr>
            <p:cNvPr id="1099" name="Google Shape;1099;p28"/>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00" name="Google Shape;1100;p28"/>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101" name="Google Shape;1101;p28"/>
          <p:cNvSpPr/>
          <p:nvPr/>
        </p:nvSpPr>
        <p:spPr>
          <a:xfrm>
            <a:off x="10156000" y="5771101"/>
            <a:ext cx="31643" cy="27380"/>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102" name="Google Shape;1102;p28"/>
          <p:cNvGrpSpPr/>
          <p:nvPr/>
        </p:nvGrpSpPr>
        <p:grpSpPr>
          <a:xfrm>
            <a:off x="10089849" y="5767606"/>
            <a:ext cx="70700" cy="19515"/>
            <a:chOff x="613" y="2571"/>
            <a:chExt cx="732" cy="134"/>
          </a:xfrm>
        </p:grpSpPr>
        <p:sp>
          <p:nvSpPr>
            <p:cNvPr id="1103" name="Google Shape;1103;p28"/>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04" name="Google Shape;1104;p28"/>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105" name="Google Shape;1105;p28"/>
          <p:cNvSpPr/>
          <p:nvPr/>
        </p:nvSpPr>
        <p:spPr>
          <a:xfrm>
            <a:off x="10150946" y="5636388"/>
            <a:ext cx="8422" cy="332778"/>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06" name="Google Shape;1106;p28"/>
          <p:cNvSpPr/>
          <p:nvPr/>
        </p:nvSpPr>
        <p:spPr>
          <a:xfrm>
            <a:off x="10158887" y="5720566"/>
            <a:ext cx="28515" cy="31020"/>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07" name="Google Shape;1107;p28"/>
          <p:cNvSpPr/>
          <p:nvPr/>
        </p:nvSpPr>
        <p:spPr>
          <a:xfrm>
            <a:off x="10159248" y="5672943"/>
            <a:ext cx="29357" cy="34953"/>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08" name="Google Shape;1108;p28"/>
          <p:cNvSpPr/>
          <p:nvPr/>
        </p:nvSpPr>
        <p:spPr>
          <a:xfrm>
            <a:off x="10183311" y="5954166"/>
            <a:ext cx="6016" cy="1383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09" name="Google Shape;1109;p28"/>
          <p:cNvSpPr/>
          <p:nvPr/>
        </p:nvSpPr>
        <p:spPr>
          <a:xfrm>
            <a:off x="10157684" y="5954603"/>
            <a:ext cx="29477" cy="29127"/>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10" name="Google Shape;1110;p28"/>
          <p:cNvSpPr/>
          <p:nvPr/>
        </p:nvSpPr>
        <p:spPr>
          <a:xfrm>
            <a:off x="10017877" y="5963487"/>
            <a:ext cx="143898" cy="218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11" name="Google Shape;1111;p28"/>
          <p:cNvSpPr/>
          <p:nvPr/>
        </p:nvSpPr>
        <p:spPr>
          <a:xfrm>
            <a:off x="10026299" y="5969166"/>
            <a:ext cx="128257" cy="11505"/>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12" name="Google Shape;1112;p28"/>
          <p:cNvSpPr/>
          <p:nvPr/>
        </p:nvSpPr>
        <p:spPr>
          <a:xfrm>
            <a:off x="10038210" y="5920815"/>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13" name="Google Shape;1113;p28"/>
          <p:cNvSpPr/>
          <p:nvPr/>
        </p:nvSpPr>
        <p:spPr>
          <a:xfrm>
            <a:off x="10059867" y="5920815"/>
            <a:ext cx="19130" cy="2068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1114" name="Google Shape;1114;p28"/>
          <p:cNvSpPr/>
          <p:nvPr/>
        </p:nvSpPr>
        <p:spPr>
          <a:xfrm>
            <a:off x="10080201" y="5920815"/>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15" name="Google Shape;1115;p28"/>
          <p:cNvSpPr/>
          <p:nvPr/>
        </p:nvSpPr>
        <p:spPr>
          <a:xfrm>
            <a:off x="10129410" y="5841444"/>
            <a:ext cx="9625" cy="110538"/>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16" name="Google Shape;1116;p28"/>
          <p:cNvSpPr/>
          <p:nvPr/>
        </p:nvSpPr>
        <p:spPr>
          <a:xfrm>
            <a:off x="6539916" y="1365914"/>
            <a:ext cx="5359400" cy="4954628"/>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117" name="Google Shape;1117;p28"/>
          <p:cNvGrpSpPr/>
          <p:nvPr/>
        </p:nvGrpSpPr>
        <p:grpSpPr>
          <a:xfrm>
            <a:off x="7680324" y="1814171"/>
            <a:ext cx="2755429" cy="4250670"/>
            <a:chOff x="7680324" y="1814171"/>
            <a:chExt cx="2755429" cy="4250670"/>
          </a:xfrm>
        </p:grpSpPr>
        <p:grpSp>
          <p:nvGrpSpPr>
            <p:cNvPr id="1118" name="Google Shape;1118;p28"/>
            <p:cNvGrpSpPr/>
            <p:nvPr/>
          </p:nvGrpSpPr>
          <p:grpSpPr>
            <a:xfrm>
              <a:off x="7750224" y="1859725"/>
              <a:ext cx="415925" cy="385763"/>
              <a:chOff x="2751" y="1851"/>
              <a:chExt cx="462" cy="478"/>
            </a:xfrm>
          </p:grpSpPr>
          <p:pic>
            <p:nvPicPr>
              <p:cNvPr descr="iphone_stylized_small" id="1119" name="Google Shape;1119;p28"/>
              <p:cNvPicPr preferRelativeResize="0"/>
              <p:nvPr/>
            </p:nvPicPr>
            <p:blipFill rotWithShape="1">
              <a:blip r:embed="rId22">
                <a:alphaModFix/>
              </a:blip>
              <a:srcRect b="0" l="0" r="0" t="0"/>
              <a:stretch/>
            </p:blipFill>
            <p:spPr>
              <a:xfrm>
                <a:off x="2928" y="1922"/>
                <a:ext cx="152" cy="407"/>
              </a:xfrm>
              <a:prstGeom prst="rect">
                <a:avLst/>
              </a:prstGeom>
              <a:noFill/>
              <a:ln>
                <a:noFill/>
              </a:ln>
            </p:spPr>
          </p:pic>
          <p:pic>
            <p:nvPicPr>
              <p:cNvPr descr="antenna_radiation_stylized" id="1120" name="Google Shape;1120;p28"/>
              <p:cNvPicPr preferRelativeResize="0"/>
              <p:nvPr/>
            </p:nvPicPr>
            <p:blipFill rotWithShape="1">
              <a:blip r:embed="rId23">
                <a:alphaModFix/>
              </a:blip>
              <a:srcRect b="0" l="0" r="0" t="0"/>
              <a:stretch/>
            </p:blipFill>
            <p:spPr>
              <a:xfrm>
                <a:off x="2751" y="1851"/>
                <a:ext cx="462" cy="110"/>
              </a:xfrm>
              <a:prstGeom prst="rect">
                <a:avLst/>
              </a:prstGeom>
              <a:noFill/>
              <a:ln>
                <a:noFill/>
              </a:ln>
            </p:spPr>
          </p:pic>
        </p:grpSp>
        <p:grpSp>
          <p:nvGrpSpPr>
            <p:cNvPr id="1121" name="Google Shape;1121;p28"/>
            <p:cNvGrpSpPr/>
            <p:nvPr/>
          </p:nvGrpSpPr>
          <p:grpSpPr>
            <a:xfrm flipH="1">
              <a:off x="7773981" y="5281060"/>
              <a:ext cx="345630" cy="320302"/>
              <a:chOff x="2839" y="3501"/>
              <a:chExt cx="755" cy="803"/>
            </a:xfrm>
          </p:grpSpPr>
          <p:pic>
            <p:nvPicPr>
              <p:cNvPr descr="desktop_computer_stylized_medium" id="1122" name="Google Shape;1122;p28"/>
              <p:cNvPicPr preferRelativeResize="0"/>
              <p:nvPr/>
            </p:nvPicPr>
            <p:blipFill rotWithShape="1">
              <a:blip r:embed="rId18">
                <a:alphaModFix/>
              </a:blip>
              <a:srcRect b="0" l="0" r="0" t="0"/>
              <a:stretch/>
            </p:blipFill>
            <p:spPr>
              <a:xfrm>
                <a:off x="2839" y="3501"/>
                <a:ext cx="755" cy="803"/>
              </a:xfrm>
              <a:prstGeom prst="rect">
                <a:avLst/>
              </a:prstGeom>
              <a:noFill/>
              <a:ln>
                <a:noFill/>
              </a:ln>
            </p:spPr>
          </p:pic>
          <p:sp>
            <p:nvSpPr>
              <p:cNvPr id="1123" name="Google Shape;1123;p28"/>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124" name="Google Shape;1124;p28"/>
            <p:cNvSpPr/>
            <p:nvPr/>
          </p:nvSpPr>
          <p:spPr>
            <a:xfrm>
              <a:off x="7689254" y="5160841"/>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25" name="Google Shape;1125;p28"/>
            <p:cNvSpPr/>
            <p:nvPr/>
          </p:nvSpPr>
          <p:spPr>
            <a:xfrm>
              <a:off x="7680324" y="1814171"/>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26" name="Google Shape;1126;p28"/>
            <p:cNvSpPr/>
            <p:nvPr/>
          </p:nvSpPr>
          <p:spPr>
            <a:xfrm>
              <a:off x="9823450" y="5554772"/>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cxnSp>
        <p:nvCxnSpPr>
          <p:cNvPr id="1127" name="Google Shape;1127;p28"/>
          <p:cNvCxnSpPr/>
          <p:nvPr/>
        </p:nvCxnSpPr>
        <p:spPr>
          <a:xfrm rot="10800000">
            <a:off x="8310623" y="5474824"/>
            <a:ext cx="1423686" cy="289367"/>
          </a:xfrm>
          <a:prstGeom prst="straightConnector1">
            <a:avLst/>
          </a:prstGeom>
          <a:noFill/>
          <a:ln cap="flat" cmpd="sng" w="76200">
            <a:solidFill>
              <a:srgbClr val="CC0000"/>
            </a:solidFill>
            <a:prstDash val="solid"/>
            <a:round/>
            <a:headEnd len="med" w="med" type="triangle"/>
            <a:tailEnd len="med" w="med" type="triangle"/>
          </a:ln>
        </p:spPr>
      </p:cxnSp>
      <p:cxnSp>
        <p:nvCxnSpPr>
          <p:cNvPr id="1128" name="Google Shape;1128;p28"/>
          <p:cNvCxnSpPr/>
          <p:nvPr/>
        </p:nvCxnSpPr>
        <p:spPr>
          <a:xfrm>
            <a:off x="8370450" y="2297968"/>
            <a:ext cx="1700212" cy="3386138"/>
          </a:xfrm>
          <a:prstGeom prst="straightConnector1">
            <a:avLst/>
          </a:prstGeom>
          <a:noFill/>
          <a:ln cap="flat" cmpd="sng" w="76200">
            <a:solidFill>
              <a:srgbClr val="CC0000"/>
            </a:solidFill>
            <a:prstDash val="solid"/>
            <a:round/>
            <a:headEnd len="med" w="med" type="triangle"/>
            <a:tailEnd len="med" w="med" type="triangle"/>
          </a:ln>
        </p:spPr>
      </p:cxnSp>
      <p:sp>
        <p:nvSpPr>
          <p:cNvPr id="1129" name="Google Shape;1129;p28"/>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Client-server </a:t>
            </a:r>
            <a:r>
              <a:rPr lang="en-US"/>
              <a:t>p</a:t>
            </a:r>
            <a:r>
              <a:rPr lang="en-US" sz="4400"/>
              <a:t>aradigm</a:t>
            </a:r>
            <a:endParaRPr sz="4400"/>
          </a:p>
        </p:txBody>
      </p:sp>
      <p:sp>
        <p:nvSpPr>
          <p:cNvPr id="1130" name="Google Shape;1130;p28"/>
          <p:cNvSpPr txBox="1"/>
          <p:nvPr/>
        </p:nvSpPr>
        <p:spPr>
          <a:xfrm>
            <a:off x="889178" y="1260346"/>
            <a:ext cx="5968498" cy="4974698"/>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server: </a:t>
            </a:r>
            <a:endParaRPr/>
          </a:p>
          <a:p>
            <a:pPr indent="-233362" lvl="0" marL="4667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always-on host</a:t>
            </a:r>
            <a:endParaRPr/>
          </a:p>
          <a:p>
            <a:pPr indent="-233362" lvl="0" marL="4667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permanent IP address</a:t>
            </a:r>
            <a:endParaRPr/>
          </a:p>
          <a:p>
            <a:pPr indent="-233362" lvl="0" marL="4667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often in data centers, for scaling</a:t>
            </a:r>
            <a:endParaRPr/>
          </a:p>
          <a:p>
            <a:pPr indent="-222250" lvl="0" marL="352425" marR="0" rtl="0" algn="l">
              <a:lnSpc>
                <a:spcPct val="90000"/>
              </a:lnSpc>
              <a:spcBef>
                <a:spcPts val="210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clients:</a:t>
            </a:r>
            <a:endParaRPr/>
          </a:p>
          <a:p>
            <a:pPr indent="-233362" lvl="0" marL="4667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contact, communicate with server</a:t>
            </a:r>
            <a:endParaRPr/>
          </a:p>
          <a:p>
            <a:pPr indent="-233362" lvl="0" marL="4667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may be intermittently connected</a:t>
            </a:r>
            <a:endParaRPr/>
          </a:p>
          <a:p>
            <a:pPr indent="-233362" lvl="0" marL="4667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may have dynamic IP addresses</a:t>
            </a:r>
            <a:endParaRPr/>
          </a:p>
          <a:p>
            <a:pPr indent="-233362" lvl="0" marL="4667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do </a:t>
            </a:r>
            <a:r>
              <a:rPr b="0" i="1" lang="en-US" sz="2800" u="none" cap="none" strike="noStrike">
                <a:solidFill>
                  <a:srgbClr val="000000"/>
                </a:solidFill>
                <a:latin typeface="Calibri"/>
                <a:ea typeface="Calibri"/>
                <a:cs typeface="Calibri"/>
                <a:sym typeface="Calibri"/>
              </a:rPr>
              <a:t>not</a:t>
            </a:r>
            <a:r>
              <a:rPr b="0" i="0" lang="en-US" sz="2800" u="none" cap="none" strike="noStrike">
                <a:solidFill>
                  <a:srgbClr val="000000"/>
                </a:solidFill>
                <a:latin typeface="Calibri"/>
                <a:ea typeface="Calibri"/>
                <a:cs typeface="Calibri"/>
                <a:sym typeface="Calibri"/>
              </a:rPr>
              <a:t> communicate directly with each other</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examples: HTTP, IMAP, FTP</a:t>
            </a:r>
            <a:endParaRPr/>
          </a:p>
        </p:txBody>
      </p:sp>
      <p:grpSp>
        <p:nvGrpSpPr>
          <p:cNvPr id="1131" name="Google Shape;1131;p28"/>
          <p:cNvGrpSpPr/>
          <p:nvPr/>
        </p:nvGrpSpPr>
        <p:grpSpPr>
          <a:xfrm>
            <a:off x="10002508" y="5616400"/>
            <a:ext cx="214974" cy="403920"/>
            <a:chOff x="4140" y="429"/>
            <a:chExt cx="1425" cy="2396"/>
          </a:xfrm>
        </p:grpSpPr>
        <p:sp>
          <p:nvSpPr>
            <p:cNvPr id="1132" name="Google Shape;1132;p2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3" name="Google Shape;1133;p28"/>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34" name="Google Shape;1134;p2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5" name="Google Shape;1135;p2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6" name="Google Shape;1136;p28"/>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137" name="Google Shape;1137;p28"/>
            <p:cNvGrpSpPr/>
            <p:nvPr/>
          </p:nvGrpSpPr>
          <p:grpSpPr>
            <a:xfrm>
              <a:off x="4748" y="666"/>
              <a:ext cx="578" cy="150"/>
              <a:chOff x="613" y="2566"/>
              <a:chExt cx="721" cy="144"/>
            </a:xfrm>
          </p:grpSpPr>
          <p:sp>
            <p:nvSpPr>
              <p:cNvPr id="1138" name="Google Shape;1138;p28"/>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39" name="Google Shape;1139;p28"/>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140" name="Google Shape;1140;p28"/>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141" name="Google Shape;1141;p28"/>
            <p:cNvGrpSpPr/>
            <p:nvPr/>
          </p:nvGrpSpPr>
          <p:grpSpPr>
            <a:xfrm>
              <a:off x="4748" y="990"/>
              <a:ext cx="578" cy="134"/>
              <a:chOff x="615" y="2564"/>
              <a:chExt cx="721" cy="139"/>
            </a:xfrm>
          </p:grpSpPr>
          <p:sp>
            <p:nvSpPr>
              <p:cNvPr id="1142" name="Google Shape;1142;p28"/>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43" name="Google Shape;1143;p28"/>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144" name="Google Shape;1144;p28"/>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45" name="Google Shape;1145;p28"/>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146" name="Google Shape;1146;p28"/>
            <p:cNvGrpSpPr/>
            <p:nvPr/>
          </p:nvGrpSpPr>
          <p:grpSpPr>
            <a:xfrm>
              <a:off x="4738" y="1647"/>
              <a:ext cx="578" cy="135"/>
              <a:chOff x="618" y="2586"/>
              <a:chExt cx="720" cy="124"/>
            </a:xfrm>
          </p:grpSpPr>
          <p:sp>
            <p:nvSpPr>
              <p:cNvPr id="1147" name="Google Shape;1147;p28"/>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48" name="Google Shape;1148;p28"/>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149" name="Google Shape;1149;p2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150" name="Google Shape;1150;p28"/>
            <p:cNvGrpSpPr/>
            <p:nvPr/>
          </p:nvGrpSpPr>
          <p:grpSpPr>
            <a:xfrm>
              <a:off x="4738" y="1330"/>
              <a:ext cx="588" cy="134"/>
              <a:chOff x="613" y="2571"/>
              <a:chExt cx="732" cy="134"/>
            </a:xfrm>
          </p:grpSpPr>
          <p:sp>
            <p:nvSpPr>
              <p:cNvPr id="1151" name="Google Shape;1151;p28"/>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52" name="Google Shape;1152;p28"/>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153" name="Google Shape;1153;p28"/>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54" name="Google Shape;1154;p2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55" name="Google Shape;1155;p2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56" name="Google Shape;1156;p28"/>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57" name="Google Shape;1157;p2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58" name="Google Shape;1158;p28"/>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59" name="Google Shape;1159;p28"/>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60" name="Google Shape;1160;p28"/>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61" name="Google Shape;1161;p28"/>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1162" name="Google Shape;1162;p28"/>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63" name="Google Shape;1163;p28"/>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164" name="Google Shape;1164;p2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4" name="Shape 5184"/>
        <p:cNvGrpSpPr/>
        <p:nvPr/>
      </p:nvGrpSpPr>
      <p:grpSpPr>
        <a:xfrm>
          <a:off x="0" y="0"/>
          <a:ext cx="0" cy="0"/>
          <a:chOff x="0" y="0"/>
          <a:chExt cx="0" cy="0"/>
        </a:xfrm>
      </p:grpSpPr>
      <p:sp>
        <p:nvSpPr>
          <p:cNvPr id="5185" name="Google Shape;5185;p82"/>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SMTP: observations</a:t>
            </a:r>
            <a:endParaRPr sz="4400"/>
          </a:p>
        </p:txBody>
      </p:sp>
      <p:sp>
        <p:nvSpPr>
          <p:cNvPr id="5186" name="Google Shape;5186;p82"/>
          <p:cNvSpPr txBox="1"/>
          <p:nvPr/>
        </p:nvSpPr>
        <p:spPr>
          <a:xfrm>
            <a:off x="7119664" y="1518446"/>
            <a:ext cx="4194627"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SMTP uses persistent connections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SMTP requires message (header &amp; body) to be in 7-bit ASCII</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SMTP server uses CRLF.CRLF to determine end of message</a:t>
            </a:r>
            <a:endParaRPr/>
          </a:p>
        </p:txBody>
      </p:sp>
      <p:sp>
        <p:nvSpPr>
          <p:cNvPr id="5187" name="Google Shape;5187;p82"/>
          <p:cNvSpPr txBox="1"/>
          <p:nvPr/>
        </p:nvSpPr>
        <p:spPr>
          <a:xfrm>
            <a:off x="651330" y="1460390"/>
            <a:ext cx="6183084"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comparison with HTTP:</a:t>
            </a:r>
            <a:endParaRPr/>
          </a:p>
          <a:p>
            <a:pPr indent="-317500" lvl="0" marL="576263" marR="0" rtl="0" algn="l">
              <a:lnSpc>
                <a:spcPct val="90000"/>
              </a:lnSpc>
              <a:spcBef>
                <a:spcPts val="1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HTTP: client pull</a:t>
            </a:r>
            <a:endParaRPr/>
          </a:p>
          <a:p>
            <a:pPr indent="-317500" lvl="0" marL="576263"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SMTP: client push</a:t>
            </a:r>
            <a:endParaRPr/>
          </a:p>
          <a:p>
            <a:pPr indent="-317500" lvl="0" marL="576263" marR="0" rtl="0" algn="l">
              <a:lnSpc>
                <a:spcPct val="90000"/>
              </a:lnSpc>
              <a:spcBef>
                <a:spcPts val="2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both have ASCII command/response interaction, status codes</a:t>
            </a:r>
            <a:endParaRPr/>
          </a:p>
          <a:p>
            <a:pPr indent="-317500" lvl="0" marL="576263" marR="0" rtl="0" algn="l">
              <a:lnSpc>
                <a:spcPct val="90000"/>
              </a:lnSpc>
              <a:spcBef>
                <a:spcPts val="2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HTTP: each object encapsulated in its own response message</a:t>
            </a:r>
            <a:endParaRPr/>
          </a:p>
          <a:p>
            <a:pPr indent="-317500" lvl="0" marL="576263"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SMTP: multiple objects sent in multipart message</a:t>
            </a:r>
            <a:endParaRPr/>
          </a:p>
        </p:txBody>
      </p:sp>
      <p:sp>
        <p:nvSpPr>
          <p:cNvPr id="5188" name="Google Shape;5188;p8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6">
                                            <p:txEl>
                                              <p:pRg end="0" st="0"/>
                                            </p:txEl>
                                          </p:spTgt>
                                        </p:tgtEl>
                                        <p:attrNameLst>
                                          <p:attrName>style.visibility</p:attrName>
                                        </p:attrNameLst>
                                      </p:cBhvr>
                                      <p:to>
                                        <p:strVal val="visible"/>
                                      </p:to>
                                    </p:set>
                                    <p:animEffect filter="fade" transition="in">
                                      <p:cBhvr>
                                        <p:cTn dur="500"/>
                                        <p:tgtEl>
                                          <p:spTgt spid="5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6">
                                            <p:txEl>
                                              <p:pRg end="1" st="1"/>
                                            </p:txEl>
                                          </p:spTgt>
                                        </p:tgtEl>
                                        <p:attrNameLst>
                                          <p:attrName>style.visibility</p:attrName>
                                        </p:attrNameLst>
                                      </p:cBhvr>
                                      <p:to>
                                        <p:strVal val="visible"/>
                                      </p:to>
                                    </p:set>
                                    <p:animEffect filter="fade" transition="in">
                                      <p:cBhvr>
                                        <p:cTn dur="500"/>
                                        <p:tgtEl>
                                          <p:spTgt spid="5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6">
                                            <p:txEl>
                                              <p:pRg end="2" st="2"/>
                                            </p:txEl>
                                          </p:spTgt>
                                        </p:tgtEl>
                                        <p:attrNameLst>
                                          <p:attrName>style.visibility</p:attrName>
                                        </p:attrNameLst>
                                      </p:cBhvr>
                                      <p:to>
                                        <p:strVal val="visible"/>
                                      </p:to>
                                    </p:set>
                                    <p:animEffect filter="fade" transition="in">
                                      <p:cBhvr>
                                        <p:cTn dur="500"/>
                                        <p:tgtEl>
                                          <p:spTgt spid="51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3" name="Shape 5193"/>
        <p:cNvGrpSpPr/>
        <p:nvPr/>
      </p:nvGrpSpPr>
      <p:grpSpPr>
        <a:xfrm>
          <a:off x="0" y="0"/>
          <a:ext cx="0" cy="0"/>
          <a:chOff x="0" y="0"/>
          <a:chExt cx="0" cy="0"/>
        </a:xfrm>
      </p:grpSpPr>
      <p:sp>
        <p:nvSpPr>
          <p:cNvPr id="5194" name="Google Shape;5194;p83"/>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Mail message format</a:t>
            </a:r>
            <a:endParaRPr sz="4400"/>
          </a:p>
        </p:txBody>
      </p:sp>
      <p:sp>
        <p:nvSpPr>
          <p:cNvPr id="5195" name="Google Shape;5195;p83"/>
          <p:cNvSpPr txBox="1"/>
          <p:nvPr/>
        </p:nvSpPr>
        <p:spPr>
          <a:xfrm>
            <a:off x="819954" y="1518446"/>
            <a:ext cx="10701485" cy="1856521"/>
          </a:xfrm>
          <a:prstGeom prst="rect">
            <a:avLst/>
          </a:prstGeom>
          <a:noFill/>
          <a:ln>
            <a:noFill/>
          </a:ln>
        </p:spPr>
        <p:txBody>
          <a:bodyPr anchorCtr="0" anchor="t" bIns="45700" lIns="91425" spcFirstLastPara="1" rIns="91425" wrap="square" tIns="45700">
            <a:noAutofit/>
          </a:bodyPr>
          <a:lstStyle/>
          <a:p>
            <a:pPr indent="0" lvl="0" marL="14288"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00"/>
                </a:solidFill>
                <a:latin typeface="Calibri"/>
                <a:ea typeface="Calibri"/>
                <a:cs typeface="Calibri"/>
                <a:sym typeface="Calibri"/>
              </a:rPr>
              <a:t>SMTP: protocol for exchanging e-mail messages, defined in RFC 5321 (like RFC 7231 defines HTTP)</a:t>
            </a:r>
            <a:endParaRPr/>
          </a:p>
          <a:p>
            <a:pPr indent="0" lvl="0" marL="14288" marR="0" rtl="0" algn="l">
              <a:lnSpc>
                <a:spcPct val="90000"/>
              </a:lnSpc>
              <a:spcBef>
                <a:spcPts val="1000"/>
              </a:spcBef>
              <a:spcAft>
                <a:spcPts val="0"/>
              </a:spcAft>
              <a:buClr>
                <a:srgbClr val="0000A3"/>
              </a:buClr>
              <a:buSzPts val="2800"/>
              <a:buFont typeface="Noto Sans Symbols"/>
              <a:buNone/>
            </a:pPr>
            <a:r>
              <a:rPr b="0" i="0" lang="en-US" sz="2800" u="none" cap="none" strike="noStrike">
                <a:solidFill>
                  <a:srgbClr val="000000"/>
                </a:solidFill>
                <a:latin typeface="Calibri"/>
                <a:ea typeface="Calibri"/>
                <a:cs typeface="Calibri"/>
                <a:sym typeface="Calibri"/>
              </a:rPr>
              <a:t>RFC 2822 defines </a:t>
            </a:r>
            <a:r>
              <a:rPr b="0" i="1" lang="en-US" sz="2800" u="none" cap="none" strike="noStrike">
                <a:solidFill>
                  <a:srgbClr val="000000"/>
                </a:solidFill>
                <a:latin typeface="Calibri"/>
                <a:ea typeface="Calibri"/>
                <a:cs typeface="Calibri"/>
                <a:sym typeface="Calibri"/>
              </a:rPr>
              <a:t>syntax</a:t>
            </a:r>
            <a:r>
              <a:rPr b="0" i="0" lang="en-US" sz="2800" u="none" cap="none" strike="noStrike">
                <a:solidFill>
                  <a:srgbClr val="000000"/>
                </a:solidFill>
                <a:latin typeface="Calibri"/>
                <a:ea typeface="Calibri"/>
                <a:cs typeface="Calibri"/>
                <a:sym typeface="Calibri"/>
              </a:rPr>
              <a:t> for e-mail message itself (like HTML defines syntax for web documents)</a:t>
            </a:r>
            <a:endParaRPr/>
          </a:p>
        </p:txBody>
      </p:sp>
      <p:sp>
        <p:nvSpPr>
          <p:cNvPr id="5196" name="Google Shape;5196;p83"/>
          <p:cNvSpPr/>
          <p:nvPr/>
        </p:nvSpPr>
        <p:spPr>
          <a:xfrm>
            <a:off x="8111539" y="3317071"/>
            <a:ext cx="2832100" cy="431800"/>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header</a:t>
            </a:r>
            <a:endParaRPr/>
          </a:p>
        </p:txBody>
      </p:sp>
      <p:sp>
        <p:nvSpPr>
          <p:cNvPr id="5197" name="Google Shape;5197;p83"/>
          <p:cNvSpPr/>
          <p:nvPr/>
        </p:nvSpPr>
        <p:spPr>
          <a:xfrm>
            <a:off x="8111539" y="4129871"/>
            <a:ext cx="2832100" cy="1739900"/>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body</a:t>
            </a:r>
            <a:endParaRPr/>
          </a:p>
        </p:txBody>
      </p:sp>
      <p:sp>
        <p:nvSpPr>
          <p:cNvPr id="5198" name="Google Shape;5198;p83"/>
          <p:cNvSpPr/>
          <p:nvPr/>
        </p:nvSpPr>
        <p:spPr>
          <a:xfrm>
            <a:off x="7908339" y="3202771"/>
            <a:ext cx="3238500" cy="30734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cxnSp>
        <p:nvCxnSpPr>
          <p:cNvPr id="5199" name="Google Shape;5199;p83"/>
          <p:cNvCxnSpPr/>
          <p:nvPr/>
        </p:nvCxnSpPr>
        <p:spPr>
          <a:xfrm flipH="1" rot="10800000">
            <a:off x="1567314" y="5094521"/>
            <a:ext cx="6544225" cy="812792"/>
          </a:xfrm>
          <a:prstGeom prst="straightConnector1">
            <a:avLst/>
          </a:prstGeom>
          <a:noFill/>
          <a:ln cap="flat" cmpd="sng" w="19050">
            <a:solidFill>
              <a:srgbClr val="FF0000"/>
            </a:solidFill>
            <a:prstDash val="solid"/>
            <a:round/>
            <a:headEnd len="med" w="med" type="none"/>
            <a:tailEnd len="med" w="med" type="triangle"/>
          </a:ln>
        </p:spPr>
      </p:cxnSp>
      <p:sp>
        <p:nvSpPr>
          <p:cNvPr id="5200" name="Google Shape;5200;p83"/>
          <p:cNvSpPr txBox="1"/>
          <p:nvPr/>
        </p:nvSpPr>
        <p:spPr>
          <a:xfrm>
            <a:off x="11272252" y="3537734"/>
            <a:ext cx="792162" cy="7016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blank</a:t>
            </a:r>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line</a:t>
            </a:r>
            <a:endParaRPr/>
          </a:p>
        </p:txBody>
      </p:sp>
      <p:cxnSp>
        <p:nvCxnSpPr>
          <p:cNvPr id="5201" name="Google Shape;5201;p83"/>
          <p:cNvCxnSpPr/>
          <p:nvPr/>
        </p:nvCxnSpPr>
        <p:spPr>
          <a:xfrm rot="10800000">
            <a:off x="10384839" y="3977471"/>
            <a:ext cx="965200" cy="0"/>
          </a:xfrm>
          <a:prstGeom prst="straightConnector1">
            <a:avLst/>
          </a:prstGeom>
          <a:noFill/>
          <a:ln cap="flat" cmpd="sng" w="19050">
            <a:solidFill>
              <a:srgbClr val="FF0000"/>
            </a:solidFill>
            <a:prstDash val="solid"/>
            <a:round/>
            <a:headEnd len="med" w="med" type="none"/>
            <a:tailEnd len="med" w="med" type="triangle"/>
          </a:ln>
        </p:spPr>
      </p:cxnSp>
      <p:cxnSp>
        <p:nvCxnSpPr>
          <p:cNvPr id="5202" name="Google Shape;5202;p83"/>
          <p:cNvCxnSpPr/>
          <p:nvPr/>
        </p:nvCxnSpPr>
        <p:spPr>
          <a:xfrm>
            <a:off x="3614057" y="3531161"/>
            <a:ext cx="4424912" cy="0"/>
          </a:xfrm>
          <a:prstGeom prst="straightConnector1">
            <a:avLst/>
          </a:prstGeom>
          <a:noFill/>
          <a:ln cap="flat" cmpd="sng" w="12700">
            <a:solidFill>
              <a:srgbClr val="FF0000"/>
            </a:solidFill>
            <a:prstDash val="solid"/>
            <a:miter lim="800000"/>
            <a:headEnd len="sm" w="sm" type="none"/>
            <a:tailEnd len="med" w="med" type="triangle"/>
          </a:ln>
        </p:spPr>
      </p:cxnSp>
      <p:sp>
        <p:nvSpPr>
          <p:cNvPr id="5203" name="Google Shape;5203;p83"/>
          <p:cNvSpPr txBox="1"/>
          <p:nvPr/>
        </p:nvSpPr>
        <p:spPr>
          <a:xfrm>
            <a:off x="889227" y="3300140"/>
            <a:ext cx="6379126" cy="3034158"/>
          </a:xfrm>
          <a:prstGeom prst="rect">
            <a:avLst/>
          </a:prstGeom>
          <a:noFill/>
          <a:ln>
            <a:noFill/>
          </a:ln>
        </p:spPr>
        <p:txBody>
          <a:bodyPr anchorCtr="0" anchor="t" bIns="45700" lIns="91425" spcFirstLastPara="1" rIns="91425" wrap="square" tIns="45700">
            <a:noAutofit/>
          </a:bodyPr>
          <a:lstStyle/>
          <a:p>
            <a:pPr indent="-217487" lvl="0" marL="34607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header lines, e.g.,</a:t>
            </a:r>
            <a:endParaRPr/>
          </a:p>
          <a:p>
            <a:pPr indent="-223837" lvl="1" marL="635000"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To:</a:t>
            </a:r>
            <a:endParaRPr/>
          </a:p>
          <a:p>
            <a:pPr indent="-223837" lvl="1" marL="635000"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From:</a:t>
            </a:r>
            <a:endParaRPr/>
          </a:p>
          <a:p>
            <a:pPr indent="-223837" lvl="1" marL="635000"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Subject:</a:t>
            </a:r>
            <a:endParaRPr/>
          </a:p>
          <a:p>
            <a:pPr indent="0" lvl="1" marL="403225" marR="0" rtl="0" algn="l">
              <a:lnSpc>
                <a:spcPct val="90000"/>
              </a:lnSpc>
              <a:spcBef>
                <a:spcPts val="500"/>
              </a:spcBef>
              <a:spcAft>
                <a:spcPts val="0"/>
              </a:spcAft>
              <a:buClr>
                <a:srgbClr val="0000A8"/>
              </a:buClr>
              <a:buSzPts val="2400"/>
              <a:buFont typeface="Noto Sans Symbols"/>
              <a:buNone/>
            </a:pPr>
            <a:r>
              <a:rPr b="0" i="0" lang="en-US" sz="2400" u="none" cap="none" strike="noStrike">
                <a:solidFill>
                  <a:srgbClr val="000000"/>
                </a:solidFill>
                <a:latin typeface="Calibri"/>
                <a:ea typeface="Calibri"/>
                <a:cs typeface="Calibri"/>
                <a:sym typeface="Calibri"/>
              </a:rPr>
              <a:t>these lines, within the body of the email message area different from </a:t>
            </a:r>
            <a:r>
              <a:rPr b="0" i="0" lang="en-US" sz="2200" u="none" cap="none" strike="noStrike">
                <a:solidFill>
                  <a:srgbClr val="000000"/>
                </a:solidFill>
                <a:latin typeface="Calibri"/>
                <a:ea typeface="Calibri"/>
                <a:cs typeface="Calibri"/>
                <a:sym typeface="Calibri"/>
              </a:rPr>
              <a:t>SMTP MAIL FROM:, RCPT TO:</a:t>
            </a:r>
            <a:r>
              <a:rPr b="0" i="0" lang="en-US" sz="2400" u="none" cap="none" strike="noStrike">
                <a:solidFill>
                  <a:srgbClr val="000000"/>
                </a:solidFill>
                <a:latin typeface="Calibri"/>
                <a:ea typeface="Calibri"/>
                <a:cs typeface="Calibri"/>
                <a:sym typeface="Calibri"/>
              </a:rPr>
              <a:t> commands!</a:t>
            </a:r>
            <a:endParaRPr/>
          </a:p>
          <a:p>
            <a:pPr indent="-222250" lvl="0" marL="35242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000000"/>
                </a:solidFill>
                <a:latin typeface="Calibri"/>
                <a:ea typeface="Calibri"/>
                <a:cs typeface="Calibri"/>
                <a:sym typeface="Calibri"/>
              </a:rPr>
              <a:t>Body: the “message” , ASCII characters only</a:t>
            </a:r>
            <a:endParaRPr b="0" i="0" sz="2000" u="none" cap="none" strike="noStrike">
              <a:solidFill>
                <a:srgbClr val="000000"/>
              </a:solidFill>
              <a:latin typeface="Calibri"/>
              <a:ea typeface="Calibri"/>
              <a:cs typeface="Calibri"/>
              <a:sym typeface="Calibri"/>
            </a:endParaRPr>
          </a:p>
        </p:txBody>
      </p:sp>
      <p:sp>
        <p:nvSpPr>
          <p:cNvPr id="5204" name="Google Shape;5204;p8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3">
                                            <p:txEl>
                                              <p:pRg end="0" st="0"/>
                                            </p:txEl>
                                          </p:spTgt>
                                        </p:tgtEl>
                                        <p:attrNameLst>
                                          <p:attrName>style.visibility</p:attrName>
                                        </p:attrNameLst>
                                      </p:cBhvr>
                                      <p:to>
                                        <p:strVal val="visible"/>
                                      </p:to>
                                    </p:set>
                                    <p:animEffect filter="fade" transition="in">
                                      <p:cBhvr>
                                        <p:cTn dur="500"/>
                                        <p:tgtEl>
                                          <p:spTgt spid="5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3">
                                            <p:txEl>
                                              <p:pRg end="1" st="1"/>
                                            </p:txEl>
                                          </p:spTgt>
                                        </p:tgtEl>
                                        <p:attrNameLst>
                                          <p:attrName>style.visibility</p:attrName>
                                        </p:attrNameLst>
                                      </p:cBhvr>
                                      <p:to>
                                        <p:strVal val="visible"/>
                                      </p:to>
                                    </p:set>
                                    <p:animEffect filter="fade" transition="in">
                                      <p:cBhvr>
                                        <p:cTn dur="500"/>
                                        <p:tgtEl>
                                          <p:spTgt spid="5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3">
                                            <p:txEl>
                                              <p:pRg end="2" st="2"/>
                                            </p:txEl>
                                          </p:spTgt>
                                        </p:tgtEl>
                                        <p:attrNameLst>
                                          <p:attrName>style.visibility</p:attrName>
                                        </p:attrNameLst>
                                      </p:cBhvr>
                                      <p:to>
                                        <p:strVal val="visible"/>
                                      </p:to>
                                    </p:set>
                                    <p:animEffect filter="fade" transition="in">
                                      <p:cBhvr>
                                        <p:cTn dur="500"/>
                                        <p:tgtEl>
                                          <p:spTgt spid="52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3">
                                            <p:txEl>
                                              <p:pRg end="3" st="3"/>
                                            </p:txEl>
                                          </p:spTgt>
                                        </p:tgtEl>
                                        <p:attrNameLst>
                                          <p:attrName>style.visibility</p:attrName>
                                        </p:attrNameLst>
                                      </p:cBhvr>
                                      <p:to>
                                        <p:strVal val="visible"/>
                                      </p:to>
                                    </p:set>
                                    <p:animEffect filter="fade" transition="in">
                                      <p:cBhvr>
                                        <p:cTn dur="500"/>
                                        <p:tgtEl>
                                          <p:spTgt spid="52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3">
                                            <p:txEl>
                                              <p:pRg end="4" st="4"/>
                                            </p:txEl>
                                          </p:spTgt>
                                        </p:tgtEl>
                                        <p:attrNameLst>
                                          <p:attrName>style.visibility</p:attrName>
                                        </p:attrNameLst>
                                      </p:cBhvr>
                                      <p:to>
                                        <p:strVal val="visible"/>
                                      </p:to>
                                    </p:set>
                                    <p:animEffect filter="fade" transition="in">
                                      <p:cBhvr>
                                        <p:cTn dur="500"/>
                                        <p:tgtEl>
                                          <p:spTgt spid="52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3">
                                            <p:txEl>
                                              <p:pRg end="5" st="5"/>
                                            </p:txEl>
                                          </p:spTgt>
                                        </p:tgtEl>
                                        <p:attrNameLst>
                                          <p:attrName>style.visibility</p:attrName>
                                        </p:attrNameLst>
                                      </p:cBhvr>
                                      <p:to>
                                        <p:strVal val="visible"/>
                                      </p:to>
                                    </p:set>
                                    <p:animEffect filter="fade" transition="in">
                                      <p:cBhvr>
                                        <p:cTn dur="500"/>
                                        <p:tgtEl>
                                          <p:spTgt spid="520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96"/>
                                        </p:tgtEl>
                                        <p:attrNameLst>
                                          <p:attrName>style.visibility</p:attrName>
                                        </p:attrNameLst>
                                      </p:cBhvr>
                                      <p:to>
                                        <p:strVal val="visible"/>
                                      </p:to>
                                    </p:set>
                                    <p:animEffect filter="fade" transition="in">
                                      <p:cBhvr>
                                        <p:cTn dur="500"/>
                                        <p:tgtEl>
                                          <p:spTgt spid="5196"/>
                                        </p:tgtEl>
                                      </p:cBhvr>
                                    </p:animEffect>
                                  </p:childTnLst>
                                </p:cTn>
                              </p:par>
                              <p:par>
                                <p:cTn fill="hold" nodeType="withEffect" presetClass="entr" presetID="10" presetSubtype="0">
                                  <p:stCondLst>
                                    <p:cond delay="0"/>
                                  </p:stCondLst>
                                  <p:childTnLst>
                                    <p:set>
                                      <p:cBhvr>
                                        <p:cTn dur="1" fill="hold">
                                          <p:stCondLst>
                                            <p:cond delay="0"/>
                                          </p:stCondLst>
                                        </p:cTn>
                                        <p:tgtEl>
                                          <p:spTgt spid="5198"/>
                                        </p:tgtEl>
                                        <p:attrNameLst>
                                          <p:attrName>style.visibility</p:attrName>
                                        </p:attrNameLst>
                                      </p:cBhvr>
                                      <p:to>
                                        <p:strVal val="visible"/>
                                      </p:to>
                                    </p:set>
                                    <p:animEffect filter="fade" transition="in">
                                      <p:cBhvr>
                                        <p:cTn dur="500"/>
                                        <p:tgtEl>
                                          <p:spTgt spid="5198"/>
                                        </p:tgtEl>
                                      </p:cBhvr>
                                    </p:animEffect>
                                  </p:childTnLst>
                                </p:cTn>
                              </p:par>
                              <p:par>
                                <p:cTn fill="hold" nodeType="withEffect" presetClass="entr" presetID="10" presetSubtype="0">
                                  <p:stCondLst>
                                    <p:cond delay="0"/>
                                  </p:stCondLst>
                                  <p:childTnLst>
                                    <p:set>
                                      <p:cBhvr>
                                        <p:cTn dur="1" fill="hold">
                                          <p:stCondLst>
                                            <p:cond delay="0"/>
                                          </p:stCondLst>
                                        </p:cTn>
                                        <p:tgtEl>
                                          <p:spTgt spid="5202"/>
                                        </p:tgtEl>
                                        <p:attrNameLst>
                                          <p:attrName>style.visibility</p:attrName>
                                        </p:attrNameLst>
                                      </p:cBhvr>
                                      <p:to>
                                        <p:strVal val="visible"/>
                                      </p:to>
                                    </p:set>
                                    <p:animEffect filter="fade" transition="in">
                                      <p:cBhvr>
                                        <p:cTn dur="500"/>
                                        <p:tgtEl>
                                          <p:spTgt spid="5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0"/>
                                        </p:tgtEl>
                                        <p:attrNameLst>
                                          <p:attrName>style.visibility</p:attrName>
                                        </p:attrNameLst>
                                      </p:cBhvr>
                                      <p:to>
                                        <p:strVal val="visible"/>
                                      </p:to>
                                    </p:set>
                                    <p:animEffect filter="fade" transition="in">
                                      <p:cBhvr>
                                        <p:cTn dur="500"/>
                                        <p:tgtEl>
                                          <p:spTgt spid="5200"/>
                                        </p:tgtEl>
                                      </p:cBhvr>
                                    </p:animEffect>
                                  </p:childTnLst>
                                </p:cTn>
                              </p:par>
                              <p:par>
                                <p:cTn fill="hold" nodeType="withEffect" presetClass="entr" presetID="10" presetSubtype="0">
                                  <p:stCondLst>
                                    <p:cond delay="0"/>
                                  </p:stCondLst>
                                  <p:childTnLst>
                                    <p:set>
                                      <p:cBhvr>
                                        <p:cTn dur="1" fill="hold">
                                          <p:stCondLst>
                                            <p:cond delay="0"/>
                                          </p:stCondLst>
                                        </p:cTn>
                                        <p:tgtEl>
                                          <p:spTgt spid="5201"/>
                                        </p:tgtEl>
                                        <p:attrNameLst>
                                          <p:attrName>style.visibility</p:attrName>
                                        </p:attrNameLst>
                                      </p:cBhvr>
                                      <p:to>
                                        <p:strVal val="visible"/>
                                      </p:to>
                                    </p:set>
                                    <p:animEffect filter="fade" transition="in">
                                      <p:cBhvr>
                                        <p:cTn dur="500"/>
                                        <p:tgtEl>
                                          <p:spTgt spid="5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7"/>
                                        </p:tgtEl>
                                        <p:attrNameLst>
                                          <p:attrName>style.visibility</p:attrName>
                                        </p:attrNameLst>
                                      </p:cBhvr>
                                      <p:to>
                                        <p:strVal val="visible"/>
                                      </p:to>
                                    </p:set>
                                    <p:animEffect filter="fade" transition="in">
                                      <p:cBhvr>
                                        <p:cTn dur="500"/>
                                        <p:tgtEl>
                                          <p:spTgt spid="5197"/>
                                        </p:tgtEl>
                                      </p:cBhvr>
                                    </p:animEffect>
                                  </p:childTnLst>
                                </p:cTn>
                              </p:par>
                              <p:par>
                                <p:cTn fill="hold" nodeType="withEffect" presetClass="entr" presetID="10" presetSubtype="0">
                                  <p:stCondLst>
                                    <p:cond delay="0"/>
                                  </p:stCondLst>
                                  <p:childTnLst>
                                    <p:set>
                                      <p:cBhvr>
                                        <p:cTn dur="1" fill="hold">
                                          <p:stCondLst>
                                            <p:cond delay="0"/>
                                          </p:stCondLst>
                                        </p:cTn>
                                        <p:tgtEl>
                                          <p:spTgt spid="5201"/>
                                        </p:tgtEl>
                                        <p:attrNameLst>
                                          <p:attrName>style.visibility</p:attrName>
                                        </p:attrNameLst>
                                      </p:cBhvr>
                                      <p:to>
                                        <p:strVal val="visible"/>
                                      </p:to>
                                    </p:set>
                                    <p:animEffect filter="fade" transition="in">
                                      <p:cBhvr>
                                        <p:cTn dur="500"/>
                                        <p:tgtEl>
                                          <p:spTgt spid="5201"/>
                                        </p:tgtEl>
                                      </p:cBhvr>
                                    </p:animEffect>
                                  </p:childTnLst>
                                </p:cTn>
                              </p:par>
                              <p:par>
                                <p:cTn fill="hold" nodeType="withEffect" presetClass="entr" presetID="10" presetSubtype="0">
                                  <p:stCondLst>
                                    <p:cond delay="0"/>
                                  </p:stCondLst>
                                  <p:childTnLst>
                                    <p:set>
                                      <p:cBhvr>
                                        <p:cTn dur="1" fill="hold">
                                          <p:stCondLst>
                                            <p:cond delay="0"/>
                                          </p:stCondLst>
                                        </p:cTn>
                                        <p:tgtEl>
                                          <p:spTgt spid="5199"/>
                                        </p:tgtEl>
                                        <p:attrNameLst>
                                          <p:attrName>style.visibility</p:attrName>
                                        </p:attrNameLst>
                                      </p:cBhvr>
                                      <p:to>
                                        <p:strVal val="visible"/>
                                      </p:to>
                                    </p:set>
                                    <p:animEffect filter="fade" transition="in">
                                      <p:cBhvr>
                                        <p:cTn dur="500"/>
                                        <p:tgtEl>
                                          <p:spTgt spid="5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9" name="Shape 5209"/>
        <p:cNvGrpSpPr/>
        <p:nvPr/>
      </p:nvGrpSpPr>
      <p:grpSpPr>
        <a:xfrm>
          <a:off x="0" y="0"/>
          <a:ext cx="0" cy="0"/>
          <a:chOff x="0" y="0"/>
          <a:chExt cx="0" cy="0"/>
        </a:xfrm>
      </p:grpSpPr>
      <p:sp>
        <p:nvSpPr>
          <p:cNvPr id="5210" name="Google Shape;5210;p84"/>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Retrieving email: mail access protocols</a:t>
            </a:r>
            <a:endParaRPr sz="4400"/>
          </a:p>
        </p:txBody>
      </p:sp>
      <p:grpSp>
        <p:nvGrpSpPr>
          <p:cNvPr id="5211" name="Google Shape;5211;p84"/>
          <p:cNvGrpSpPr/>
          <p:nvPr/>
        </p:nvGrpSpPr>
        <p:grpSpPr>
          <a:xfrm>
            <a:off x="4451528" y="1694089"/>
            <a:ext cx="511175" cy="693738"/>
            <a:chOff x="4140" y="429"/>
            <a:chExt cx="1425" cy="2396"/>
          </a:xfrm>
        </p:grpSpPr>
        <p:sp>
          <p:nvSpPr>
            <p:cNvPr id="5212" name="Google Shape;5212;p8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13" name="Google Shape;5213;p84"/>
            <p:cNvSpPr/>
            <p:nvPr/>
          </p:nvSpPr>
          <p:spPr>
            <a:xfrm>
              <a:off x="4206" y="429"/>
              <a:ext cx="1044" cy="228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14" name="Google Shape;5214;p8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15" name="Google Shape;5215;p8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16" name="Google Shape;5216;p84"/>
            <p:cNvSpPr/>
            <p:nvPr/>
          </p:nvSpPr>
          <p:spPr>
            <a:xfrm>
              <a:off x="4211" y="692"/>
              <a:ext cx="597" cy="49"/>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217" name="Google Shape;5217;p84"/>
            <p:cNvGrpSpPr/>
            <p:nvPr/>
          </p:nvGrpSpPr>
          <p:grpSpPr>
            <a:xfrm>
              <a:off x="4751" y="670"/>
              <a:ext cx="579" cy="143"/>
              <a:chOff x="616" y="2570"/>
              <a:chExt cx="723" cy="137"/>
            </a:xfrm>
          </p:grpSpPr>
          <p:sp>
            <p:nvSpPr>
              <p:cNvPr id="5218" name="Google Shape;5218;p84"/>
              <p:cNvSpPr/>
              <p:nvPr/>
            </p:nvSpPr>
            <p:spPr>
              <a:xfrm>
                <a:off x="616" y="2570"/>
                <a:ext cx="723"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19" name="Google Shape;5219;p84"/>
              <p:cNvSpPr/>
              <p:nvPr/>
            </p:nvSpPr>
            <p:spPr>
              <a:xfrm>
                <a:off x="633" y="2586"/>
                <a:ext cx="690"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220" name="Google Shape;5220;p84"/>
            <p:cNvSpPr/>
            <p:nvPr/>
          </p:nvSpPr>
          <p:spPr>
            <a:xfrm>
              <a:off x="4224" y="1021"/>
              <a:ext cx="597"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221" name="Google Shape;5221;p84"/>
            <p:cNvGrpSpPr/>
            <p:nvPr/>
          </p:nvGrpSpPr>
          <p:grpSpPr>
            <a:xfrm>
              <a:off x="4746" y="994"/>
              <a:ext cx="575" cy="126"/>
              <a:chOff x="613" y="2568"/>
              <a:chExt cx="718" cy="131"/>
            </a:xfrm>
          </p:grpSpPr>
          <p:sp>
            <p:nvSpPr>
              <p:cNvPr id="5222" name="Google Shape;5222;p84"/>
              <p:cNvSpPr/>
              <p:nvPr/>
            </p:nvSpPr>
            <p:spPr>
              <a:xfrm>
                <a:off x="613" y="2568"/>
                <a:ext cx="718"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23" name="Google Shape;5223;p84"/>
              <p:cNvSpPr/>
              <p:nvPr/>
            </p:nvSpPr>
            <p:spPr>
              <a:xfrm>
                <a:off x="630" y="2585"/>
                <a:ext cx="690"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224" name="Google Shape;5224;p84"/>
            <p:cNvSpPr/>
            <p:nvPr/>
          </p:nvSpPr>
          <p:spPr>
            <a:xfrm>
              <a:off x="4215" y="1356"/>
              <a:ext cx="597" cy="49"/>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25" name="Google Shape;5225;p84"/>
            <p:cNvSpPr/>
            <p:nvPr/>
          </p:nvSpPr>
          <p:spPr>
            <a:xfrm>
              <a:off x="4229" y="1657"/>
              <a:ext cx="597"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226" name="Google Shape;5226;p84"/>
            <p:cNvGrpSpPr/>
            <p:nvPr/>
          </p:nvGrpSpPr>
          <p:grpSpPr>
            <a:xfrm>
              <a:off x="4733" y="1641"/>
              <a:ext cx="584" cy="137"/>
              <a:chOff x="612" y="2581"/>
              <a:chExt cx="728" cy="126"/>
            </a:xfrm>
          </p:grpSpPr>
          <p:sp>
            <p:nvSpPr>
              <p:cNvPr id="5227" name="Google Shape;5227;p84"/>
              <p:cNvSpPr/>
              <p:nvPr/>
            </p:nvSpPr>
            <p:spPr>
              <a:xfrm>
                <a:off x="612" y="2581"/>
                <a:ext cx="728" cy="12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28" name="Google Shape;5228;p84"/>
              <p:cNvSpPr/>
              <p:nvPr/>
            </p:nvSpPr>
            <p:spPr>
              <a:xfrm>
                <a:off x="628" y="2586"/>
                <a:ext cx="695"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229" name="Google Shape;5229;p8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230" name="Google Shape;5230;p84"/>
            <p:cNvGrpSpPr/>
            <p:nvPr/>
          </p:nvGrpSpPr>
          <p:grpSpPr>
            <a:xfrm>
              <a:off x="4737" y="1328"/>
              <a:ext cx="584" cy="137"/>
              <a:chOff x="612" y="2569"/>
              <a:chExt cx="728" cy="137"/>
            </a:xfrm>
          </p:grpSpPr>
          <p:sp>
            <p:nvSpPr>
              <p:cNvPr id="5231" name="Google Shape;5231;p84"/>
              <p:cNvSpPr/>
              <p:nvPr/>
            </p:nvSpPr>
            <p:spPr>
              <a:xfrm>
                <a:off x="612" y="2569"/>
                <a:ext cx="728"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32" name="Google Shape;5232;p84"/>
              <p:cNvSpPr/>
              <p:nvPr/>
            </p:nvSpPr>
            <p:spPr>
              <a:xfrm>
                <a:off x="629" y="2586"/>
                <a:ext cx="695"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233" name="Google Shape;5233;p84"/>
            <p:cNvSpPr/>
            <p:nvPr/>
          </p:nvSpPr>
          <p:spPr>
            <a:xfrm>
              <a:off x="5251" y="429"/>
              <a:ext cx="66" cy="2286"/>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34" name="Google Shape;5234;p8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35" name="Google Shape;5235;p8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36" name="Google Shape;5236;p84"/>
            <p:cNvSpPr/>
            <p:nvPr/>
          </p:nvSpPr>
          <p:spPr>
            <a:xfrm>
              <a:off x="5516" y="2611"/>
              <a:ext cx="49" cy="93"/>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37" name="Google Shape;5237;p8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38" name="Google Shape;5238;p84"/>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39" name="Google Shape;5239;p84"/>
            <p:cNvSpPr/>
            <p:nvPr/>
          </p:nvSpPr>
          <p:spPr>
            <a:xfrm>
              <a:off x="4206" y="2710"/>
              <a:ext cx="1071" cy="82"/>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40" name="Google Shape;5240;p84"/>
            <p:cNvSpPr/>
            <p:nvPr/>
          </p:nvSpPr>
          <p:spPr>
            <a:xfrm>
              <a:off x="4308" y="2381"/>
              <a:ext cx="159"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41" name="Google Shape;5241;p84"/>
            <p:cNvSpPr/>
            <p:nvPr/>
          </p:nvSpPr>
          <p:spPr>
            <a:xfrm>
              <a:off x="4485" y="2386"/>
              <a:ext cx="159"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242" name="Google Shape;5242;p84"/>
            <p:cNvSpPr/>
            <p:nvPr/>
          </p:nvSpPr>
          <p:spPr>
            <a:xfrm>
              <a:off x="4662" y="2381"/>
              <a:ext cx="159"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43" name="Google Shape;5243;p84"/>
            <p:cNvSpPr/>
            <p:nvPr/>
          </p:nvSpPr>
          <p:spPr>
            <a:xfrm>
              <a:off x="5060" y="1833"/>
              <a:ext cx="89" cy="762"/>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244" name="Google Shape;5244;p84"/>
          <p:cNvGrpSpPr/>
          <p:nvPr/>
        </p:nvGrpSpPr>
        <p:grpSpPr>
          <a:xfrm>
            <a:off x="6137453" y="1703614"/>
            <a:ext cx="511175" cy="693738"/>
            <a:chOff x="4140" y="429"/>
            <a:chExt cx="1425" cy="2396"/>
          </a:xfrm>
        </p:grpSpPr>
        <p:sp>
          <p:nvSpPr>
            <p:cNvPr id="5245" name="Google Shape;5245;p8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46" name="Google Shape;5246;p84"/>
            <p:cNvSpPr/>
            <p:nvPr/>
          </p:nvSpPr>
          <p:spPr>
            <a:xfrm>
              <a:off x="4206" y="429"/>
              <a:ext cx="1044" cy="228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47" name="Google Shape;5247;p8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48" name="Google Shape;5248;p8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49" name="Google Shape;5249;p84"/>
            <p:cNvSpPr/>
            <p:nvPr/>
          </p:nvSpPr>
          <p:spPr>
            <a:xfrm>
              <a:off x="4211" y="692"/>
              <a:ext cx="597" cy="49"/>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250" name="Google Shape;5250;p84"/>
            <p:cNvGrpSpPr/>
            <p:nvPr/>
          </p:nvGrpSpPr>
          <p:grpSpPr>
            <a:xfrm>
              <a:off x="4751" y="670"/>
              <a:ext cx="579" cy="143"/>
              <a:chOff x="616" y="2570"/>
              <a:chExt cx="723" cy="137"/>
            </a:xfrm>
          </p:grpSpPr>
          <p:sp>
            <p:nvSpPr>
              <p:cNvPr id="5251" name="Google Shape;5251;p84"/>
              <p:cNvSpPr/>
              <p:nvPr/>
            </p:nvSpPr>
            <p:spPr>
              <a:xfrm>
                <a:off x="616" y="2570"/>
                <a:ext cx="723"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52" name="Google Shape;5252;p84"/>
              <p:cNvSpPr/>
              <p:nvPr/>
            </p:nvSpPr>
            <p:spPr>
              <a:xfrm>
                <a:off x="633" y="2586"/>
                <a:ext cx="690"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253" name="Google Shape;5253;p84"/>
            <p:cNvSpPr/>
            <p:nvPr/>
          </p:nvSpPr>
          <p:spPr>
            <a:xfrm>
              <a:off x="4224" y="1021"/>
              <a:ext cx="597"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254" name="Google Shape;5254;p84"/>
            <p:cNvGrpSpPr/>
            <p:nvPr/>
          </p:nvGrpSpPr>
          <p:grpSpPr>
            <a:xfrm>
              <a:off x="4746" y="994"/>
              <a:ext cx="575" cy="126"/>
              <a:chOff x="613" y="2568"/>
              <a:chExt cx="718" cy="131"/>
            </a:xfrm>
          </p:grpSpPr>
          <p:sp>
            <p:nvSpPr>
              <p:cNvPr id="5255" name="Google Shape;5255;p84"/>
              <p:cNvSpPr/>
              <p:nvPr/>
            </p:nvSpPr>
            <p:spPr>
              <a:xfrm>
                <a:off x="613" y="2568"/>
                <a:ext cx="718"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56" name="Google Shape;5256;p84"/>
              <p:cNvSpPr/>
              <p:nvPr/>
            </p:nvSpPr>
            <p:spPr>
              <a:xfrm>
                <a:off x="630" y="2585"/>
                <a:ext cx="690"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257" name="Google Shape;5257;p84"/>
            <p:cNvSpPr/>
            <p:nvPr/>
          </p:nvSpPr>
          <p:spPr>
            <a:xfrm>
              <a:off x="4215" y="1356"/>
              <a:ext cx="597" cy="49"/>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58" name="Google Shape;5258;p84"/>
            <p:cNvSpPr/>
            <p:nvPr/>
          </p:nvSpPr>
          <p:spPr>
            <a:xfrm>
              <a:off x="4229" y="1657"/>
              <a:ext cx="597"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259" name="Google Shape;5259;p84"/>
            <p:cNvGrpSpPr/>
            <p:nvPr/>
          </p:nvGrpSpPr>
          <p:grpSpPr>
            <a:xfrm>
              <a:off x="4733" y="1641"/>
              <a:ext cx="584" cy="137"/>
              <a:chOff x="612" y="2581"/>
              <a:chExt cx="728" cy="126"/>
            </a:xfrm>
          </p:grpSpPr>
          <p:sp>
            <p:nvSpPr>
              <p:cNvPr id="5260" name="Google Shape;5260;p84"/>
              <p:cNvSpPr/>
              <p:nvPr/>
            </p:nvSpPr>
            <p:spPr>
              <a:xfrm>
                <a:off x="612" y="2581"/>
                <a:ext cx="728" cy="126"/>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61" name="Google Shape;5261;p84"/>
              <p:cNvSpPr/>
              <p:nvPr/>
            </p:nvSpPr>
            <p:spPr>
              <a:xfrm>
                <a:off x="628" y="2586"/>
                <a:ext cx="695"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262" name="Google Shape;5262;p8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263" name="Google Shape;5263;p84"/>
            <p:cNvGrpSpPr/>
            <p:nvPr/>
          </p:nvGrpSpPr>
          <p:grpSpPr>
            <a:xfrm>
              <a:off x="4737" y="1328"/>
              <a:ext cx="584" cy="137"/>
              <a:chOff x="612" y="2569"/>
              <a:chExt cx="728" cy="137"/>
            </a:xfrm>
          </p:grpSpPr>
          <p:sp>
            <p:nvSpPr>
              <p:cNvPr id="5264" name="Google Shape;5264;p84"/>
              <p:cNvSpPr/>
              <p:nvPr/>
            </p:nvSpPr>
            <p:spPr>
              <a:xfrm>
                <a:off x="612" y="2569"/>
                <a:ext cx="728"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65" name="Google Shape;5265;p84"/>
              <p:cNvSpPr/>
              <p:nvPr/>
            </p:nvSpPr>
            <p:spPr>
              <a:xfrm>
                <a:off x="629" y="2586"/>
                <a:ext cx="695"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266" name="Google Shape;5266;p84"/>
            <p:cNvSpPr/>
            <p:nvPr/>
          </p:nvSpPr>
          <p:spPr>
            <a:xfrm>
              <a:off x="5251" y="429"/>
              <a:ext cx="66" cy="2286"/>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67" name="Google Shape;5267;p8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68" name="Google Shape;5268;p8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69" name="Google Shape;5269;p84"/>
            <p:cNvSpPr/>
            <p:nvPr/>
          </p:nvSpPr>
          <p:spPr>
            <a:xfrm>
              <a:off x="5516" y="2611"/>
              <a:ext cx="49" cy="93"/>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70" name="Google Shape;5270;p8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71" name="Google Shape;5271;p84"/>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72" name="Google Shape;5272;p84"/>
            <p:cNvSpPr/>
            <p:nvPr/>
          </p:nvSpPr>
          <p:spPr>
            <a:xfrm>
              <a:off x="4206" y="2710"/>
              <a:ext cx="1071" cy="82"/>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73" name="Google Shape;5273;p84"/>
            <p:cNvSpPr/>
            <p:nvPr/>
          </p:nvSpPr>
          <p:spPr>
            <a:xfrm>
              <a:off x="4308" y="2381"/>
              <a:ext cx="159"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74" name="Google Shape;5274;p84"/>
            <p:cNvSpPr/>
            <p:nvPr/>
          </p:nvSpPr>
          <p:spPr>
            <a:xfrm>
              <a:off x="4485" y="2386"/>
              <a:ext cx="159"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275" name="Google Shape;5275;p84"/>
            <p:cNvSpPr/>
            <p:nvPr/>
          </p:nvSpPr>
          <p:spPr>
            <a:xfrm>
              <a:off x="4662" y="2381"/>
              <a:ext cx="159"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276" name="Google Shape;5276;p84"/>
            <p:cNvSpPr/>
            <p:nvPr/>
          </p:nvSpPr>
          <p:spPr>
            <a:xfrm>
              <a:off x="5060" y="1833"/>
              <a:ext cx="89" cy="762"/>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277" name="Google Shape;5277;p84"/>
          <p:cNvGrpSpPr/>
          <p:nvPr/>
        </p:nvGrpSpPr>
        <p:grpSpPr>
          <a:xfrm>
            <a:off x="4159429" y="2103665"/>
            <a:ext cx="1689101" cy="1133476"/>
            <a:chOff x="1716" y="1206"/>
            <a:chExt cx="1064" cy="714"/>
          </a:xfrm>
        </p:grpSpPr>
        <p:sp>
          <p:nvSpPr>
            <p:cNvPr id="5278" name="Google Shape;5278;p84"/>
            <p:cNvSpPr txBox="1"/>
            <p:nvPr/>
          </p:nvSpPr>
          <p:spPr>
            <a:xfrm>
              <a:off x="1716" y="1583"/>
              <a:ext cx="1064" cy="33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sender’s e-mail </a:t>
              </a:r>
              <a:endParaRPr/>
            </a:p>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server</a:t>
              </a:r>
              <a:endParaRPr b="0" i="0" sz="2400" u="none" cap="none" strike="noStrike">
                <a:solidFill>
                  <a:srgbClr val="000000"/>
                </a:solidFill>
                <a:latin typeface="Arial"/>
                <a:ea typeface="Arial"/>
                <a:cs typeface="Arial"/>
                <a:sym typeface="Arial"/>
              </a:endParaRPr>
            </a:p>
          </p:txBody>
        </p:sp>
        <p:grpSp>
          <p:nvGrpSpPr>
            <p:cNvPr id="5279" name="Google Shape;5279;p84"/>
            <p:cNvGrpSpPr/>
            <p:nvPr/>
          </p:nvGrpSpPr>
          <p:grpSpPr>
            <a:xfrm>
              <a:off x="1992" y="1206"/>
              <a:ext cx="510" cy="354"/>
              <a:chOff x="2070" y="2004"/>
              <a:chExt cx="510" cy="354"/>
            </a:xfrm>
          </p:grpSpPr>
          <p:sp>
            <p:nvSpPr>
              <p:cNvPr id="5280" name="Google Shape;5280;p84"/>
              <p:cNvSpPr/>
              <p:nvPr/>
            </p:nvSpPr>
            <p:spPr>
              <a:xfrm>
                <a:off x="2070" y="2004"/>
                <a:ext cx="510" cy="354"/>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281" name="Google Shape;5281;p84"/>
              <p:cNvSpPr/>
              <p:nvPr/>
            </p:nvSpPr>
            <p:spPr>
              <a:xfrm>
                <a:off x="2094" y="207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cxnSp>
            <p:nvCxnSpPr>
              <p:cNvPr id="5282" name="Google Shape;5282;p84"/>
              <p:cNvCxnSpPr/>
              <p:nvPr/>
            </p:nvCxnSpPr>
            <p:spPr>
              <a:xfrm>
                <a:off x="2143" y="2104"/>
                <a:ext cx="0" cy="72"/>
              </a:xfrm>
              <a:prstGeom prst="straightConnector1">
                <a:avLst/>
              </a:prstGeom>
              <a:noFill/>
              <a:ln cap="flat" cmpd="sng" w="19050">
                <a:solidFill>
                  <a:srgbClr val="000000"/>
                </a:solidFill>
                <a:prstDash val="solid"/>
                <a:round/>
                <a:headEnd len="med" w="med" type="none"/>
                <a:tailEnd len="med" w="med" type="none"/>
              </a:ln>
            </p:spPr>
          </p:cxnSp>
          <p:cxnSp>
            <p:nvCxnSpPr>
              <p:cNvPr id="5283" name="Google Shape;5283;p84"/>
              <p:cNvCxnSpPr/>
              <p:nvPr/>
            </p:nvCxnSpPr>
            <p:spPr>
              <a:xfrm>
                <a:off x="2252" y="2103"/>
                <a:ext cx="0" cy="72"/>
              </a:xfrm>
              <a:prstGeom prst="straightConnector1">
                <a:avLst/>
              </a:prstGeom>
              <a:noFill/>
              <a:ln cap="flat" cmpd="sng" w="19050">
                <a:solidFill>
                  <a:srgbClr val="000000"/>
                </a:solidFill>
                <a:prstDash val="solid"/>
                <a:round/>
                <a:headEnd len="med" w="med" type="none"/>
                <a:tailEnd len="med" w="med" type="none"/>
              </a:ln>
            </p:spPr>
          </p:cxnSp>
          <p:cxnSp>
            <p:nvCxnSpPr>
              <p:cNvPr id="5284" name="Google Shape;5284;p84"/>
              <p:cNvCxnSpPr/>
              <p:nvPr/>
            </p:nvCxnSpPr>
            <p:spPr>
              <a:xfrm>
                <a:off x="2307" y="2105"/>
                <a:ext cx="0" cy="72"/>
              </a:xfrm>
              <a:prstGeom prst="straightConnector1">
                <a:avLst/>
              </a:prstGeom>
              <a:noFill/>
              <a:ln cap="flat" cmpd="sng" w="19050">
                <a:solidFill>
                  <a:srgbClr val="000000"/>
                </a:solidFill>
                <a:prstDash val="solid"/>
                <a:round/>
                <a:headEnd len="med" w="med" type="none"/>
                <a:tailEnd len="med" w="med" type="none"/>
              </a:ln>
            </p:spPr>
          </p:cxnSp>
          <p:cxnSp>
            <p:nvCxnSpPr>
              <p:cNvPr id="5285" name="Google Shape;5285;p84"/>
              <p:cNvCxnSpPr/>
              <p:nvPr/>
            </p:nvCxnSpPr>
            <p:spPr>
              <a:xfrm>
                <a:off x="2364" y="2103"/>
                <a:ext cx="0" cy="72"/>
              </a:xfrm>
              <a:prstGeom prst="straightConnector1">
                <a:avLst/>
              </a:prstGeom>
              <a:noFill/>
              <a:ln cap="flat" cmpd="sng" w="19050">
                <a:solidFill>
                  <a:srgbClr val="000000"/>
                </a:solidFill>
                <a:prstDash val="solid"/>
                <a:round/>
                <a:headEnd len="med" w="med" type="none"/>
                <a:tailEnd len="med" w="med" type="none"/>
              </a:ln>
            </p:spPr>
          </p:cxnSp>
          <p:cxnSp>
            <p:nvCxnSpPr>
              <p:cNvPr id="5286" name="Google Shape;5286;p84"/>
              <p:cNvCxnSpPr/>
              <p:nvPr/>
            </p:nvCxnSpPr>
            <p:spPr>
              <a:xfrm>
                <a:off x="2425" y="2103"/>
                <a:ext cx="0" cy="72"/>
              </a:xfrm>
              <a:prstGeom prst="straightConnector1">
                <a:avLst/>
              </a:prstGeom>
              <a:noFill/>
              <a:ln cap="flat" cmpd="sng" w="19050">
                <a:solidFill>
                  <a:srgbClr val="000000"/>
                </a:solidFill>
                <a:prstDash val="solid"/>
                <a:round/>
                <a:headEnd len="med" w="med" type="none"/>
                <a:tailEnd len="med" w="med" type="none"/>
              </a:ln>
            </p:spPr>
          </p:cxnSp>
          <p:cxnSp>
            <p:nvCxnSpPr>
              <p:cNvPr id="5287" name="Google Shape;5287;p84"/>
              <p:cNvCxnSpPr/>
              <p:nvPr/>
            </p:nvCxnSpPr>
            <p:spPr>
              <a:xfrm>
                <a:off x="2481" y="2103"/>
                <a:ext cx="0" cy="72"/>
              </a:xfrm>
              <a:prstGeom prst="straightConnector1">
                <a:avLst/>
              </a:prstGeom>
              <a:noFill/>
              <a:ln cap="flat" cmpd="sng" w="19050">
                <a:solidFill>
                  <a:srgbClr val="000000"/>
                </a:solidFill>
                <a:prstDash val="solid"/>
                <a:round/>
                <a:headEnd len="med" w="med" type="none"/>
                <a:tailEnd len="med" w="med" type="none"/>
              </a:ln>
            </p:spPr>
          </p:cxnSp>
          <p:cxnSp>
            <p:nvCxnSpPr>
              <p:cNvPr id="5288" name="Google Shape;5288;p84"/>
              <p:cNvCxnSpPr/>
              <p:nvPr/>
            </p:nvCxnSpPr>
            <p:spPr>
              <a:xfrm>
                <a:off x="2196" y="2104"/>
                <a:ext cx="0" cy="72"/>
              </a:xfrm>
              <a:prstGeom prst="straightConnector1">
                <a:avLst/>
              </a:prstGeom>
              <a:noFill/>
              <a:ln cap="flat" cmpd="sng" w="19050">
                <a:solidFill>
                  <a:srgbClr val="000000"/>
                </a:solidFill>
                <a:prstDash val="solid"/>
                <a:round/>
                <a:headEnd len="med" w="med" type="none"/>
                <a:tailEnd len="med" w="med" type="none"/>
              </a:ln>
            </p:spPr>
          </p:cxnSp>
          <p:sp>
            <p:nvSpPr>
              <p:cNvPr id="5289" name="Google Shape;5289;p84"/>
              <p:cNvSpPr/>
              <p:nvPr/>
            </p:nvSpPr>
            <p:spPr>
              <a:xfrm>
                <a:off x="2102" y="224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290" name="Google Shape;5290;p84"/>
              <p:cNvSpPr/>
              <p:nvPr/>
            </p:nvSpPr>
            <p:spPr>
              <a:xfrm>
                <a:off x="2188" y="224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291" name="Google Shape;5291;p84"/>
              <p:cNvSpPr/>
              <p:nvPr/>
            </p:nvSpPr>
            <p:spPr>
              <a:xfrm>
                <a:off x="2274" y="224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292" name="Google Shape;5292;p84"/>
              <p:cNvSpPr/>
              <p:nvPr/>
            </p:nvSpPr>
            <p:spPr>
              <a:xfrm>
                <a:off x="2371" y="224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293" name="Google Shape;5293;p84"/>
              <p:cNvSpPr/>
              <p:nvPr/>
            </p:nvSpPr>
            <p:spPr>
              <a:xfrm>
                <a:off x="2467" y="224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grpSp>
      </p:grpSp>
      <p:sp>
        <p:nvSpPr>
          <p:cNvPr id="5294" name="Google Shape;5294;p84"/>
          <p:cNvSpPr txBox="1"/>
          <p:nvPr/>
        </p:nvSpPr>
        <p:spPr>
          <a:xfrm>
            <a:off x="3510141" y="1582964"/>
            <a:ext cx="890587"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000"/>
              <a:buFont typeface="Arial"/>
              <a:buNone/>
            </a:pPr>
            <a:r>
              <a:rPr b="0" i="0" lang="en-US" sz="2000" u="none" cap="none" strike="noStrike">
                <a:solidFill>
                  <a:srgbClr val="CC0000"/>
                </a:solidFill>
                <a:latin typeface="Arial"/>
                <a:ea typeface="Arial"/>
                <a:cs typeface="Arial"/>
                <a:sym typeface="Arial"/>
              </a:rPr>
              <a:t>SMTP</a:t>
            </a:r>
            <a:endParaRPr/>
          </a:p>
        </p:txBody>
      </p:sp>
      <p:sp>
        <p:nvSpPr>
          <p:cNvPr id="5295" name="Google Shape;5295;p84"/>
          <p:cNvSpPr/>
          <p:nvPr/>
        </p:nvSpPr>
        <p:spPr>
          <a:xfrm>
            <a:off x="5270678" y="1573439"/>
            <a:ext cx="857250" cy="304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296" name="Google Shape;5296;p84"/>
          <p:cNvSpPr txBox="1"/>
          <p:nvPr/>
        </p:nvSpPr>
        <p:spPr>
          <a:xfrm>
            <a:off x="5111928" y="1594077"/>
            <a:ext cx="890588"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000"/>
              <a:buFont typeface="Arial"/>
              <a:buNone/>
            </a:pPr>
            <a:r>
              <a:rPr b="0" i="0" lang="en-US" sz="2000" u="none" cap="none" strike="noStrike">
                <a:solidFill>
                  <a:srgbClr val="CC0000"/>
                </a:solidFill>
                <a:latin typeface="Arial"/>
                <a:ea typeface="Arial"/>
                <a:cs typeface="Arial"/>
                <a:sym typeface="Arial"/>
              </a:rPr>
              <a:t>SMTP</a:t>
            </a:r>
            <a:endParaRPr/>
          </a:p>
        </p:txBody>
      </p:sp>
      <p:sp>
        <p:nvSpPr>
          <p:cNvPr id="5297" name="Google Shape;5297;p84"/>
          <p:cNvSpPr txBox="1"/>
          <p:nvPr/>
        </p:nvSpPr>
        <p:spPr>
          <a:xfrm>
            <a:off x="5734133" y="2714852"/>
            <a:ext cx="1792478"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receiver’s e-mail </a:t>
            </a:r>
            <a:endParaRPr/>
          </a:p>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server</a:t>
            </a:r>
            <a:endParaRPr b="0" i="0" sz="2400" u="none" cap="none" strike="noStrike">
              <a:solidFill>
                <a:srgbClr val="000000"/>
              </a:solidFill>
              <a:latin typeface="Arial"/>
              <a:ea typeface="Arial"/>
              <a:cs typeface="Arial"/>
              <a:sym typeface="Arial"/>
            </a:endParaRPr>
          </a:p>
        </p:txBody>
      </p:sp>
      <p:grpSp>
        <p:nvGrpSpPr>
          <p:cNvPr id="5298" name="Google Shape;5298;p84"/>
          <p:cNvGrpSpPr/>
          <p:nvPr/>
        </p:nvGrpSpPr>
        <p:grpSpPr>
          <a:xfrm>
            <a:off x="6289853" y="2116364"/>
            <a:ext cx="809625" cy="561975"/>
            <a:chOff x="2070" y="2004"/>
            <a:chExt cx="510" cy="354"/>
          </a:xfrm>
        </p:grpSpPr>
        <p:sp>
          <p:nvSpPr>
            <p:cNvPr id="5299" name="Google Shape;5299;p84"/>
            <p:cNvSpPr/>
            <p:nvPr/>
          </p:nvSpPr>
          <p:spPr>
            <a:xfrm>
              <a:off x="2070" y="2004"/>
              <a:ext cx="510" cy="354"/>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300" name="Google Shape;5300;p84"/>
            <p:cNvSpPr/>
            <p:nvPr/>
          </p:nvSpPr>
          <p:spPr>
            <a:xfrm>
              <a:off x="2094" y="2076"/>
              <a:ext cx="450" cy="120"/>
            </a:xfrm>
            <a:prstGeom prst="rect">
              <a:avLst/>
            </a:prstGeom>
            <a:solidFill>
              <a:srgbClr val="00FF00"/>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cxnSp>
          <p:nvCxnSpPr>
            <p:cNvPr id="5301" name="Google Shape;5301;p84"/>
            <p:cNvCxnSpPr/>
            <p:nvPr/>
          </p:nvCxnSpPr>
          <p:spPr>
            <a:xfrm>
              <a:off x="2143" y="2104"/>
              <a:ext cx="0" cy="72"/>
            </a:xfrm>
            <a:prstGeom prst="straightConnector1">
              <a:avLst/>
            </a:prstGeom>
            <a:noFill/>
            <a:ln cap="flat" cmpd="sng" w="19050">
              <a:solidFill>
                <a:srgbClr val="000000"/>
              </a:solidFill>
              <a:prstDash val="solid"/>
              <a:round/>
              <a:headEnd len="med" w="med" type="none"/>
              <a:tailEnd len="med" w="med" type="none"/>
            </a:ln>
          </p:spPr>
        </p:cxnSp>
        <p:cxnSp>
          <p:nvCxnSpPr>
            <p:cNvPr id="5302" name="Google Shape;5302;p84"/>
            <p:cNvCxnSpPr/>
            <p:nvPr/>
          </p:nvCxnSpPr>
          <p:spPr>
            <a:xfrm>
              <a:off x="2252" y="2103"/>
              <a:ext cx="0" cy="72"/>
            </a:xfrm>
            <a:prstGeom prst="straightConnector1">
              <a:avLst/>
            </a:prstGeom>
            <a:noFill/>
            <a:ln cap="flat" cmpd="sng" w="19050">
              <a:solidFill>
                <a:srgbClr val="000000"/>
              </a:solidFill>
              <a:prstDash val="solid"/>
              <a:round/>
              <a:headEnd len="med" w="med" type="none"/>
              <a:tailEnd len="med" w="med" type="none"/>
            </a:ln>
          </p:spPr>
        </p:cxnSp>
        <p:cxnSp>
          <p:nvCxnSpPr>
            <p:cNvPr id="5303" name="Google Shape;5303;p84"/>
            <p:cNvCxnSpPr/>
            <p:nvPr/>
          </p:nvCxnSpPr>
          <p:spPr>
            <a:xfrm>
              <a:off x="2307" y="2105"/>
              <a:ext cx="0" cy="72"/>
            </a:xfrm>
            <a:prstGeom prst="straightConnector1">
              <a:avLst/>
            </a:prstGeom>
            <a:noFill/>
            <a:ln cap="flat" cmpd="sng" w="19050">
              <a:solidFill>
                <a:srgbClr val="000000"/>
              </a:solidFill>
              <a:prstDash val="solid"/>
              <a:round/>
              <a:headEnd len="med" w="med" type="none"/>
              <a:tailEnd len="med" w="med" type="none"/>
            </a:ln>
          </p:spPr>
        </p:cxnSp>
        <p:cxnSp>
          <p:nvCxnSpPr>
            <p:cNvPr id="5304" name="Google Shape;5304;p84"/>
            <p:cNvCxnSpPr/>
            <p:nvPr/>
          </p:nvCxnSpPr>
          <p:spPr>
            <a:xfrm>
              <a:off x="2364" y="2103"/>
              <a:ext cx="0" cy="72"/>
            </a:xfrm>
            <a:prstGeom prst="straightConnector1">
              <a:avLst/>
            </a:prstGeom>
            <a:noFill/>
            <a:ln cap="flat" cmpd="sng" w="19050">
              <a:solidFill>
                <a:srgbClr val="000000"/>
              </a:solidFill>
              <a:prstDash val="solid"/>
              <a:round/>
              <a:headEnd len="med" w="med" type="none"/>
              <a:tailEnd len="med" w="med" type="none"/>
            </a:ln>
          </p:spPr>
        </p:cxnSp>
        <p:cxnSp>
          <p:nvCxnSpPr>
            <p:cNvPr id="5305" name="Google Shape;5305;p84"/>
            <p:cNvCxnSpPr/>
            <p:nvPr/>
          </p:nvCxnSpPr>
          <p:spPr>
            <a:xfrm>
              <a:off x="2425" y="2103"/>
              <a:ext cx="0" cy="72"/>
            </a:xfrm>
            <a:prstGeom prst="straightConnector1">
              <a:avLst/>
            </a:prstGeom>
            <a:noFill/>
            <a:ln cap="flat" cmpd="sng" w="19050">
              <a:solidFill>
                <a:srgbClr val="000000"/>
              </a:solidFill>
              <a:prstDash val="solid"/>
              <a:round/>
              <a:headEnd len="med" w="med" type="none"/>
              <a:tailEnd len="med" w="med" type="none"/>
            </a:ln>
          </p:spPr>
        </p:cxnSp>
        <p:cxnSp>
          <p:nvCxnSpPr>
            <p:cNvPr id="5306" name="Google Shape;5306;p84"/>
            <p:cNvCxnSpPr/>
            <p:nvPr/>
          </p:nvCxnSpPr>
          <p:spPr>
            <a:xfrm>
              <a:off x="2481" y="2103"/>
              <a:ext cx="0" cy="72"/>
            </a:xfrm>
            <a:prstGeom prst="straightConnector1">
              <a:avLst/>
            </a:prstGeom>
            <a:noFill/>
            <a:ln cap="flat" cmpd="sng" w="19050">
              <a:solidFill>
                <a:srgbClr val="000000"/>
              </a:solidFill>
              <a:prstDash val="solid"/>
              <a:round/>
              <a:headEnd len="med" w="med" type="none"/>
              <a:tailEnd len="med" w="med" type="none"/>
            </a:ln>
          </p:spPr>
        </p:cxnSp>
        <p:cxnSp>
          <p:nvCxnSpPr>
            <p:cNvPr id="5307" name="Google Shape;5307;p84"/>
            <p:cNvCxnSpPr/>
            <p:nvPr/>
          </p:nvCxnSpPr>
          <p:spPr>
            <a:xfrm>
              <a:off x="2196" y="2104"/>
              <a:ext cx="0" cy="72"/>
            </a:xfrm>
            <a:prstGeom prst="straightConnector1">
              <a:avLst/>
            </a:prstGeom>
            <a:noFill/>
            <a:ln cap="flat" cmpd="sng" w="19050">
              <a:solidFill>
                <a:srgbClr val="000000"/>
              </a:solidFill>
              <a:prstDash val="solid"/>
              <a:round/>
              <a:headEnd len="med" w="med" type="none"/>
              <a:tailEnd len="med" w="med" type="none"/>
            </a:ln>
          </p:spPr>
        </p:cxnSp>
        <p:sp>
          <p:nvSpPr>
            <p:cNvPr id="5308" name="Google Shape;5308;p84"/>
            <p:cNvSpPr/>
            <p:nvPr/>
          </p:nvSpPr>
          <p:spPr>
            <a:xfrm>
              <a:off x="2102" y="224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309" name="Google Shape;5309;p84"/>
            <p:cNvSpPr/>
            <p:nvPr/>
          </p:nvSpPr>
          <p:spPr>
            <a:xfrm>
              <a:off x="2188" y="2243"/>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310" name="Google Shape;5310;p84"/>
            <p:cNvSpPr/>
            <p:nvPr/>
          </p:nvSpPr>
          <p:spPr>
            <a:xfrm>
              <a:off x="2274" y="2242"/>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311" name="Google Shape;5311;p84"/>
            <p:cNvSpPr/>
            <p:nvPr/>
          </p:nvSpPr>
          <p:spPr>
            <a:xfrm>
              <a:off x="2371" y="224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sp>
          <p:nvSpPr>
            <p:cNvPr id="5312" name="Google Shape;5312;p84"/>
            <p:cNvSpPr/>
            <p:nvPr/>
          </p:nvSpPr>
          <p:spPr>
            <a:xfrm>
              <a:off x="2467" y="2240"/>
              <a:ext cx="64" cy="93"/>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Comic Sans MS"/>
                <a:ea typeface="Comic Sans MS"/>
                <a:cs typeface="Comic Sans MS"/>
                <a:sym typeface="Comic Sans MS"/>
              </a:endParaRPr>
            </a:p>
          </p:txBody>
        </p:sp>
      </p:grpSp>
      <p:pic>
        <p:nvPicPr>
          <p:cNvPr descr="Alice" id="5313" name="Google Shape;5313;p84"/>
          <p:cNvPicPr preferRelativeResize="0"/>
          <p:nvPr/>
        </p:nvPicPr>
        <p:blipFill rotWithShape="1">
          <a:blip r:embed="rId3">
            <a:alphaModFix/>
          </a:blip>
          <a:srcRect b="0" l="0" r="0" t="0"/>
          <a:stretch/>
        </p:blipFill>
        <p:spPr>
          <a:xfrm>
            <a:off x="1933753" y="1673452"/>
            <a:ext cx="561975" cy="693737"/>
          </a:xfrm>
          <a:prstGeom prst="rect">
            <a:avLst/>
          </a:prstGeom>
          <a:noFill/>
          <a:ln>
            <a:noFill/>
          </a:ln>
        </p:spPr>
      </p:pic>
      <p:pic>
        <p:nvPicPr>
          <p:cNvPr descr="Bob" id="5314" name="Google Shape;5314;p84"/>
          <p:cNvPicPr preferRelativeResize="0"/>
          <p:nvPr/>
        </p:nvPicPr>
        <p:blipFill rotWithShape="1">
          <a:blip r:embed="rId4">
            <a:alphaModFix/>
          </a:blip>
          <a:srcRect b="0" l="0" r="0" t="0"/>
          <a:stretch/>
        </p:blipFill>
        <p:spPr>
          <a:xfrm>
            <a:off x="9502953" y="1687739"/>
            <a:ext cx="676275" cy="690563"/>
          </a:xfrm>
          <a:prstGeom prst="rect">
            <a:avLst/>
          </a:prstGeom>
          <a:noFill/>
          <a:ln>
            <a:noFill/>
          </a:ln>
        </p:spPr>
      </p:pic>
      <p:cxnSp>
        <p:nvCxnSpPr>
          <p:cNvPr id="5315" name="Google Shape;5315;p84"/>
          <p:cNvCxnSpPr/>
          <p:nvPr/>
        </p:nvCxnSpPr>
        <p:spPr>
          <a:xfrm>
            <a:off x="3492678" y="2021114"/>
            <a:ext cx="903288" cy="0"/>
          </a:xfrm>
          <a:prstGeom prst="straightConnector1">
            <a:avLst/>
          </a:prstGeom>
          <a:noFill/>
          <a:ln cap="flat" cmpd="sng" w="28575">
            <a:solidFill>
              <a:srgbClr val="CC0000"/>
            </a:solidFill>
            <a:prstDash val="solid"/>
            <a:round/>
            <a:headEnd len="med" w="med" type="none"/>
            <a:tailEnd len="med" w="med" type="triangle"/>
          </a:ln>
        </p:spPr>
      </p:cxnSp>
      <p:cxnSp>
        <p:nvCxnSpPr>
          <p:cNvPr id="5316" name="Google Shape;5316;p84"/>
          <p:cNvCxnSpPr/>
          <p:nvPr/>
        </p:nvCxnSpPr>
        <p:spPr>
          <a:xfrm>
            <a:off x="5123041" y="2017939"/>
            <a:ext cx="903287" cy="0"/>
          </a:xfrm>
          <a:prstGeom prst="straightConnector1">
            <a:avLst/>
          </a:prstGeom>
          <a:noFill/>
          <a:ln cap="flat" cmpd="sng" w="28575">
            <a:solidFill>
              <a:srgbClr val="CC0000"/>
            </a:solidFill>
            <a:prstDash val="solid"/>
            <a:round/>
            <a:headEnd len="med" w="med" type="none"/>
            <a:tailEnd len="med" w="med" type="triangle"/>
          </a:ln>
        </p:spPr>
      </p:cxnSp>
      <p:grpSp>
        <p:nvGrpSpPr>
          <p:cNvPr id="5317" name="Google Shape;5317;p84"/>
          <p:cNvGrpSpPr/>
          <p:nvPr/>
        </p:nvGrpSpPr>
        <p:grpSpPr>
          <a:xfrm>
            <a:off x="6699252" y="1424214"/>
            <a:ext cx="1816276" cy="1182356"/>
            <a:chOff x="6699252" y="1424214"/>
            <a:chExt cx="1816276" cy="1182356"/>
          </a:xfrm>
        </p:grpSpPr>
        <p:sp>
          <p:nvSpPr>
            <p:cNvPr id="5318" name="Google Shape;5318;p84"/>
            <p:cNvSpPr txBox="1"/>
            <p:nvPr/>
          </p:nvSpPr>
          <p:spPr>
            <a:xfrm>
              <a:off x="6699252" y="1424214"/>
              <a:ext cx="1786114" cy="615553"/>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e-mail access</a:t>
              </a:r>
              <a:endParaRPr/>
            </a:p>
            <a:p>
              <a:pPr indent="0" lvl="0" marL="0" marR="0" rtl="0" algn="ctr">
                <a:lnSpc>
                  <a:spcPct val="85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protocol</a:t>
              </a:r>
              <a:endParaRPr b="0" i="0" sz="1800" u="none" cap="none" strike="noStrike">
                <a:solidFill>
                  <a:srgbClr val="CC0000"/>
                </a:solidFill>
                <a:latin typeface="Arial"/>
                <a:ea typeface="Arial"/>
                <a:cs typeface="Arial"/>
                <a:sym typeface="Arial"/>
              </a:endParaRPr>
            </a:p>
          </p:txBody>
        </p:sp>
        <p:cxnSp>
          <p:nvCxnSpPr>
            <p:cNvPr id="5319" name="Google Shape;5319;p84"/>
            <p:cNvCxnSpPr/>
            <p:nvPr/>
          </p:nvCxnSpPr>
          <p:spPr>
            <a:xfrm>
              <a:off x="6742291" y="2014764"/>
              <a:ext cx="1697037" cy="1588"/>
            </a:xfrm>
            <a:prstGeom prst="straightConnector1">
              <a:avLst/>
            </a:prstGeom>
            <a:noFill/>
            <a:ln cap="flat" cmpd="sng" w="28575">
              <a:solidFill>
                <a:srgbClr val="CC0000"/>
              </a:solidFill>
              <a:prstDash val="solid"/>
              <a:round/>
              <a:headEnd len="med" w="med" type="none"/>
              <a:tailEnd len="med" w="med" type="triangle"/>
            </a:ln>
          </p:spPr>
        </p:cxnSp>
        <p:sp>
          <p:nvSpPr>
            <p:cNvPr id="5320" name="Google Shape;5320;p84"/>
            <p:cNvSpPr txBox="1"/>
            <p:nvPr/>
          </p:nvSpPr>
          <p:spPr>
            <a:xfrm>
              <a:off x="7064731" y="2043339"/>
              <a:ext cx="1450797" cy="563231"/>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CC0000"/>
                </a:buClr>
                <a:buSzPts val="1800"/>
                <a:buFont typeface="Arial"/>
                <a:buNone/>
              </a:pPr>
              <a:r>
                <a:rPr b="0" i="1" lang="en-US" sz="1800" u="none" cap="none" strike="noStrike">
                  <a:solidFill>
                    <a:srgbClr val="CC0000"/>
                  </a:solidFill>
                  <a:latin typeface="Arial"/>
                  <a:ea typeface="Arial"/>
                  <a:cs typeface="Arial"/>
                  <a:sym typeface="Arial"/>
                </a:rPr>
                <a:t>(e.g.,</a:t>
              </a:r>
              <a:r>
                <a:rPr b="0" i="1" lang="en-US" sz="1600" u="none" cap="none" strike="noStrike">
                  <a:solidFill>
                    <a:srgbClr val="CC0000"/>
                  </a:solidFill>
                  <a:latin typeface="Arial"/>
                  <a:ea typeface="Arial"/>
                  <a:cs typeface="Arial"/>
                  <a:sym typeface="Arial"/>
                </a:rPr>
                <a:t> IMAP, HTTP</a:t>
              </a:r>
              <a:r>
                <a:rPr b="0" i="1" lang="en-US" sz="1800" u="none" cap="none" strike="noStrike">
                  <a:solidFill>
                    <a:srgbClr val="CC0000"/>
                  </a:solidFill>
                  <a:latin typeface="Arial"/>
                  <a:ea typeface="Arial"/>
                  <a:cs typeface="Arial"/>
                  <a:sym typeface="Arial"/>
                </a:rPr>
                <a:t>)</a:t>
              </a:r>
              <a:endParaRPr/>
            </a:p>
          </p:txBody>
        </p:sp>
      </p:grpSp>
      <p:grpSp>
        <p:nvGrpSpPr>
          <p:cNvPr id="5321" name="Google Shape;5321;p84"/>
          <p:cNvGrpSpPr/>
          <p:nvPr/>
        </p:nvGrpSpPr>
        <p:grpSpPr>
          <a:xfrm>
            <a:off x="2556053" y="1535339"/>
            <a:ext cx="912813" cy="1054100"/>
            <a:chOff x="3574" y="550"/>
            <a:chExt cx="575" cy="664"/>
          </a:xfrm>
        </p:grpSpPr>
        <p:grpSp>
          <p:nvGrpSpPr>
            <p:cNvPr id="5322" name="Google Shape;5322;p84"/>
            <p:cNvGrpSpPr/>
            <p:nvPr/>
          </p:nvGrpSpPr>
          <p:grpSpPr>
            <a:xfrm>
              <a:off x="3588" y="692"/>
              <a:ext cx="561" cy="522"/>
              <a:chOff x="-44" y="1473"/>
              <a:chExt cx="981" cy="1105"/>
            </a:xfrm>
          </p:grpSpPr>
          <p:pic>
            <p:nvPicPr>
              <p:cNvPr descr="desktop_computer_stylized_medium" id="5323" name="Google Shape;5323;p84"/>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5324" name="Google Shape;5324;p8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325" name="Google Shape;5325;p84"/>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326" name="Google Shape;5326;p84"/>
            <p:cNvSpPr txBox="1"/>
            <p:nvPr/>
          </p:nvSpPr>
          <p:spPr>
            <a:xfrm>
              <a:off x="3574" y="550"/>
              <a:ext cx="436"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user</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agent</a:t>
              </a:r>
              <a:endParaRPr b="0" i="0" sz="2400" u="none" cap="none" strike="noStrike">
                <a:solidFill>
                  <a:srgbClr val="000000"/>
                </a:solidFill>
                <a:latin typeface="Arial"/>
                <a:ea typeface="Arial"/>
                <a:cs typeface="Arial"/>
                <a:sym typeface="Arial"/>
              </a:endParaRPr>
            </a:p>
          </p:txBody>
        </p:sp>
      </p:grpSp>
      <p:grpSp>
        <p:nvGrpSpPr>
          <p:cNvPr id="5327" name="Google Shape;5327;p84"/>
          <p:cNvGrpSpPr/>
          <p:nvPr/>
        </p:nvGrpSpPr>
        <p:grpSpPr>
          <a:xfrm>
            <a:off x="8456791" y="1538514"/>
            <a:ext cx="912812" cy="1054100"/>
            <a:chOff x="3574" y="550"/>
            <a:chExt cx="575" cy="664"/>
          </a:xfrm>
        </p:grpSpPr>
        <p:grpSp>
          <p:nvGrpSpPr>
            <p:cNvPr id="5328" name="Google Shape;5328;p84"/>
            <p:cNvGrpSpPr/>
            <p:nvPr/>
          </p:nvGrpSpPr>
          <p:grpSpPr>
            <a:xfrm>
              <a:off x="3588" y="692"/>
              <a:ext cx="561" cy="522"/>
              <a:chOff x="-44" y="1473"/>
              <a:chExt cx="981" cy="1105"/>
            </a:xfrm>
          </p:grpSpPr>
          <p:pic>
            <p:nvPicPr>
              <p:cNvPr descr="desktop_computer_stylized_medium" id="5329" name="Google Shape;5329;p84"/>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5330" name="Google Shape;5330;p8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331" name="Google Shape;5331;p84"/>
            <p:cNvSpPr/>
            <p:nvPr/>
          </p:nvSpPr>
          <p:spPr>
            <a:xfrm>
              <a:off x="3611" y="576"/>
              <a:ext cx="381" cy="330"/>
            </a:xfrm>
            <a:prstGeom prst="rect">
              <a:avLst/>
            </a:prstGeom>
            <a:solidFill>
              <a:srgbClr val="CCCC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332" name="Google Shape;5332;p84"/>
            <p:cNvSpPr txBox="1"/>
            <p:nvPr/>
          </p:nvSpPr>
          <p:spPr>
            <a:xfrm>
              <a:off x="3574" y="550"/>
              <a:ext cx="436"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user</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agent</a:t>
              </a:r>
              <a:endParaRPr b="0" i="0" sz="2400" u="none" cap="none" strike="noStrike">
                <a:solidFill>
                  <a:srgbClr val="000000"/>
                </a:solidFill>
                <a:latin typeface="Arial"/>
                <a:ea typeface="Arial"/>
                <a:cs typeface="Arial"/>
                <a:sym typeface="Arial"/>
              </a:endParaRPr>
            </a:p>
          </p:txBody>
        </p:sp>
      </p:grpSp>
      <p:sp>
        <p:nvSpPr>
          <p:cNvPr id="5333" name="Google Shape;5333;p84"/>
          <p:cNvSpPr txBox="1"/>
          <p:nvPr/>
        </p:nvSpPr>
        <p:spPr>
          <a:xfrm>
            <a:off x="478971" y="3418624"/>
            <a:ext cx="11248571" cy="3150050"/>
          </a:xfrm>
          <a:prstGeom prst="rect">
            <a:avLst/>
          </a:prstGeom>
          <a:noFill/>
          <a:ln>
            <a:noFill/>
          </a:ln>
        </p:spPr>
        <p:txBody>
          <a:bodyPr anchorCtr="0" anchor="t" bIns="45700" lIns="91425" spcFirstLastPara="1" rIns="91425" wrap="square" tIns="45700">
            <a:noAutofit/>
          </a:bodyPr>
          <a:lstStyle/>
          <a:p>
            <a:pPr indent="-222250" lvl="0" marL="352425" marR="0" rtl="0" algn="l">
              <a:lnSpc>
                <a:spcPct val="100000"/>
              </a:lnSpc>
              <a:spcBef>
                <a:spcPts val="0"/>
              </a:spcBef>
              <a:spcAft>
                <a:spcPts val="0"/>
              </a:spcAft>
              <a:buClr>
                <a:srgbClr val="0000A3"/>
              </a:buClr>
              <a:buSzPts val="2800"/>
              <a:buFont typeface="Noto Sans Symbols"/>
              <a:buChar char="▪"/>
            </a:pPr>
            <a:r>
              <a:rPr b="0" i="0" lang="en-US" sz="2800" u="none" cap="none" strike="noStrike">
                <a:solidFill>
                  <a:srgbClr val="CC0000"/>
                </a:solidFill>
                <a:latin typeface="Calibri"/>
                <a:ea typeface="Calibri"/>
                <a:cs typeface="Calibri"/>
                <a:sym typeface="Calibri"/>
              </a:rPr>
              <a:t>SMTP:</a:t>
            </a:r>
            <a:r>
              <a:rPr b="0" i="0" lang="en-US" sz="2800" u="none" cap="none" strike="noStrike">
                <a:solidFill>
                  <a:srgbClr val="000000"/>
                </a:solidFill>
                <a:latin typeface="Calibri"/>
                <a:ea typeface="Calibri"/>
                <a:cs typeface="Calibri"/>
                <a:sym typeface="Calibri"/>
              </a:rPr>
              <a:t> delivery/storage of e-mail messages to receiver’s server</a:t>
            </a:r>
            <a:endParaRPr/>
          </a:p>
          <a:p>
            <a:pPr indent="-222250" lvl="0" marL="352425" marR="0" rtl="0" algn="l">
              <a:lnSpc>
                <a:spcPct val="10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mail access protocol: retrieval from server</a:t>
            </a:r>
            <a:endParaRPr/>
          </a:p>
          <a:p>
            <a:pPr indent="-231775" lvl="1" marL="695325" marR="0" rtl="0" algn="l">
              <a:lnSpc>
                <a:spcPct val="100000"/>
              </a:lnSpc>
              <a:spcBef>
                <a:spcPts val="500"/>
              </a:spcBef>
              <a:spcAft>
                <a:spcPts val="0"/>
              </a:spcAft>
              <a:buClr>
                <a:srgbClr val="0000A8"/>
              </a:buClr>
              <a:buSzPts val="2400"/>
              <a:buFont typeface="Arial"/>
              <a:buChar char="•"/>
            </a:pPr>
            <a:r>
              <a:rPr b="0" i="0" lang="en-US" sz="2400" u="none" cap="none" strike="noStrike">
                <a:solidFill>
                  <a:srgbClr val="CC0000"/>
                </a:solidFill>
                <a:latin typeface="Calibri"/>
                <a:ea typeface="Calibri"/>
                <a:cs typeface="Calibri"/>
                <a:sym typeface="Calibri"/>
              </a:rPr>
              <a:t>IMAP:</a:t>
            </a:r>
            <a:r>
              <a:rPr b="0" i="0" lang="en-US" sz="2400" u="none" cap="none" strike="noStrike">
                <a:solidFill>
                  <a:srgbClr val="000000"/>
                </a:solidFill>
                <a:latin typeface="Calibri"/>
                <a:ea typeface="Calibri"/>
                <a:cs typeface="Calibri"/>
                <a:sym typeface="Calibri"/>
              </a:rPr>
              <a:t> Internet Mail Access Protocol [RFC 3501]: messages stored on server, IMAP provides retrieval, deletion, folders of stored messages on server</a:t>
            </a:r>
            <a:endParaRPr/>
          </a:p>
          <a:p>
            <a:pPr indent="-288925" lvl="0" marL="346075" marR="0" rtl="0" algn="l">
              <a:lnSpc>
                <a:spcPct val="100000"/>
              </a:lnSpc>
              <a:spcBef>
                <a:spcPts val="1000"/>
              </a:spcBef>
              <a:spcAft>
                <a:spcPts val="0"/>
              </a:spcAft>
              <a:buClr>
                <a:srgbClr val="0000A3"/>
              </a:buClr>
              <a:buSzPts val="2800"/>
              <a:buFont typeface="Noto Sans Symbols"/>
              <a:buChar char="▪"/>
            </a:pPr>
            <a:r>
              <a:rPr b="0" i="0" lang="en-US" sz="2800" u="none" cap="none" strike="noStrike">
                <a:solidFill>
                  <a:srgbClr val="CC0000"/>
                </a:solidFill>
                <a:latin typeface="Calibri"/>
                <a:ea typeface="Calibri"/>
                <a:cs typeface="Calibri"/>
                <a:sym typeface="Calibri"/>
              </a:rPr>
              <a:t>HTTP:</a:t>
            </a:r>
            <a:r>
              <a:rPr b="0" i="0" lang="en-US" sz="2800" u="none" cap="none" strike="noStrike">
                <a:solidFill>
                  <a:srgbClr val="000000"/>
                </a:solidFill>
                <a:latin typeface="Calibri"/>
                <a:ea typeface="Calibri"/>
                <a:cs typeface="Calibri"/>
                <a:sym typeface="Calibri"/>
              </a:rPr>
              <a:t> gmail, Hotmail, Yahoo!Mail, etc. provides web-based interface on top of STMP (to send), IMAP (or POP) to retrieve e-mail messages</a:t>
            </a:r>
            <a:endParaRPr/>
          </a:p>
          <a:p>
            <a:pPr indent="-92075" lvl="1" marL="695325" marR="0" rtl="0" algn="l">
              <a:lnSpc>
                <a:spcPct val="90000"/>
              </a:lnSpc>
              <a:spcBef>
                <a:spcPts val="500"/>
              </a:spcBef>
              <a:spcAft>
                <a:spcPts val="0"/>
              </a:spcAft>
              <a:buClr>
                <a:srgbClr val="0000A8"/>
              </a:buClr>
              <a:buSzPts val="2200"/>
              <a:buFont typeface="Arial"/>
              <a:buNone/>
            </a:pPr>
            <a:r>
              <a:t/>
            </a:r>
            <a:endParaRPr b="0" i="0" sz="2200" u="none" cap="none" strike="noStrike">
              <a:solidFill>
                <a:srgbClr val="000000"/>
              </a:solidFill>
              <a:latin typeface="Calibri"/>
              <a:ea typeface="Calibri"/>
              <a:cs typeface="Calibri"/>
              <a:sym typeface="Calibri"/>
            </a:endParaRPr>
          </a:p>
        </p:txBody>
      </p:sp>
      <p:sp>
        <p:nvSpPr>
          <p:cNvPr id="5334" name="Google Shape;5334;p8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7"/>
                                        </p:tgtEl>
                                        <p:attrNameLst>
                                          <p:attrName>style.visibility</p:attrName>
                                        </p:attrNameLst>
                                      </p:cBhvr>
                                      <p:to>
                                        <p:strVal val="visible"/>
                                      </p:to>
                                    </p:set>
                                    <p:animEffect filter="fade" transition="in">
                                      <p:cBhvr>
                                        <p:cTn dur="500"/>
                                        <p:tgtEl>
                                          <p:spTgt spid="5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9" name="Shape 5339"/>
        <p:cNvGrpSpPr/>
        <p:nvPr/>
      </p:nvGrpSpPr>
      <p:grpSpPr>
        <a:xfrm>
          <a:off x="0" y="0"/>
          <a:ext cx="0" cy="0"/>
          <a:chOff x="0" y="0"/>
          <a:chExt cx="0" cy="0"/>
        </a:xfrm>
      </p:grpSpPr>
      <p:sp>
        <p:nvSpPr>
          <p:cNvPr id="5340" name="Google Shape;5340;p85"/>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a:t>Application Layer: Overview</a:t>
            </a:r>
            <a:endParaRPr/>
          </a:p>
        </p:txBody>
      </p:sp>
      <p:sp>
        <p:nvSpPr>
          <p:cNvPr id="5341" name="Google Shape;5341;p85"/>
          <p:cNvSpPr txBox="1"/>
          <p:nvPr/>
        </p:nvSpPr>
        <p:spPr>
          <a:xfrm>
            <a:off x="809242" y="1870563"/>
            <a:ext cx="5309184" cy="4351338"/>
          </a:xfrm>
          <a:prstGeom prst="rect">
            <a:avLst/>
          </a:prstGeom>
          <a:noFill/>
          <a:ln>
            <a:noFill/>
          </a:ln>
        </p:spPr>
        <p:txBody>
          <a:bodyPr anchorCtr="0" anchor="t" bIns="45700" lIns="91425" spcFirstLastPara="1" rIns="91425" wrap="square" tIns="45700">
            <a:noAutofit/>
          </a:bodyPr>
          <a:lstStyle/>
          <a:p>
            <a:pPr indent="-401638" lvl="0" marL="401638" marR="0" rtl="0" algn="l">
              <a:lnSpc>
                <a:spcPct val="90000"/>
              </a:lnSpc>
              <a:spcBef>
                <a:spcPts val="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Principles of network applications</a:t>
            </a:r>
            <a:endParaRPr/>
          </a:p>
          <a:p>
            <a:pPr indent="-401638" lvl="0" marL="401638"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Web and HTTP</a:t>
            </a:r>
            <a:endParaRPr/>
          </a:p>
          <a:p>
            <a:pPr indent="-401638" lvl="0" marL="401638"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E-mail, SMTP, IMAP</a:t>
            </a:r>
            <a:endParaRPr/>
          </a:p>
          <a:p>
            <a:pPr indent="-401638" lvl="0" marL="401638" marR="0" rtl="0" algn="l">
              <a:lnSpc>
                <a:spcPct val="90000"/>
              </a:lnSpc>
              <a:spcBef>
                <a:spcPts val="1000"/>
              </a:spcBef>
              <a:spcAft>
                <a:spcPts val="0"/>
              </a:spcAft>
              <a:buClr>
                <a:srgbClr val="0000A8"/>
              </a:buClr>
              <a:buSzPts val="3200"/>
              <a:buFont typeface="Noto Sans Symbols"/>
              <a:buChar char="▪"/>
            </a:pPr>
            <a:r>
              <a:rPr b="0" i="0" lang="en-US" sz="3200" u="none" cap="none" strike="noStrike">
                <a:solidFill>
                  <a:schemeClr val="dk1"/>
                </a:solidFill>
                <a:latin typeface="Calibri"/>
                <a:ea typeface="Calibri"/>
                <a:cs typeface="Calibri"/>
                <a:sym typeface="Calibri"/>
              </a:rPr>
              <a:t>The Domain Name System DNS</a:t>
            </a:r>
            <a:endParaRPr/>
          </a:p>
          <a:p>
            <a:pPr indent="-444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5342" name="Google Shape;5342;p85"/>
          <p:cNvSpPr txBox="1"/>
          <p:nvPr/>
        </p:nvSpPr>
        <p:spPr>
          <a:xfrm>
            <a:off x="6557554" y="1422888"/>
            <a:ext cx="5405262" cy="4799013"/>
          </a:xfrm>
          <a:prstGeom prst="rect">
            <a:avLst/>
          </a:prstGeom>
          <a:noFill/>
          <a:ln>
            <a:noFill/>
          </a:ln>
        </p:spPr>
        <p:txBody>
          <a:bodyPr anchorCtr="0" anchor="t" bIns="45700" lIns="91425" spcFirstLastPara="1" rIns="91425" wrap="square" tIns="45700">
            <a:normAutofit/>
          </a:bodyPr>
          <a:lstStyle/>
          <a:p>
            <a:pPr indent="-349250" lvl="0" marL="349250" marR="0" rtl="0" algn="l">
              <a:lnSpc>
                <a:spcPct val="90000"/>
              </a:lnSpc>
              <a:spcBef>
                <a:spcPts val="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P2P applications</a:t>
            </a:r>
            <a:endParaRPr/>
          </a:p>
          <a:p>
            <a:pPr indent="-349250" lvl="0" marL="349250"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video streaming and content distribution networks</a:t>
            </a:r>
            <a:endParaRPr/>
          </a:p>
          <a:p>
            <a:pPr indent="-349250" lvl="0" marL="349250"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socket programming with UDP and TCP</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5343" name="Google Shape;5343;p8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pic>
        <p:nvPicPr>
          <p:cNvPr descr="Kurose&amp;Ross 8th edition photo" id="5344" name="Google Shape;5344;p85"/>
          <p:cNvPicPr preferRelativeResize="0"/>
          <p:nvPr/>
        </p:nvPicPr>
        <p:blipFill rotWithShape="1">
          <a:blip r:embed="rId3">
            <a:alphaModFix/>
          </a:blip>
          <a:srcRect b="0" l="0" r="0" t="0"/>
          <a:stretch/>
        </p:blipFill>
        <p:spPr>
          <a:xfrm>
            <a:off x="6957391" y="4125913"/>
            <a:ext cx="3087757" cy="231581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9" name="Shape 5349"/>
        <p:cNvGrpSpPr/>
        <p:nvPr/>
      </p:nvGrpSpPr>
      <p:grpSpPr>
        <a:xfrm>
          <a:off x="0" y="0"/>
          <a:ext cx="0" cy="0"/>
          <a:chOff x="0" y="0"/>
          <a:chExt cx="0" cy="0"/>
        </a:xfrm>
      </p:grpSpPr>
      <p:sp>
        <p:nvSpPr>
          <p:cNvPr id="5350" name="Google Shape;5350;p86"/>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Domain Name System</a:t>
            </a:r>
            <a:endParaRPr sz="4400"/>
          </a:p>
        </p:txBody>
      </p:sp>
      <p:sp>
        <p:nvSpPr>
          <p:cNvPr id="5351" name="Google Shape;5351;p86"/>
          <p:cNvSpPr txBox="1"/>
          <p:nvPr/>
        </p:nvSpPr>
        <p:spPr>
          <a:xfrm>
            <a:off x="753721" y="1340962"/>
            <a:ext cx="4901973"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1" lang="en-US" sz="2800" u="none" cap="none" strike="noStrike">
                <a:solidFill>
                  <a:srgbClr val="000099"/>
                </a:solidFill>
                <a:latin typeface="Calibri"/>
                <a:ea typeface="Calibri"/>
                <a:cs typeface="Calibri"/>
                <a:sym typeface="Calibri"/>
              </a:rPr>
              <a:t>people:</a:t>
            </a:r>
            <a:r>
              <a:rPr b="0" i="0" lang="en-US" sz="2800" u="none" cap="none" strike="noStrike">
                <a:solidFill>
                  <a:srgbClr val="000000"/>
                </a:solidFill>
                <a:latin typeface="Calibri"/>
                <a:ea typeface="Calibri"/>
                <a:cs typeface="Calibri"/>
                <a:sym typeface="Calibri"/>
              </a:rPr>
              <a:t> many identifiers:</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SSN, name, passport #</a:t>
            </a:r>
            <a:endParaRPr/>
          </a:p>
          <a:p>
            <a:pPr indent="-222250" lvl="0" marL="352425" marR="0" rtl="0" algn="l">
              <a:lnSpc>
                <a:spcPct val="90000"/>
              </a:lnSpc>
              <a:spcBef>
                <a:spcPts val="1000"/>
              </a:spcBef>
              <a:spcAft>
                <a:spcPts val="0"/>
              </a:spcAft>
              <a:buClr>
                <a:srgbClr val="0000A3"/>
              </a:buClr>
              <a:buSzPts val="2800"/>
              <a:buFont typeface="Noto Sans Symbols"/>
              <a:buNone/>
            </a:pPr>
            <a:r>
              <a:rPr b="0" i="1" lang="en-US" sz="2800" u="none" cap="none" strike="noStrike">
                <a:solidFill>
                  <a:srgbClr val="000099"/>
                </a:solidFill>
                <a:latin typeface="Calibri"/>
                <a:ea typeface="Calibri"/>
                <a:cs typeface="Calibri"/>
                <a:sym typeface="Calibri"/>
              </a:rPr>
              <a:t>Internet hosts, routers:</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IP address (32 bit) - used for addressing datagrams</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“name”, e.g., cs.umass.edu - used by humans</a:t>
            </a:r>
            <a:endParaRPr/>
          </a:p>
          <a:p>
            <a:pPr indent="-222250" lvl="0" marL="352425" marR="0" rtl="0" algn="l">
              <a:lnSpc>
                <a:spcPct val="90000"/>
              </a:lnSpc>
              <a:spcBef>
                <a:spcPts val="1000"/>
              </a:spcBef>
              <a:spcAft>
                <a:spcPts val="0"/>
              </a:spcAft>
              <a:buClr>
                <a:srgbClr val="0000A3"/>
              </a:buClr>
              <a:buSzPts val="2800"/>
              <a:buFont typeface="Noto Sans Symbols"/>
              <a:buNone/>
            </a:pPr>
            <a:r>
              <a:rPr b="0" i="1" lang="en-US" sz="2800" u="sng" cap="none" strike="noStrike">
                <a:solidFill>
                  <a:srgbClr val="CC0000"/>
                </a:solidFill>
                <a:latin typeface="Calibri"/>
                <a:ea typeface="Calibri"/>
                <a:cs typeface="Calibri"/>
                <a:sym typeface="Calibri"/>
              </a:rPr>
              <a:t>Q:</a:t>
            </a:r>
            <a:r>
              <a:rPr b="0" i="0" lang="en-US" sz="2800" u="none" cap="none" strike="noStrike">
                <a:solidFill>
                  <a:srgbClr val="000000"/>
                </a:solidFill>
                <a:latin typeface="Calibri"/>
                <a:ea typeface="Calibri"/>
                <a:cs typeface="Calibri"/>
                <a:sym typeface="Calibri"/>
              </a:rPr>
              <a:t> how to map between IP address and name, and vice versa ?</a:t>
            </a:r>
            <a:endParaRPr/>
          </a:p>
        </p:txBody>
      </p:sp>
      <p:sp>
        <p:nvSpPr>
          <p:cNvPr id="5352" name="Google Shape;5352;p86"/>
          <p:cNvSpPr txBox="1"/>
          <p:nvPr/>
        </p:nvSpPr>
        <p:spPr>
          <a:xfrm>
            <a:off x="5592033" y="1281002"/>
            <a:ext cx="6088112" cy="500697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Domain Name System (DNS):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000099"/>
                </a:solidFill>
                <a:latin typeface="Calibri"/>
                <a:ea typeface="Calibri"/>
                <a:cs typeface="Calibri"/>
                <a:sym typeface="Calibri"/>
              </a:rPr>
              <a:t>distributed database</a:t>
            </a:r>
            <a:r>
              <a:rPr b="0" i="0" lang="en-US" sz="2800" u="none" cap="none" strike="noStrike">
                <a:solidFill>
                  <a:srgbClr val="000000"/>
                </a:solidFill>
                <a:latin typeface="Calibri"/>
                <a:ea typeface="Calibri"/>
                <a:cs typeface="Calibri"/>
                <a:sym typeface="Calibri"/>
              </a:rPr>
              <a:t> implemented in hierarchy of many </a:t>
            </a:r>
            <a:r>
              <a:rPr b="0" i="1" lang="en-US" sz="2800" u="none" cap="none" strike="noStrike">
                <a:solidFill>
                  <a:srgbClr val="000099"/>
                </a:solidFill>
                <a:latin typeface="Calibri"/>
                <a:ea typeface="Calibri"/>
                <a:cs typeface="Calibri"/>
                <a:sym typeface="Calibri"/>
              </a:rPr>
              <a:t>name servers</a:t>
            </a:r>
            <a:endParaRPr b="0" i="0" sz="2800" u="none" cap="none" strike="noStrike">
              <a:solidFill>
                <a:srgbClr val="000099"/>
              </a:solidFill>
              <a:latin typeface="Calibri"/>
              <a:ea typeface="Calibri"/>
              <a:cs typeface="Calibri"/>
              <a:sym typeface="Calibri"/>
            </a:endParaRPr>
          </a:p>
          <a:p>
            <a:pPr indent="-222250" lvl="0" marL="3524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000099"/>
                </a:solidFill>
                <a:latin typeface="Calibri"/>
                <a:ea typeface="Calibri"/>
                <a:cs typeface="Calibri"/>
                <a:sym typeface="Calibri"/>
              </a:rPr>
              <a:t>application-layer protocol:</a:t>
            </a:r>
            <a:r>
              <a:rPr b="0" i="0" lang="en-US" sz="2800" u="none" cap="none" strike="noStrike">
                <a:solidFill>
                  <a:srgbClr val="000000"/>
                </a:solidFill>
                <a:latin typeface="Calibri"/>
                <a:ea typeface="Calibri"/>
                <a:cs typeface="Calibri"/>
                <a:sym typeface="Calibri"/>
              </a:rPr>
              <a:t> hosts, DNS servers communicate to </a:t>
            </a:r>
            <a:r>
              <a:rPr b="0" i="1" lang="en-US" sz="2800" u="none" cap="none" strike="noStrike">
                <a:solidFill>
                  <a:srgbClr val="000099"/>
                </a:solidFill>
                <a:latin typeface="Calibri"/>
                <a:ea typeface="Calibri"/>
                <a:cs typeface="Calibri"/>
                <a:sym typeface="Calibri"/>
              </a:rPr>
              <a:t>resolve</a:t>
            </a:r>
            <a:r>
              <a:rPr b="0" i="0" lang="en-US" sz="2800" u="none" cap="none" strike="noStrike">
                <a:solidFill>
                  <a:srgbClr val="FF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names (address/name translation)</a:t>
            </a:r>
            <a:endParaRPr/>
          </a:p>
          <a:p>
            <a:pPr indent="-231775" lvl="1" marL="695325" marR="0" rtl="0" algn="l">
              <a:lnSpc>
                <a:spcPct val="90000"/>
              </a:lnSpc>
              <a:spcBef>
                <a:spcPts val="1000"/>
              </a:spcBef>
              <a:spcAft>
                <a:spcPts val="0"/>
              </a:spcAft>
              <a:buClr>
                <a:srgbClr val="0000A8"/>
              </a:buClr>
              <a:buSzPts val="2800"/>
              <a:buFont typeface="Arial"/>
              <a:buChar char="•"/>
            </a:pPr>
            <a:r>
              <a:rPr b="0" i="1" lang="en-US" sz="2800" u="none" cap="none" strike="noStrike">
                <a:solidFill>
                  <a:srgbClr val="000000"/>
                </a:solidFill>
                <a:latin typeface="Calibri"/>
                <a:ea typeface="Calibri"/>
                <a:cs typeface="Calibri"/>
                <a:sym typeface="Calibri"/>
              </a:rPr>
              <a:t>note: </a:t>
            </a:r>
            <a:r>
              <a:rPr b="0" i="0" lang="en-US" sz="2800" u="none" cap="none" strike="noStrike">
                <a:solidFill>
                  <a:srgbClr val="000000"/>
                </a:solidFill>
                <a:latin typeface="Calibri"/>
                <a:ea typeface="Calibri"/>
                <a:cs typeface="Calibri"/>
                <a:sym typeface="Calibri"/>
              </a:rPr>
              <a:t>core Internet function, </a:t>
            </a:r>
            <a:r>
              <a:rPr b="0" i="0" lang="en-US" sz="2800" u="none" cap="none" strike="noStrike">
                <a:solidFill>
                  <a:srgbClr val="C00000"/>
                </a:solidFill>
                <a:latin typeface="Calibri"/>
                <a:ea typeface="Calibri"/>
                <a:cs typeface="Calibri"/>
                <a:sym typeface="Calibri"/>
              </a:rPr>
              <a:t>implemented as application-layer protocol</a:t>
            </a:r>
            <a:endParaRPr/>
          </a:p>
          <a:p>
            <a:pPr indent="-231775" lvl="1" marL="695325" marR="0" rtl="0" algn="l">
              <a:lnSpc>
                <a:spcPct val="90000"/>
              </a:lnSpc>
              <a:spcBef>
                <a:spcPts val="10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complexity at network’s “edge”</a:t>
            </a:r>
            <a:endParaRPr b="0" i="0" sz="2800" u="none" cap="none" strike="noStrike">
              <a:solidFill>
                <a:srgbClr val="000000"/>
              </a:solidFill>
              <a:latin typeface="Calibri"/>
              <a:ea typeface="Calibri"/>
              <a:cs typeface="Calibri"/>
              <a:sym typeface="Calibri"/>
            </a:endParaRPr>
          </a:p>
        </p:txBody>
      </p:sp>
      <p:sp>
        <p:nvSpPr>
          <p:cNvPr id="5353" name="Google Shape;5353;p8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2">
                                            <p:txEl>
                                              <p:pRg end="0" st="0"/>
                                            </p:txEl>
                                          </p:spTgt>
                                        </p:tgtEl>
                                        <p:attrNameLst>
                                          <p:attrName>style.visibility</p:attrName>
                                        </p:attrNameLst>
                                      </p:cBhvr>
                                      <p:to>
                                        <p:strVal val="visible"/>
                                      </p:to>
                                    </p:set>
                                    <p:animEffect filter="fade" transition="in">
                                      <p:cBhvr>
                                        <p:cTn dur="500"/>
                                        <p:tgtEl>
                                          <p:spTgt spid="5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2">
                                            <p:txEl>
                                              <p:pRg end="1" st="1"/>
                                            </p:txEl>
                                          </p:spTgt>
                                        </p:tgtEl>
                                        <p:attrNameLst>
                                          <p:attrName>style.visibility</p:attrName>
                                        </p:attrNameLst>
                                      </p:cBhvr>
                                      <p:to>
                                        <p:strVal val="visible"/>
                                      </p:to>
                                    </p:set>
                                    <p:animEffect filter="fade" transition="in">
                                      <p:cBhvr>
                                        <p:cTn dur="500"/>
                                        <p:tgtEl>
                                          <p:spTgt spid="5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2">
                                            <p:txEl>
                                              <p:pRg end="2" st="2"/>
                                            </p:txEl>
                                          </p:spTgt>
                                        </p:tgtEl>
                                        <p:attrNameLst>
                                          <p:attrName>style.visibility</p:attrName>
                                        </p:attrNameLst>
                                      </p:cBhvr>
                                      <p:to>
                                        <p:strVal val="visible"/>
                                      </p:to>
                                    </p:set>
                                    <p:animEffect filter="fade" transition="in">
                                      <p:cBhvr>
                                        <p:cTn dur="500"/>
                                        <p:tgtEl>
                                          <p:spTgt spid="53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2">
                                            <p:txEl>
                                              <p:pRg end="3" st="3"/>
                                            </p:txEl>
                                          </p:spTgt>
                                        </p:tgtEl>
                                        <p:attrNameLst>
                                          <p:attrName>style.visibility</p:attrName>
                                        </p:attrNameLst>
                                      </p:cBhvr>
                                      <p:to>
                                        <p:strVal val="visible"/>
                                      </p:to>
                                    </p:set>
                                    <p:animEffect filter="fade" transition="in">
                                      <p:cBhvr>
                                        <p:cTn dur="500"/>
                                        <p:tgtEl>
                                          <p:spTgt spid="53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2">
                                            <p:txEl>
                                              <p:pRg end="4" st="4"/>
                                            </p:txEl>
                                          </p:spTgt>
                                        </p:tgtEl>
                                        <p:attrNameLst>
                                          <p:attrName>style.visibility</p:attrName>
                                        </p:attrNameLst>
                                      </p:cBhvr>
                                      <p:to>
                                        <p:strVal val="visible"/>
                                      </p:to>
                                    </p:set>
                                    <p:animEffect filter="fade" transition="in">
                                      <p:cBhvr>
                                        <p:cTn dur="500"/>
                                        <p:tgtEl>
                                          <p:spTgt spid="53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sp>
        <p:nvSpPr>
          <p:cNvPr id="5359" name="Google Shape;5359;p87"/>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services, structure</a:t>
            </a:r>
            <a:endParaRPr sz="4400"/>
          </a:p>
        </p:txBody>
      </p:sp>
      <p:sp>
        <p:nvSpPr>
          <p:cNvPr id="5360" name="Google Shape;5360;p87"/>
          <p:cNvSpPr txBox="1"/>
          <p:nvPr/>
        </p:nvSpPr>
        <p:spPr>
          <a:xfrm>
            <a:off x="6618515" y="1271135"/>
            <a:ext cx="4978400" cy="226377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C0000"/>
                </a:solidFill>
                <a:latin typeface="Calibri"/>
                <a:ea typeface="Calibri"/>
                <a:cs typeface="Calibri"/>
                <a:sym typeface="Calibri"/>
              </a:rPr>
              <a:t>Q: Why not centralize DNS?</a:t>
            </a:r>
            <a:endParaRPr/>
          </a:p>
          <a:p>
            <a:pPr indent="-233362" lvl="0" marL="582613"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single point of failure</a:t>
            </a:r>
            <a:endParaRPr/>
          </a:p>
          <a:p>
            <a:pPr indent="-233362" lvl="0" marL="582613"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traffic volume</a:t>
            </a:r>
            <a:endParaRPr/>
          </a:p>
          <a:p>
            <a:pPr indent="-233362" lvl="0" marL="582613"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distant centralized database</a:t>
            </a:r>
            <a:endParaRPr/>
          </a:p>
          <a:p>
            <a:pPr indent="-233362" lvl="0" marL="582613"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maintenance</a:t>
            </a:r>
            <a:endParaRPr/>
          </a:p>
          <a:p>
            <a:pPr indent="-2222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5361" name="Google Shape;5361;p87"/>
          <p:cNvSpPr txBox="1"/>
          <p:nvPr/>
        </p:nvSpPr>
        <p:spPr>
          <a:xfrm>
            <a:off x="731837" y="1300163"/>
            <a:ext cx="5808663" cy="46482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DNS services:</a:t>
            </a:r>
            <a:endParaRPr/>
          </a:p>
          <a:p>
            <a:pPr indent="-215900"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hostname-to-IP-address translation</a:t>
            </a:r>
            <a:endParaRPr/>
          </a:p>
          <a:p>
            <a:pPr indent="-215900"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host aliasing</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canonical, alias names</a:t>
            </a:r>
            <a:endParaRPr/>
          </a:p>
          <a:p>
            <a:pPr indent="-287338"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mail server aliasing</a:t>
            </a:r>
            <a:endParaRPr/>
          </a:p>
          <a:p>
            <a:pPr indent="-287338"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load distribution</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replicated Web servers: many IP addresses correspond to one name</a:t>
            </a:r>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Gill Sans"/>
              <a:ea typeface="Gill Sans"/>
              <a:cs typeface="Gill Sans"/>
              <a:sym typeface="Gill Sans"/>
            </a:endParaRPr>
          </a:p>
        </p:txBody>
      </p:sp>
      <p:sp>
        <p:nvSpPr>
          <p:cNvPr id="5362" name="Google Shape;5362;p87"/>
          <p:cNvSpPr txBox="1"/>
          <p:nvPr/>
        </p:nvSpPr>
        <p:spPr>
          <a:xfrm>
            <a:off x="6777862" y="3709428"/>
            <a:ext cx="4956937" cy="2308324"/>
          </a:xfrm>
          <a:prstGeom prst="rect">
            <a:avLst/>
          </a:prstGeom>
          <a:noFill/>
          <a:ln>
            <a:noFill/>
          </a:ln>
        </p:spPr>
        <p:txBody>
          <a:bodyPr anchorCtr="0" anchor="t" bIns="45700" lIns="91425" spcFirstLastPara="1" rIns="91425" wrap="square" tIns="45700">
            <a:spAutoFit/>
          </a:bodyPr>
          <a:lstStyle/>
          <a:p>
            <a:pPr indent="-331788" lvl="0" marL="346075" marR="0" rtl="0" algn="l">
              <a:lnSpc>
                <a:spcPct val="100000"/>
              </a:lnSpc>
              <a:spcBef>
                <a:spcPts val="0"/>
              </a:spcBef>
              <a:spcAft>
                <a:spcPts val="0"/>
              </a:spcAft>
              <a:buClr>
                <a:srgbClr val="C00000"/>
              </a:buClr>
              <a:buSzPts val="3200"/>
              <a:buFont typeface="Calibri"/>
              <a:buNone/>
            </a:pPr>
            <a:r>
              <a:rPr b="0" i="1" lang="en-US" sz="3200" u="none" cap="none" strike="noStrike">
                <a:solidFill>
                  <a:srgbClr val="C00000"/>
                </a:solidFill>
                <a:latin typeface="Calibri"/>
                <a:ea typeface="Calibri"/>
                <a:cs typeface="Calibri"/>
                <a:sym typeface="Calibri"/>
              </a:rPr>
              <a:t>A: </a:t>
            </a:r>
            <a:r>
              <a:rPr b="0" i="1" lang="en-US" sz="3200" u="none" cap="none" strike="noStrike">
                <a:solidFill>
                  <a:srgbClr val="CC0000"/>
                </a:solidFill>
                <a:latin typeface="Calibri"/>
                <a:ea typeface="Calibri"/>
                <a:cs typeface="Calibri"/>
                <a:sym typeface="Calibri"/>
              </a:rPr>
              <a:t>doesn‘t scale!</a:t>
            </a:r>
            <a:endParaRPr/>
          </a:p>
          <a:p>
            <a:pPr indent="-292100" lvl="0" marL="466725" marR="0" rtl="0" algn="l">
              <a:lnSpc>
                <a:spcPct val="10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Comcast DNS servers alone: 600B DNS queries/day</a:t>
            </a:r>
            <a:endParaRPr/>
          </a:p>
          <a:p>
            <a:pPr indent="-292100" lvl="0" marL="466725" marR="0" rtl="0" algn="l">
              <a:lnSpc>
                <a:spcPct val="10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Akamai DNS servers alone: 2.2T DNS queries/day</a:t>
            </a:r>
            <a:endParaRPr/>
          </a:p>
        </p:txBody>
      </p:sp>
      <p:sp>
        <p:nvSpPr>
          <p:cNvPr id="5363" name="Google Shape;5363;p8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0"/>
                                        </p:tgtEl>
                                        <p:attrNameLst>
                                          <p:attrName>style.visibility</p:attrName>
                                        </p:attrNameLst>
                                      </p:cBhvr>
                                      <p:to>
                                        <p:strVal val="visible"/>
                                      </p:to>
                                    </p:set>
                                    <p:animEffect filter="fade" transition="in">
                                      <p:cBhvr>
                                        <p:cTn dur="500"/>
                                        <p:tgtEl>
                                          <p:spTgt spid="5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2"/>
                                        </p:tgtEl>
                                        <p:attrNameLst>
                                          <p:attrName>style.visibility</p:attrName>
                                        </p:attrNameLst>
                                      </p:cBhvr>
                                      <p:to>
                                        <p:strVal val="visible"/>
                                      </p:to>
                                    </p:set>
                                    <p:animEffect filter="fade" transition="in">
                                      <p:cBhvr>
                                        <p:cTn dur="500"/>
                                        <p:tgtEl>
                                          <p:spTgt spid="5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8" name="Shape 5368"/>
        <p:cNvGrpSpPr/>
        <p:nvPr/>
      </p:nvGrpSpPr>
      <p:grpSpPr>
        <a:xfrm>
          <a:off x="0" y="0"/>
          <a:ext cx="0" cy="0"/>
          <a:chOff x="0" y="0"/>
          <a:chExt cx="0" cy="0"/>
        </a:xfrm>
      </p:grpSpPr>
      <p:sp>
        <p:nvSpPr>
          <p:cNvPr id="5369" name="Google Shape;5369;p88"/>
          <p:cNvSpPr txBox="1"/>
          <p:nvPr>
            <p:ph type="title"/>
          </p:nvPr>
        </p:nvSpPr>
        <p:spPr>
          <a:xfrm>
            <a:off x="697091" y="306258"/>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a:t>Thinking about the DNS</a:t>
            </a:r>
            <a:endParaRPr sz="4400"/>
          </a:p>
        </p:txBody>
      </p:sp>
      <p:sp>
        <p:nvSpPr>
          <p:cNvPr id="5370" name="Google Shape;5370;p88"/>
          <p:cNvSpPr txBox="1"/>
          <p:nvPr/>
        </p:nvSpPr>
        <p:spPr>
          <a:xfrm>
            <a:off x="731837" y="1300163"/>
            <a:ext cx="6338434" cy="1053570"/>
          </a:xfrm>
          <a:prstGeom prst="rect">
            <a:avLst/>
          </a:prstGeom>
          <a:noFill/>
          <a:ln>
            <a:noFill/>
          </a:ln>
        </p:spPr>
        <p:txBody>
          <a:bodyPr anchorCtr="0" anchor="t" bIns="45700" lIns="91425" spcFirstLastPara="1" rIns="91425" wrap="square" tIns="45700">
            <a:noAutofit/>
          </a:bodyPr>
          <a:lstStyle/>
          <a:p>
            <a:pPr indent="0" lvl="0" marL="158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humongous distributed database</a:t>
            </a:r>
            <a:r>
              <a:rPr b="0" i="0" lang="en-US" sz="2800" u="none" cap="none" strike="noStrike">
                <a:solidFill>
                  <a:srgbClr val="000000"/>
                </a:solidFill>
                <a:latin typeface="Calibri"/>
                <a:ea typeface="Calibri"/>
                <a:cs typeface="Calibri"/>
                <a:sym typeface="Calibri"/>
              </a:rPr>
              <a:t>:</a:t>
            </a:r>
            <a:endParaRPr/>
          </a:p>
          <a:p>
            <a:pPr indent="-234950" lvl="0" marL="350838"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 billion records, each simple</a:t>
            </a:r>
            <a:endParaRPr/>
          </a:p>
        </p:txBody>
      </p:sp>
      <p:sp>
        <p:nvSpPr>
          <p:cNvPr id="5371" name="Google Shape;5371;p88"/>
          <p:cNvSpPr txBox="1"/>
          <p:nvPr/>
        </p:nvSpPr>
        <p:spPr>
          <a:xfrm>
            <a:off x="716718" y="2281087"/>
            <a:ext cx="5971949" cy="2307847"/>
          </a:xfrm>
          <a:prstGeom prst="rect">
            <a:avLst/>
          </a:prstGeom>
          <a:noFill/>
          <a:ln>
            <a:noFill/>
          </a:ln>
        </p:spPr>
        <p:txBody>
          <a:bodyPr anchorCtr="0" anchor="t" bIns="45700" lIns="91425" spcFirstLastPara="1" rIns="91425" wrap="square" tIns="45700">
            <a:noAutofit/>
          </a:bodyPr>
          <a:lstStyle/>
          <a:p>
            <a:pPr indent="0" lvl="0" marL="158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handles many </a:t>
            </a:r>
            <a:r>
              <a:rPr b="0" i="1" lang="en-US" sz="2800" u="none" cap="none" strike="noStrike">
                <a:solidFill>
                  <a:srgbClr val="C00000"/>
                </a:solidFill>
                <a:latin typeface="Calibri"/>
                <a:ea typeface="Calibri"/>
                <a:cs typeface="Calibri"/>
                <a:sym typeface="Calibri"/>
              </a:rPr>
              <a:t>trillions</a:t>
            </a:r>
            <a:r>
              <a:rPr b="0" i="0" lang="en-US" sz="2800" u="none" cap="none" strike="noStrike">
                <a:solidFill>
                  <a:srgbClr val="C00000"/>
                </a:solidFill>
                <a:latin typeface="Calibri"/>
                <a:ea typeface="Calibri"/>
                <a:cs typeface="Calibri"/>
                <a:sym typeface="Calibri"/>
              </a:rPr>
              <a:t> of queries/day:</a:t>
            </a:r>
            <a:endParaRPr/>
          </a:p>
          <a:p>
            <a:pPr indent="-217488" lvl="0" marL="350838" marR="0" rtl="0" algn="l">
              <a:lnSpc>
                <a:spcPct val="90000"/>
              </a:lnSpc>
              <a:spcBef>
                <a:spcPts val="400"/>
              </a:spcBef>
              <a:spcAft>
                <a:spcPts val="0"/>
              </a:spcAft>
              <a:buClr>
                <a:srgbClr val="0000A3"/>
              </a:buClr>
              <a:buSzPts val="2800"/>
              <a:buFont typeface="Noto Sans Symbols"/>
              <a:buChar char="▪"/>
            </a:pPr>
            <a:r>
              <a:rPr b="0" i="1" lang="en-US" sz="2800" u="none" cap="none" strike="noStrike">
                <a:solidFill>
                  <a:srgbClr val="000000"/>
                </a:solidFill>
                <a:latin typeface="Calibri"/>
                <a:ea typeface="Calibri"/>
                <a:cs typeface="Calibri"/>
                <a:sym typeface="Calibri"/>
              </a:rPr>
              <a:t>many</a:t>
            </a:r>
            <a:r>
              <a:rPr b="0" i="0" lang="en-US" sz="2800" u="none" cap="none" strike="noStrike">
                <a:solidFill>
                  <a:srgbClr val="000000"/>
                </a:solidFill>
                <a:latin typeface="Calibri"/>
                <a:ea typeface="Calibri"/>
                <a:cs typeface="Calibri"/>
                <a:sym typeface="Calibri"/>
              </a:rPr>
              <a:t> more reads than writes</a:t>
            </a:r>
            <a:endParaRPr/>
          </a:p>
          <a:p>
            <a:pPr indent="-217488" lvl="0" marL="350838" marR="0" rtl="0" algn="l">
              <a:lnSpc>
                <a:spcPct val="90000"/>
              </a:lnSpc>
              <a:spcBef>
                <a:spcPts val="400"/>
              </a:spcBef>
              <a:spcAft>
                <a:spcPts val="0"/>
              </a:spcAft>
              <a:buClr>
                <a:srgbClr val="0000A3"/>
              </a:buClr>
              <a:buSzPts val="2800"/>
              <a:buFont typeface="Noto Sans Symbols"/>
              <a:buChar char="▪"/>
            </a:pPr>
            <a:r>
              <a:rPr b="0" i="1" lang="en-US" sz="2800" u="none" cap="none" strike="noStrike">
                <a:solidFill>
                  <a:srgbClr val="000000"/>
                </a:solidFill>
                <a:latin typeface="Calibri"/>
                <a:ea typeface="Calibri"/>
                <a:cs typeface="Calibri"/>
                <a:sym typeface="Calibri"/>
              </a:rPr>
              <a:t>performance matters:  </a:t>
            </a:r>
            <a:r>
              <a:rPr b="0" i="0" lang="en-US" sz="2800" u="none" cap="none" strike="noStrike">
                <a:solidFill>
                  <a:srgbClr val="000000"/>
                </a:solidFill>
                <a:latin typeface="Calibri"/>
                <a:ea typeface="Calibri"/>
                <a:cs typeface="Calibri"/>
                <a:sym typeface="Calibri"/>
              </a:rPr>
              <a:t>almost every Internet transaction interacts with DNS - msecs count!</a:t>
            </a:r>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Gill Sans"/>
              <a:ea typeface="Gill Sans"/>
              <a:cs typeface="Gill Sans"/>
              <a:sym typeface="Gill Sans"/>
            </a:endParaRPr>
          </a:p>
        </p:txBody>
      </p:sp>
      <p:sp>
        <p:nvSpPr>
          <p:cNvPr id="5372" name="Google Shape;5372;p88"/>
          <p:cNvSpPr txBox="1"/>
          <p:nvPr/>
        </p:nvSpPr>
        <p:spPr>
          <a:xfrm>
            <a:off x="716717" y="4432300"/>
            <a:ext cx="7038749" cy="1358901"/>
          </a:xfrm>
          <a:prstGeom prst="rect">
            <a:avLst/>
          </a:prstGeom>
          <a:noFill/>
          <a:ln>
            <a:noFill/>
          </a:ln>
        </p:spPr>
        <p:txBody>
          <a:bodyPr anchorCtr="0" anchor="t" bIns="45700" lIns="91425" spcFirstLastPara="1" rIns="91425" wrap="square" tIns="45700">
            <a:noAutofit/>
          </a:bodyPr>
          <a:lstStyle/>
          <a:p>
            <a:pPr indent="0" lvl="0" marL="158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organizationally, physically decentralized:</a:t>
            </a:r>
            <a:endParaRPr/>
          </a:p>
          <a:p>
            <a:pPr indent="-215900" lvl="0" marL="46037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millions of different organizations responsible for their records</a:t>
            </a:r>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rgbClr val="000000"/>
              </a:solidFill>
              <a:latin typeface="Gill Sans"/>
              <a:ea typeface="Gill Sans"/>
              <a:cs typeface="Gill Sans"/>
              <a:sym typeface="Gill Sans"/>
            </a:endParaRPr>
          </a:p>
        </p:txBody>
      </p:sp>
      <p:sp>
        <p:nvSpPr>
          <p:cNvPr id="5373" name="Google Shape;5373;p88"/>
          <p:cNvSpPr txBox="1"/>
          <p:nvPr/>
        </p:nvSpPr>
        <p:spPr>
          <a:xfrm>
            <a:off x="750584" y="5871634"/>
            <a:ext cx="7038749" cy="563034"/>
          </a:xfrm>
          <a:prstGeom prst="rect">
            <a:avLst/>
          </a:prstGeom>
          <a:noFill/>
          <a:ln>
            <a:noFill/>
          </a:ln>
        </p:spPr>
        <p:txBody>
          <a:bodyPr anchorCtr="0" anchor="t" bIns="45700" lIns="91425" spcFirstLastPara="1" rIns="91425" wrap="square" tIns="45700">
            <a:noAutofit/>
          </a:bodyPr>
          <a:lstStyle/>
          <a:p>
            <a:pPr indent="0" lvl="0" marL="158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“bulletproof”: reliability, security</a:t>
            </a:r>
            <a:endParaRPr b="0" i="0" sz="2400" u="none" cap="none" strike="noStrike">
              <a:solidFill>
                <a:srgbClr val="000000"/>
              </a:solidFill>
              <a:latin typeface="Gill Sans"/>
              <a:ea typeface="Gill Sans"/>
              <a:cs typeface="Gill Sans"/>
              <a:sym typeface="Gill Sans"/>
            </a:endParaRPr>
          </a:p>
        </p:txBody>
      </p:sp>
      <p:pic>
        <p:nvPicPr>
          <p:cNvPr descr="SEC Says That It's Not Easy Determining Whether Teva Whistleblowers Are  Deserving Of A Bounty - FCPA Professor" id="5374" name="Google Shape;5374;p88"/>
          <p:cNvPicPr preferRelativeResize="0"/>
          <p:nvPr/>
        </p:nvPicPr>
        <p:blipFill rotWithShape="1">
          <a:blip r:embed="rId3">
            <a:alphaModFix/>
          </a:blip>
          <a:srcRect b="0" l="0" r="0" t="0"/>
          <a:stretch/>
        </p:blipFill>
        <p:spPr>
          <a:xfrm>
            <a:off x="7907866" y="4143022"/>
            <a:ext cx="2937933" cy="2448278"/>
          </a:xfrm>
          <a:prstGeom prst="rect">
            <a:avLst/>
          </a:prstGeom>
          <a:noFill/>
          <a:ln>
            <a:noFill/>
          </a:ln>
        </p:spPr>
      </p:pic>
      <p:sp>
        <p:nvSpPr>
          <p:cNvPr id="5375" name="Google Shape;5375;p8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0"/>
                                        </p:tgtEl>
                                        <p:attrNameLst>
                                          <p:attrName>style.visibility</p:attrName>
                                        </p:attrNameLst>
                                      </p:cBhvr>
                                      <p:to>
                                        <p:strVal val="visible"/>
                                      </p:to>
                                    </p:set>
                                    <p:animEffect filter="fade" transition="in">
                                      <p:cBhvr>
                                        <p:cTn dur="500"/>
                                        <p:tgtEl>
                                          <p:spTgt spid="5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1"/>
                                        </p:tgtEl>
                                        <p:attrNameLst>
                                          <p:attrName>style.visibility</p:attrName>
                                        </p:attrNameLst>
                                      </p:cBhvr>
                                      <p:to>
                                        <p:strVal val="visible"/>
                                      </p:to>
                                    </p:set>
                                    <p:animEffect filter="fade" transition="in">
                                      <p:cBhvr>
                                        <p:cTn dur="500"/>
                                        <p:tgtEl>
                                          <p:spTgt spid="5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2"/>
                                        </p:tgtEl>
                                        <p:attrNameLst>
                                          <p:attrName>style.visibility</p:attrName>
                                        </p:attrNameLst>
                                      </p:cBhvr>
                                      <p:to>
                                        <p:strVal val="visible"/>
                                      </p:to>
                                    </p:set>
                                    <p:animEffect filter="fade" transition="in">
                                      <p:cBhvr>
                                        <p:cTn dur="500"/>
                                        <p:tgtEl>
                                          <p:spTgt spid="5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3"/>
                                        </p:tgtEl>
                                        <p:attrNameLst>
                                          <p:attrName>style.visibility</p:attrName>
                                        </p:attrNameLst>
                                      </p:cBhvr>
                                      <p:to>
                                        <p:strVal val="visible"/>
                                      </p:to>
                                    </p:set>
                                    <p:animEffect filter="fade" transition="in">
                                      <p:cBhvr>
                                        <p:cTn dur="500"/>
                                        <p:tgtEl>
                                          <p:spTgt spid="5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4"/>
                                        </p:tgtEl>
                                        <p:attrNameLst>
                                          <p:attrName>style.visibility</p:attrName>
                                        </p:attrNameLst>
                                      </p:cBhvr>
                                      <p:to>
                                        <p:strVal val="visible"/>
                                      </p:to>
                                    </p:set>
                                    <p:animEffect filter="fade" transition="in">
                                      <p:cBhvr>
                                        <p:cTn dur="500"/>
                                        <p:tgtEl>
                                          <p:spTgt spid="5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0" name="Shape 5380"/>
        <p:cNvGrpSpPr/>
        <p:nvPr/>
      </p:nvGrpSpPr>
      <p:grpSpPr>
        <a:xfrm>
          <a:off x="0" y="0"/>
          <a:ext cx="0" cy="0"/>
          <a:chOff x="0" y="0"/>
          <a:chExt cx="0" cy="0"/>
        </a:xfrm>
      </p:grpSpPr>
      <p:sp>
        <p:nvSpPr>
          <p:cNvPr id="5381" name="Google Shape;5381;p89"/>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a distributed, hierarchical </a:t>
            </a:r>
            <a:r>
              <a:rPr lang="en-US"/>
              <a:t>d</a:t>
            </a:r>
            <a:r>
              <a:rPr lang="en-US" sz="4400"/>
              <a:t>atabase</a:t>
            </a:r>
            <a:endParaRPr sz="4400"/>
          </a:p>
        </p:txBody>
      </p:sp>
      <p:sp>
        <p:nvSpPr>
          <p:cNvPr id="5382" name="Google Shape;5382;p89"/>
          <p:cNvSpPr txBox="1"/>
          <p:nvPr/>
        </p:nvSpPr>
        <p:spPr>
          <a:xfrm>
            <a:off x="478971" y="4398565"/>
            <a:ext cx="11713029" cy="2133600"/>
          </a:xfrm>
          <a:prstGeom prst="rect">
            <a:avLst/>
          </a:prstGeom>
          <a:noFill/>
          <a:ln>
            <a:noFill/>
          </a:ln>
        </p:spPr>
        <p:txBody>
          <a:bodyPr anchorCtr="0" anchor="t" bIns="45700" lIns="91425" spcFirstLastPara="1" rIns="91425" wrap="square" tIns="45700">
            <a:noAutofit/>
          </a:bodyPr>
          <a:lstStyle/>
          <a:p>
            <a:pPr indent="0" lvl="0" marL="57150"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99"/>
                </a:solidFill>
                <a:latin typeface="Calibri"/>
                <a:ea typeface="Calibri"/>
                <a:cs typeface="Calibri"/>
                <a:sym typeface="Calibri"/>
              </a:rPr>
              <a:t>Client wants IP address for </a:t>
            </a:r>
            <a:r>
              <a:rPr b="0" i="0" lang="en-US" sz="2400" u="none" cap="none" strike="noStrike">
                <a:solidFill>
                  <a:srgbClr val="000099"/>
                </a:solidFill>
                <a:latin typeface="Calibri"/>
                <a:ea typeface="Calibri"/>
                <a:cs typeface="Calibri"/>
                <a:sym typeface="Calibri"/>
              </a:rPr>
              <a:t>www.amazon.com</a:t>
            </a:r>
            <a:r>
              <a:rPr b="0" i="0" lang="en-US" sz="2800" u="none" cap="none" strike="noStrike">
                <a:solidFill>
                  <a:srgbClr val="000099"/>
                </a:solidFill>
                <a:latin typeface="Calibri"/>
                <a:ea typeface="Calibri"/>
                <a:cs typeface="Calibri"/>
                <a:sym typeface="Calibri"/>
              </a:rPr>
              <a:t>; 1</a:t>
            </a:r>
            <a:r>
              <a:rPr b="0" baseline="30000" i="0" lang="en-US" sz="2800" u="none" cap="none" strike="noStrike">
                <a:solidFill>
                  <a:srgbClr val="000099"/>
                </a:solidFill>
                <a:latin typeface="Calibri"/>
                <a:ea typeface="Calibri"/>
                <a:cs typeface="Calibri"/>
                <a:sym typeface="Calibri"/>
              </a:rPr>
              <a:t>st</a:t>
            </a:r>
            <a:r>
              <a:rPr b="0" i="0" lang="en-US" sz="2800" u="none" cap="none" strike="noStrike">
                <a:solidFill>
                  <a:srgbClr val="000099"/>
                </a:solidFill>
                <a:latin typeface="Calibri"/>
                <a:ea typeface="Calibri"/>
                <a:cs typeface="Calibri"/>
                <a:sym typeface="Calibri"/>
              </a:rPr>
              <a:t> approximation:</a:t>
            </a:r>
            <a:endParaRPr/>
          </a:p>
          <a:p>
            <a:pPr indent="-215900"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client queries root server to find .com DNS server</a:t>
            </a:r>
            <a:endParaRPr/>
          </a:p>
          <a:p>
            <a:pPr indent="-215900"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client queries .com DNS server to get </a:t>
            </a:r>
            <a:r>
              <a:rPr b="0" i="0" lang="en-US" sz="2400" u="none" cap="none" strike="noStrike">
                <a:solidFill>
                  <a:srgbClr val="000000"/>
                </a:solidFill>
                <a:latin typeface="Calibri"/>
                <a:ea typeface="Calibri"/>
                <a:cs typeface="Calibri"/>
                <a:sym typeface="Calibri"/>
              </a:rPr>
              <a:t>amazon.com </a:t>
            </a:r>
            <a:r>
              <a:rPr b="0" i="0" lang="en-US" sz="2800" u="none" cap="none" strike="noStrike">
                <a:solidFill>
                  <a:srgbClr val="000000"/>
                </a:solidFill>
                <a:latin typeface="Calibri"/>
                <a:ea typeface="Calibri"/>
                <a:cs typeface="Calibri"/>
                <a:sym typeface="Calibri"/>
              </a:rPr>
              <a:t>DNS server</a:t>
            </a:r>
            <a:endParaRPr/>
          </a:p>
          <a:p>
            <a:pPr indent="-215900" lvl="0" marL="46037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client queries </a:t>
            </a:r>
            <a:r>
              <a:rPr b="0" i="0" lang="en-US" sz="2400" u="none" cap="none" strike="noStrike">
                <a:solidFill>
                  <a:srgbClr val="000000"/>
                </a:solidFill>
                <a:latin typeface="Calibri"/>
                <a:ea typeface="Calibri"/>
                <a:cs typeface="Calibri"/>
                <a:sym typeface="Calibri"/>
              </a:rPr>
              <a:t>amazon.com </a:t>
            </a:r>
            <a:r>
              <a:rPr b="0" i="0" lang="en-US" sz="2800" u="none" cap="none" strike="noStrike">
                <a:solidFill>
                  <a:srgbClr val="000000"/>
                </a:solidFill>
                <a:latin typeface="Calibri"/>
                <a:ea typeface="Calibri"/>
                <a:cs typeface="Calibri"/>
                <a:sym typeface="Calibri"/>
              </a:rPr>
              <a:t>DNS server to get  IP address for </a:t>
            </a:r>
            <a:r>
              <a:rPr b="0" i="0" lang="en-US" sz="2400" u="none" cap="none" strike="noStrike">
                <a:solidFill>
                  <a:srgbClr val="000000"/>
                </a:solidFill>
                <a:latin typeface="Calibri"/>
                <a:ea typeface="Calibri"/>
                <a:cs typeface="Calibri"/>
                <a:sym typeface="Calibri"/>
              </a:rPr>
              <a:t>www.amazon.com</a:t>
            </a:r>
            <a:endParaRPr b="0" i="0" sz="2800" u="none" cap="none" strike="noStrike">
              <a:solidFill>
                <a:srgbClr val="000000"/>
              </a:solidFill>
              <a:latin typeface="Calibri"/>
              <a:ea typeface="Calibri"/>
              <a:cs typeface="Calibri"/>
              <a:sym typeface="Calibri"/>
            </a:endParaRPr>
          </a:p>
        </p:txBody>
      </p:sp>
      <p:grpSp>
        <p:nvGrpSpPr>
          <p:cNvPr id="5383" name="Google Shape;5383;p89"/>
          <p:cNvGrpSpPr/>
          <p:nvPr/>
        </p:nvGrpSpPr>
        <p:grpSpPr>
          <a:xfrm>
            <a:off x="1321991" y="1815164"/>
            <a:ext cx="10791292" cy="1046691"/>
            <a:chOff x="1321991" y="1815164"/>
            <a:chExt cx="10791292" cy="1046691"/>
          </a:xfrm>
        </p:grpSpPr>
        <p:sp>
          <p:nvSpPr>
            <p:cNvPr id="5384" name="Google Shape;5384;p89"/>
            <p:cNvSpPr txBox="1"/>
            <p:nvPr/>
          </p:nvSpPr>
          <p:spPr>
            <a:xfrm>
              <a:off x="1321991" y="2431570"/>
              <a:ext cx="2057411" cy="368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.com DNS servers</a:t>
              </a:r>
              <a:endParaRPr/>
            </a:p>
          </p:txBody>
        </p:sp>
        <p:sp>
          <p:nvSpPr>
            <p:cNvPr id="5385" name="Google Shape;5385;p89"/>
            <p:cNvSpPr txBox="1"/>
            <p:nvPr/>
          </p:nvSpPr>
          <p:spPr>
            <a:xfrm>
              <a:off x="3969789" y="2432961"/>
              <a:ext cx="1954541" cy="368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.org DNS servers</a:t>
              </a:r>
              <a:endParaRPr/>
            </a:p>
          </p:txBody>
        </p:sp>
        <p:sp>
          <p:nvSpPr>
            <p:cNvPr id="5386" name="Google Shape;5386;p89"/>
            <p:cNvSpPr txBox="1"/>
            <p:nvPr/>
          </p:nvSpPr>
          <p:spPr>
            <a:xfrm>
              <a:off x="6546026" y="2432961"/>
              <a:ext cx="2005231" cy="368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.edu DNS servers</a:t>
              </a:r>
              <a:endParaRPr/>
            </a:p>
          </p:txBody>
        </p:sp>
        <p:cxnSp>
          <p:nvCxnSpPr>
            <p:cNvPr id="5387" name="Google Shape;5387;p89"/>
            <p:cNvCxnSpPr/>
            <p:nvPr/>
          </p:nvCxnSpPr>
          <p:spPr>
            <a:xfrm flipH="1">
              <a:off x="2538547" y="1831861"/>
              <a:ext cx="2075302" cy="601100"/>
            </a:xfrm>
            <a:prstGeom prst="straightConnector1">
              <a:avLst/>
            </a:prstGeom>
            <a:noFill/>
            <a:ln cap="flat" cmpd="sng" w="31750">
              <a:solidFill>
                <a:schemeClr val="dk1"/>
              </a:solidFill>
              <a:prstDash val="solid"/>
              <a:round/>
              <a:headEnd len="med" w="med" type="none"/>
              <a:tailEnd len="med" w="med" type="none"/>
            </a:ln>
          </p:spPr>
        </p:cxnSp>
        <p:cxnSp>
          <p:nvCxnSpPr>
            <p:cNvPr id="5388" name="Google Shape;5388;p89"/>
            <p:cNvCxnSpPr/>
            <p:nvPr/>
          </p:nvCxnSpPr>
          <p:spPr>
            <a:xfrm>
              <a:off x="4901588" y="1815164"/>
              <a:ext cx="0" cy="616406"/>
            </a:xfrm>
            <a:prstGeom prst="straightConnector1">
              <a:avLst/>
            </a:prstGeom>
            <a:noFill/>
            <a:ln cap="flat" cmpd="sng" w="25400">
              <a:solidFill>
                <a:schemeClr val="dk1"/>
              </a:solidFill>
              <a:prstDash val="solid"/>
              <a:round/>
              <a:headEnd len="med" w="med" type="none"/>
              <a:tailEnd len="med" w="med" type="none"/>
            </a:ln>
          </p:spPr>
        </p:cxnSp>
        <p:cxnSp>
          <p:nvCxnSpPr>
            <p:cNvPr id="5389" name="Google Shape;5389;p89"/>
            <p:cNvCxnSpPr/>
            <p:nvPr/>
          </p:nvCxnSpPr>
          <p:spPr>
            <a:xfrm>
              <a:off x="5257908" y="1831861"/>
              <a:ext cx="2146864" cy="601100"/>
            </a:xfrm>
            <a:prstGeom prst="straightConnector1">
              <a:avLst/>
            </a:prstGeom>
            <a:noFill/>
            <a:ln cap="flat" cmpd="sng" w="25400">
              <a:solidFill>
                <a:schemeClr val="dk1"/>
              </a:solidFill>
              <a:prstDash val="solid"/>
              <a:round/>
              <a:headEnd len="med" w="med" type="none"/>
              <a:tailEnd len="med" w="med" type="none"/>
            </a:ln>
          </p:spPr>
        </p:cxnSp>
        <p:sp>
          <p:nvSpPr>
            <p:cNvPr id="5390" name="Google Shape;5390;p89"/>
            <p:cNvSpPr txBox="1"/>
            <p:nvPr/>
          </p:nvSpPr>
          <p:spPr>
            <a:xfrm>
              <a:off x="4066204" y="1934852"/>
              <a:ext cx="438150"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sp>
          <p:nvSpPr>
            <p:cNvPr id="5391" name="Google Shape;5391;p89"/>
            <p:cNvSpPr txBox="1"/>
            <p:nvPr/>
          </p:nvSpPr>
          <p:spPr>
            <a:xfrm>
              <a:off x="5225966" y="1923399"/>
              <a:ext cx="438150"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sp>
          <p:nvSpPr>
            <p:cNvPr id="5392" name="Google Shape;5392;p89"/>
            <p:cNvSpPr txBox="1"/>
            <p:nvPr/>
          </p:nvSpPr>
          <p:spPr>
            <a:xfrm>
              <a:off x="9724296" y="2400190"/>
              <a:ext cx="238898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400"/>
                <a:buFont typeface="Calibri"/>
                <a:buNone/>
              </a:pPr>
              <a:r>
                <a:rPr b="0" i="1" lang="en-US" sz="2400" u="none" cap="none" strike="noStrike">
                  <a:solidFill>
                    <a:srgbClr val="C00000"/>
                  </a:solidFill>
                  <a:latin typeface="Calibri"/>
                  <a:ea typeface="Calibri"/>
                  <a:cs typeface="Calibri"/>
                  <a:sym typeface="Calibri"/>
                </a:rPr>
                <a:t>Top Level Domain</a:t>
              </a:r>
              <a:endParaRPr/>
            </a:p>
          </p:txBody>
        </p:sp>
      </p:grpSp>
      <p:grpSp>
        <p:nvGrpSpPr>
          <p:cNvPr id="5393" name="Google Shape;5393;p89"/>
          <p:cNvGrpSpPr/>
          <p:nvPr/>
        </p:nvGrpSpPr>
        <p:grpSpPr>
          <a:xfrm>
            <a:off x="3874373" y="1407648"/>
            <a:ext cx="7294880" cy="461665"/>
            <a:chOff x="3874373" y="1407648"/>
            <a:chExt cx="7294880" cy="461665"/>
          </a:xfrm>
        </p:grpSpPr>
        <p:sp>
          <p:nvSpPr>
            <p:cNvPr id="5394" name="Google Shape;5394;p89"/>
            <p:cNvSpPr txBox="1"/>
            <p:nvPr/>
          </p:nvSpPr>
          <p:spPr>
            <a:xfrm>
              <a:off x="3874373" y="1432519"/>
              <a:ext cx="2064866" cy="3673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Root DNS Servers</a:t>
              </a:r>
              <a:endParaRPr/>
            </a:p>
          </p:txBody>
        </p:sp>
        <p:sp>
          <p:nvSpPr>
            <p:cNvPr id="5395" name="Google Shape;5395;p89"/>
            <p:cNvSpPr txBox="1"/>
            <p:nvPr/>
          </p:nvSpPr>
          <p:spPr>
            <a:xfrm>
              <a:off x="10397760" y="1407648"/>
              <a:ext cx="7714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400"/>
                <a:buFont typeface="Calibri"/>
                <a:buNone/>
              </a:pPr>
              <a:r>
                <a:rPr b="0" i="1" lang="en-US" sz="2400" u="none" cap="none" strike="noStrike">
                  <a:solidFill>
                    <a:srgbClr val="C00000"/>
                  </a:solidFill>
                  <a:latin typeface="Calibri"/>
                  <a:ea typeface="Calibri"/>
                  <a:cs typeface="Calibri"/>
                  <a:sym typeface="Calibri"/>
                </a:rPr>
                <a:t>Root</a:t>
              </a:r>
              <a:endParaRPr/>
            </a:p>
          </p:txBody>
        </p:sp>
      </p:grpSp>
      <p:grpSp>
        <p:nvGrpSpPr>
          <p:cNvPr id="5396" name="Google Shape;5396;p89"/>
          <p:cNvGrpSpPr/>
          <p:nvPr/>
        </p:nvGrpSpPr>
        <p:grpSpPr>
          <a:xfrm>
            <a:off x="877709" y="2766905"/>
            <a:ext cx="10877911" cy="1053317"/>
            <a:chOff x="877709" y="2766905"/>
            <a:chExt cx="10877911" cy="1053317"/>
          </a:xfrm>
        </p:grpSpPr>
        <p:sp>
          <p:nvSpPr>
            <p:cNvPr id="5397" name="Google Shape;5397;p89"/>
            <p:cNvSpPr txBox="1"/>
            <p:nvPr/>
          </p:nvSpPr>
          <p:spPr>
            <a:xfrm>
              <a:off x="6241887" y="3150942"/>
              <a:ext cx="1478951" cy="6414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nyu.edu</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DNS servers</a:t>
              </a:r>
              <a:endParaRPr/>
            </a:p>
          </p:txBody>
        </p:sp>
        <p:sp>
          <p:nvSpPr>
            <p:cNvPr id="5398" name="Google Shape;5398;p89"/>
            <p:cNvSpPr txBox="1"/>
            <p:nvPr/>
          </p:nvSpPr>
          <p:spPr>
            <a:xfrm>
              <a:off x="7813272" y="3150942"/>
              <a:ext cx="1478951" cy="6414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umass.edu</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DNS servers</a:t>
              </a:r>
              <a:endParaRPr/>
            </a:p>
          </p:txBody>
        </p:sp>
        <p:cxnSp>
          <p:nvCxnSpPr>
            <p:cNvPr id="5399" name="Google Shape;5399;p89"/>
            <p:cNvCxnSpPr/>
            <p:nvPr/>
          </p:nvCxnSpPr>
          <p:spPr>
            <a:xfrm flipH="1">
              <a:off x="6774130" y="2766905"/>
              <a:ext cx="559079" cy="420213"/>
            </a:xfrm>
            <a:prstGeom prst="straightConnector1">
              <a:avLst/>
            </a:prstGeom>
            <a:noFill/>
            <a:ln cap="flat" cmpd="sng" w="25400">
              <a:solidFill>
                <a:schemeClr val="dk1"/>
              </a:solidFill>
              <a:prstDash val="solid"/>
              <a:round/>
              <a:headEnd len="med" w="med" type="none"/>
              <a:tailEnd len="med" w="med" type="none"/>
            </a:ln>
          </p:spPr>
        </p:cxnSp>
        <p:cxnSp>
          <p:nvCxnSpPr>
            <p:cNvPr id="5400" name="Google Shape;5400;p89"/>
            <p:cNvCxnSpPr/>
            <p:nvPr/>
          </p:nvCxnSpPr>
          <p:spPr>
            <a:xfrm>
              <a:off x="7762582" y="2766905"/>
              <a:ext cx="500935" cy="420213"/>
            </a:xfrm>
            <a:prstGeom prst="straightConnector1">
              <a:avLst/>
            </a:prstGeom>
            <a:noFill/>
            <a:ln cap="flat" cmpd="sng" w="25400">
              <a:solidFill>
                <a:schemeClr val="dk1"/>
              </a:solidFill>
              <a:prstDash val="solid"/>
              <a:round/>
              <a:headEnd len="med" w="med" type="none"/>
              <a:tailEnd len="med" w="med" type="none"/>
            </a:ln>
          </p:spPr>
        </p:cxnSp>
        <p:sp>
          <p:nvSpPr>
            <p:cNvPr id="5401" name="Google Shape;5401;p89"/>
            <p:cNvSpPr txBox="1"/>
            <p:nvPr/>
          </p:nvSpPr>
          <p:spPr>
            <a:xfrm>
              <a:off x="877709" y="3173205"/>
              <a:ext cx="1505787" cy="6470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yahoo.com</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DNS servers</a:t>
              </a:r>
              <a:endParaRPr/>
            </a:p>
          </p:txBody>
        </p:sp>
        <p:sp>
          <p:nvSpPr>
            <p:cNvPr id="5402" name="Google Shape;5402;p89"/>
            <p:cNvSpPr txBox="1"/>
            <p:nvPr/>
          </p:nvSpPr>
          <p:spPr>
            <a:xfrm>
              <a:off x="2484875" y="3150942"/>
              <a:ext cx="1492369" cy="6414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amazon.com</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DNS servers</a:t>
              </a:r>
              <a:endParaRPr/>
            </a:p>
          </p:txBody>
        </p:sp>
        <p:cxnSp>
          <p:nvCxnSpPr>
            <p:cNvPr id="5403" name="Google Shape;5403;p89"/>
            <p:cNvCxnSpPr/>
            <p:nvPr/>
          </p:nvCxnSpPr>
          <p:spPr>
            <a:xfrm flipH="1">
              <a:off x="1666383" y="2773863"/>
              <a:ext cx="369738" cy="413256"/>
            </a:xfrm>
            <a:prstGeom prst="straightConnector1">
              <a:avLst/>
            </a:prstGeom>
            <a:noFill/>
            <a:ln cap="flat" cmpd="sng" w="25400">
              <a:solidFill>
                <a:schemeClr val="dk1"/>
              </a:solidFill>
              <a:prstDash val="solid"/>
              <a:round/>
              <a:headEnd len="med" w="med" type="none"/>
              <a:tailEnd len="med" w="med" type="none"/>
            </a:ln>
          </p:spPr>
        </p:cxnSp>
        <p:cxnSp>
          <p:nvCxnSpPr>
            <p:cNvPr id="5404" name="Google Shape;5404;p89"/>
            <p:cNvCxnSpPr/>
            <p:nvPr/>
          </p:nvCxnSpPr>
          <p:spPr>
            <a:xfrm>
              <a:off x="2538547" y="2773863"/>
              <a:ext cx="429373" cy="425779"/>
            </a:xfrm>
            <a:prstGeom prst="straightConnector1">
              <a:avLst/>
            </a:prstGeom>
            <a:noFill/>
            <a:ln cap="flat" cmpd="sng" w="25400">
              <a:solidFill>
                <a:schemeClr val="dk1"/>
              </a:solidFill>
              <a:prstDash val="solid"/>
              <a:round/>
              <a:headEnd len="med" w="med" type="none"/>
              <a:tailEnd len="med" w="med" type="none"/>
            </a:ln>
          </p:spPr>
        </p:cxnSp>
        <p:sp>
          <p:nvSpPr>
            <p:cNvPr id="5405" name="Google Shape;5405;p89"/>
            <p:cNvSpPr txBox="1"/>
            <p:nvPr/>
          </p:nvSpPr>
          <p:spPr>
            <a:xfrm>
              <a:off x="4312691" y="3132853"/>
              <a:ext cx="1480442" cy="6414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pbs.org</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DNS servers</a:t>
              </a:r>
              <a:endParaRPr/>
            </a:p>
          </p:txBody>
        </p:sp>
        <p:cxnSp>
          <p:nvCxnSpPr>
            <p:cNvPr id="5406" name="Google Shape;5406;p89"/>
            <p:cNvCxnSpPr/>
            <p:nvPr/>
          </p:nvCxnSpPr>
          <p:spPr>
            <a:xfrm>
              <a:off x="4904570" y="2766905"/>
              <a:ext cx="0" cy="417431"/>
            </a:xfrm>
            <a:prstGeom prst="straightConnector1">
              <a:avLst/>
            </a:prstGeom>
            <a:noFill/>
            <a:ln cap="flat" cmpd="sng" w="25400">
              <a:solidFill>
                <a:schemeClr val="dk1"/>
              </a:solidFill>
              <a:prstDash val="solid"/>
              <a:round/>
              <a:headEnd len="med" w="med" type="none"/>
              <a:tailEnd len="med" w="med" type="none"/>
            </a:ln>
          </p:spPr>
        </p:cxnSp>
        <p:sp>
          <p:nvSpPr>
            <p:cNvPr id="5407" name="Google Shape;5407;p89"/>
            <p:cNvSpPr txBox="1"/>
            <p:nvPr/>
          </p:nvSpPr>
          <p:spPr>
            <a:xfrm>
              <a:off x="9919925" y="3273362"/>
              <a:ext cx="183569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400"/>
                <a:buFont typeface="Calibri"/>
                <a:buNone/>
              </a:pPr>
              <a:r>
                <a:rPr b="0" i="1" lang="en-US" sz="2400" u="none" cap="none" strike="noStrike">
                  <a:solidFill>
                    <a:srgbClr val="C00000"/>
                  </a:solidFill>
                  <a:latin typeface="Calibri"/>
                  <a:ea typeface="Calibri"/>
                  <a:cs typeface="Calibri"/>
                  <a:sym typeface="Calibri"/>
                </a:rPr>
                <a:t>Authoritative</a:t>
              </a:r>
              <a:endParaRPr/>
            </a:p>
          </p:txBody>
        </p:sp>
        <p:sp>
          <p:nvSpPr>
            <p:cNvPr id="5408" name="Google Shape;5408;p89"/>
            <p:cNvSpPr txBox="1"/>
            <p:nvPr/>
          </p:nvSpPr>
          <p:spPr>
            <a:xfrm>
              <a:off x="7292568" y="2785396"/>
              <a:ext cx="438150"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sp>
          <p:nvSpPr>
            <p:cNvPr id="5409" name="Google Shape;5409;p89"/>
            <p:cNvSpPr txBox="1"/>
            <p:nvPr/>
          </p:nvSpPr>
          <p:spPr>
            <a:xfrm>
              <a:off x="2030793" y="2776330"/>
              <a:ext cx="438150"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sp>
          <p:nvSpPr>
            <p:cNvPr id="5410" name="Google Shape;5410;p89"/>
            <p:cNvSpPr txBox="1"/>
            <p:nvPr/>
          </p:nvSpPr>
          <p:spPr>
            <a:xfrm>
              <a:off x="4390346" y="2768742"/>
              <a:ext cx="438150"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sp>
          <p:nvSpPr>
            <p:cNvPr id="5411" name="Google Shape;5411;p89"/>
            <p:cNvSpPr txBox="1"/>
            <p:nvPr/>
          </p:nvSpPr>
          <p:spPr>
            <a:xfrm>
              <a:off x="4877758" y="2777057"/>
              <a:ext cx="438150" cy="396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a:p>
          </p:txBody>
        </p:sp>
      </p:grpSp>
      <p:sp>
        <p:nvSpPr>
          <p:cNvPr id="5412" name="Google Shape;5412;p8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3"/>
                                        </p:tgtEl>
                                        <p:attrNameLst>
                                          <p:attrName>style.visibility</p:attrName>
                                        </p:attrNameLst>
                                      </p:cBhvr>
                                      <p:to>
                                        <p:strVal val="visible"/>
                                      </p:to>
                                    </p:set>
                                    <p:animEffect filter="fade" transition="in">
                                      <p:cBhvr>
                                        <p:cTn dur="1000"/>
                                        <p:tgtEl>
                                          <p:spTgt spid="5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6"/>
                                        </p:tgtEl>
                                        <p:attrNameLst>
                                          <p:attrName>style.visibility</p:attrName>
                                        </p:attrNameLst>
                                      </p:cBhvr>
                                      <p:to>
                                        <p:strVal val="visible"/>
                                      </p:to>
                                    </p:set>
                                    <p:animEffect filter="fade" transition="in">
                                      <p:cBhvr>
                                        <p:cTn dur="1000"/>
                                        <p:tgtEl>
                                          <p:spTgt spid="5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2">
                                            <p:txEl>
                                              <p:pRg end="0" st="0"/>
                                            </p:txEl>
                                          </p:spTgt>
                                        </p:tgtEl>
                                        <p:attrNameLst>
                                          <p:attrName>style.visibility</p:attrName>
                                        </p:attrNameLst>
                                      </p:cBhvr>
                                      <p:to>
                                        <p:strVal val="visible"/>
                                      </p:to>
                                    </p:set>
                                    <p:animEffect filter="fade" transition="in">
                                      <p:cBhvr>
                                        <p:cTn dur="500"/>
                                        <p:tgtEl>
                                          <p:spTgt spid="53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2">
                                            <p:txEl>
                                              <p:pRg end="1" st="1"/>
                                            </p:txEl>
                                          </p:spTgt>
                                        </p:tgtEl>
                                        <p:attrNameLst>
                                          <p:attrName>style.visibility</p:attrName>
                                        </p:attrNameLst>
                                      </p:cBhvr>
                                      <p:to>
                                        <p:strVal val="visible"/>
                                      </p:to>
                                    </p:set>
                                    <p:animEffect filter="fade" transition="in">
                                      <p:cBhvr>
                                        <p:cTn dur="500"/>
                                        <p:tgtEl>
                                          <p:spTgt spid="53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2">
                                            <p:txEl>
                                              <p:pRg end="2" st="2"/>
                                            </p:txEl>
                                          </p:spTgt>
                                        </p:tgtEl>
                                        <p:attrNameLst>
                                          <p:attrName>style.visibility</p:attrName>
                                        </p:attrNameLst>
                                      </p:cBhvr>
                                      <p:to>
                                        <p:strVal val="visible"/>
                                      </p:to>
                                    </p:set>
                                    <p:animEffect filter="fade" transition="in">
                                      <p:cBhvr>
                                        <p:cTn dur="500"/>
                                        <p:tgtEl>
                                          <p:spTgt spid="53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2">
                                            <p:txEl>
                                              <p:pRg end="3" st="3"/>
                                            </p:txEl>
                                          </p:spTgt>
                                        </p:tgtEl>
                                        <p:attrNameLst>
                                          <p:attrName>style.visibility</p:attrName>
                                        </p:attrNameLst>
                                      </p:cBhvr>
                                      <p:to>
                                        <p:strVal val="visible"/>
                                      </p:to>
                                    </p:set>
                                    <p:animEffect filter="fade" transition="in">
                                      <p:cBhvr>
                                        <p:cTn dur="500"/>
                                        <p:tgtEl>
                                          <p:spTgt spid="53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7" name="Shape 5417"/>
        <p:cNvGrpSpPr/>
        <p:nvPr/>
      </p:nvGrpSpPr>
      <p:grpSpPr>
        <a:xfrm>
          <a:off x="0" y="0"/>
          <a:ext cx="0" cy="0"/>
          <a:chOff x="0" y="0"/>
          <a:chExt cx="0" cy="0"/>
        </a:xfrm>
      </p:grpSpPr>
      <p:pic>
        <p:nvPicPr>
          <p:cNvPr id="5418" name="Google Shape;5418;p90"/>
          <p:cNvPicPr preferRelativeResize="0"/>
          <p:nvPr/>
        </p:nvPicPr>
        <p:blipFill rotWithShape="1">
          <a:blip r:embed="rId3">
            <a:alphaModFix/>
          </a:blip>
          <a:srcRect b="0" l="0" r="0" t="0"/>
          <a:stretch/>
        </p:blipFill>
        <p:spPr>
          <a:xfrm>
            <a:off x="4886464" y="1529543"/>
            <a:ext cx="7122656" cy="2152001"/>
          </a:xfrm>
          <a:prstGeom prst="rect">
            <a:avLst/>
          </a:prstGeom>
          <a:noFill/>
          <a:ln>
            <a:noFill/>
          </a:ln>
        </p:spPr>
      </p:pic>
      <p:sp>
        <p:nvSpPr>
          <p:cNvPr id="5419" name="Google Shape;5419;p90"/>
          <p:cNvSpPr/>
          <p:nvPr/>
        </p:nvSpPr>
        <p:spPr>
          <a:xfrm>
            <a:off x="6940647" y="1546167"/>
            <a:ext cx="2646699" cy="379307"/>
          </a:xfrm>
          <a:prstGeom prst="rect">
            <a:avLst/>
          </a:prstGeom>
          <a:solidFill>
            <a:srgbClr val="FBBFC7">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20" name="Google Shape;5420;p90"/>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root </a:t>
            </a:r>
            <a:r>
              <a:rPr lang="en-US"/>
              <a:t>n</a:t>
            </a:r>
            <a:r>
              <a:rPr lang="en-US" sz="4400"/>
              <a:t>ame </a:t>
            </a:r>
            <a:r>
              <a:rPr lang="en-US"/>
              <a:t>s</a:t>
            </a:r>
            <a:r>
              <a:rPr lang="en-US" sz="4400"/>
              <a:t>ervers</a:t>
            </a:r>
            <a:endParaRPr sz="4400"/>
          </a:p>
        </p:txBody>
      </p:sp>
      <p:sp>
        <p:nvSpPr>
          <p:cNvPr id="5421" name="Google Shape;5421;p90"/>
          <p:cNvSpPr txBox="1"/>
          <p:nvPr/>
        </p:nvSpPr>
        <p:spPr>
          <a:xfrm>
            <a:off x="651717" y="1432390"/>
            <a:ext cx="5444283" cy="2455182"/>
          </a:xfrm>
          <a:prstGeom prst="rect">
            <a:avLst/>
          </a:prstGeom>
          <a:noFill/>
          <a:ln>
            <a:noFill/>
          </a:ln>
        </p:spPr>
        <p:txBody>
          <a:bodyPr anchorCtr="0" anchor="t" bIns="45700" lIns="91425" spcFirstLastPara="1" rIns="91425" wrap="square" tIns="45700">
            <a:noAutofit/>
          </a:bodyPr>
          <a:lstStyle/>
          <a:p>
            <a:pPr indent="-288925" lvl="0" marL="40322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official, contact-of-last-resort by name servers that can not resolve name</a:t>
            </a:r>
            <a:endParaRPr/>
          </a:p>
        </p:txBody>
      </p:sp>
      <p:sp>
        <p:nvSpPr>
          <p:cNvPr id="5422" name="Google Shape;5422;p9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7" name="Shape 5427"/>
        <p:cNvGrpSpPr/>
        <p:nvPr/>
      </p:nvGrpSpPr>
      <p:grpSpPr>
        <a:xfrm>
          <a:off x="0" y="0"/>
          <a:ext cx="0" cy="0"/>
          <a:chOff x="0" y="0"/>
          <a:chExt cx="0" cy="0"/>
        </a:xfrm>
      </p:grpSpPr>
      <p:sp>
        <p:nvSpPr>
          <p:cNvPr id="5428" name="Google Shape;5428;p91"/>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root </a:t>
            </a:r>
            <a:r>
              <a:rPr lang="en-US"/>
              <a:t>n</a:t>
            </a:r>
            <a:r>
              <a:rPr lang="en-US" sz="4400"/>
              <a:t>ame </a:t>
            </a:r>
            <a:r>
              <a:rPr lang="en-US"/>
              <a:t>s</a:t>
            </a:r>
            <a:r>
              <a:rPr lang="en-US" sz="4400"/>
              <a:t>ervers</a:t>
            </a:r>
            <a:endParaRPr sz="4400"/>
          </a:p>
        </p:txBody>
      </p:sp>
      <p:pic>
        <p:nvPicPr>
          <p:cNvPr id="5429" name="Google Shape;5429;p91"/>
          <p:cNvPicPr preferRelativeResize="0"/>
          <p:nvPr/>
        </p:nvPicPr>
        <p:blipFill rotWithShape="1">
          <a:blip r:embed="rId3">
            <a:alphaModFix/>
          </a:blip>
          <a:srcRect b="0" l="0" r="0" t="0"/>
          <a:stretch/>
        </p:blipFill>
        <p:spPr>
          <a:xfrm>
            <a:off x="5930900" y="2856025"/>
            <a:ext cx="6261100" cy="3200400"/>
          </a:xfrm>
          <a:prstGeom prst="rect">
            <a:avLst/>
          </a:prstGeom>
          <a:noFill/>
          <a:ln>
            <a:noFill/>
          </a:ln>
        </p:spPr>
      </p:pic>
      <p:sp>
        <p:nvSpPr>
          <p:cNvPr id="5430" name="Google Shape;5430;p91"/>
          <p:cNvSpPr txBox="1"/>
          <p:nvPr/>
        </p:nvSpPr>
        <p:spPr>
          <a:xfrm>
            <a:off x="651717" y="1432390"/>
            <a:ext cx="5444283" cy="2455182"/>
          </a:xfrm>
          <a:prstGeom prst="rect">
            <a:avLst/>
          </a:prstGeom>
          <a:noFill/>
          <a:ln>
            <a:noFill/>
          </a:ln>
        </p:spPr>
        <p:txBody>
          <a:bodyPr anchorCtr="0" anchor="t" bIns="45700" lIns="91425" spcFirstLastPara="1" rIns="91425" wrap="square" tIns="45700">
            <a:noAutofit/>
          </a:bodyPr>
          <a:lstStyle/>
          <a:p>
            <a:pPr indent="-288925" lvl="0" marL="40322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official, contact-of-last-resort by name servers that can not resolve name</a:t>
            </a:r>
            <a:endParaRPr/>
          </a:p>
          <a:p>
            <a:pPr indent="-288925" lvl="0" marL="40322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00000"/>
                </a:solidFill>
                <a:latin typeface="Calibri"/>
                <a:ea typeface="Calibri"/>
                <a:cs typeface="Calibri"/>
                <a:sym typeface="Calibri"/>
              </a:rPr>
              <a:t>incredibly important </a:t>
            </a:r>
            <a:r>
              <a:rPr b="0" i="0" lang="en-US" sz="2800" u="none" cap="none" strike="noStrike">
                <a:solidFill>
                  <a:srgbClr val="000000"/>
                </a:solidFill>
                <a:latin typeface="Calibri"/>
                <a:ea typeface="Calibri"/>
                <a:cs typeface="Calibri"/>
                <a:sym typeface="Calibri"/>
              </a:rPr>
              <a:t>Internet function</a:t>
            </a:r>
            <a:endParaRPr/>
          </a:p>
          <a:p>
            <a:pPr indent="-317500" lvl="1" marL="635000"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Internet couldn’t function without it!</a:t>
            </a:r>
            <a:endParaRPr/>
          </a:p>
          <a:p>
            <a:pPr indent="-317500" lvl="1" marL="635000"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DNSSEC – provides security (authentication, message integrity)</a:t>
            </a:r>
            <a:endParaRPr/>
          </a:p>
          <a:p>
            <a:pPr indent="-288925" lvl="0" marL="4032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ICANN </a:t>
            </a:r>
            <a:r>
              <a:rPr b="0" i="0" lang="en-US" sz="2400" u="none" cap="none" strike="noStrike">
                <a:solidFill>
                  <a:srgbClr val="000000"/>
                </a:solidFill>
                <a:latin typeface="Calibri"/>
                <a:ea typeface="Calibri"/>
                <a:cs typeface="Calibri"/>
                <a:sym typeface="Calibri"/>
              </a:rPr>
              <a:t>(Internet Corporation for Assigned Names and Numbers) </a:t>
            </a:r>
            <a:r>
              <a:rPr b="0" i="0" lang="en-US" sz="2800" u="none" cap="none" strike="noStrike">
                <a:solidFill>
                  <a:srgbClr val="000000"/>
                </a:solidFill>
                <a:latin typeface="Calibri"/>
                <a:ea typeface="Calibri"/>
                <a:cs typeface="Calibri"/>
                <a:sym typeface="Calibri"/>
              </a:rPr>
              <a:t>manages root DNS domain</a:t>
            </a:r>
            <a:endParaRPr b="0" i="0" sz="2800" u="none" cap="none" strike="noStrike">
              <a:solidFill>
                <a:srgbClr val="000000"/>
              </a:solidFill>
              <a:latin typeface="Calibri"/>
              <a:ea typeface="Calibri"/>
              <a:cs typeface="Calibri"/>
              <a:sym typeface="Calibri"/>
            </a:endParaRPr>
          </a:p>
        </p:txBody>
      </p:sp>
      <p:sp>
        <p:nvSpPr>
          <p:cNvPr id="5431" name="Google Shape;5431;p91"/>
          <p:cNvSpPr/>
          <p:nvPr/>
        </p:nvSpPr>
        <p:spPr>
          <a:xfrm>
            <a:off x="6423186" y="1752600"/>
            <a:ext cx="5142916" cy="119873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A3"/>
              </a:buClr>
              <a:buSzPts val="2400"/>
              <a:buFont typeface="Calibri"/>
              <a:buNone/>
            </a:pPr>
            <a:r>
              <a:rPr b="0" i="0" lang="en-US" sz="2400" u="none" cap="none" strike="noStrike">
                <a:solidFill>
                  <a:srgbClr val="0000A3"/>
                </a:solidFill>
                <a:latin typeface="Calibri"/>
                <a:ea typeface="Calibri"/>
                <a:cs typeface="Calibri"/>
                <a:sym typeface="Calibri"/>
              </a:rPr>
              <a:t>13 logical root name “servers” worldwide each “server” replicated many times (~200 servers in US)</a:t>
            </a:r>
            <a:endParaRPr b="0" i="0" sz="2000" u="none" cap="none" strike="noStrike">
              <a:solidFill>
                <a:srgbClr val="0000A3"/>
              </a:solidFill>
              <a:latin typeface="Calibri"/>
              <a:ea typeface="Calibri"/>
              <a:cs typeface="Calibri"/>
              <a:sym typeface="Calibri"/>
            </a:endParaRPr>
          </a:p>
        </p:txBody>
      </p:sp>
      <p:sp>
        <p:nvSpPr>
          <p:cNvPr id="5432" name="Google Shape;5432;p9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9"/>
                                        </p:tgtEl>
                                        <p:attrNameLst>
                                          <p:attrName>style.visibility</p:attrName>
                                        </p:attrNameLst>
                                      </p:cBhvr>
                                      <p:to>
                                        <p:strVal val="visible"/>
                                      </p:to>
                                    </p:set>
                                    <p:animEffect filter="fade" transition="in">
                                      <p:cBhvr>
                                        <p:cTn dur="500"/>
                                        <p:tgtEl>
                                          <p:spTgt spid="5429"/>
                                        </p:tgtEl>
                                      </p:cBhvr>
                                    </p:animEffect>
                                  </p:childTnLst>
                                </p:cTn>
                              </p:par>
                              <p:par>
                                <p:cTn fill="hold" nodeType="withEffect" presetClass="entr" presetID="10" presetSubtype="0">
                                  <p:stCondLst>
                                    <p:cond delay="0"/>
                                  </p:stCondLst>
                                  <p:childTnLst>
                                    <p:set>
                                      <p:cBhvr>
                                        <p:cTn dur="1" fill="hold">
                                          <p:stCondLst>
                                            <p:cond delay="0"/>
                                          </p:stCondLst>
                                        </p:cTn>
                                        <p:tgtEl>
                                          <p:spTgt spid="5431"/>
                                        </p:tgtEl>
                                        <p:attrNameLst>
                                          <p:attrName>style.visibility</p:attrName>
                                        </p:attrNameLst>
                                      </p:cBhvr>
                                      <p:to>
                                        <p:strVal val="visible"/>
                                      </p:to>
                                    </p:set>
                                    <p:animEffect filter="fade" transition="in">
                                      <p:cBhvr>
                                        <p:cTn dur="500"/>
                                        <p:tgtEl>
                                          <p:spTgt spid="5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29"/>
          <p:cNvSpPr/>
          <p:nvPr/>
        </p:nvSpPr>
        <p:spPr>
          <a:xfrm>
            <a:off x="8985188" y="3065778"/>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71" name="Google Shape;1171;p29"/>
          <p:cNvSpPr/>
          <p:nvPr/>
        </p:nvSpPr>
        <p:spPr>
          <a:xfrm>
            <a:off x="7274076" y="1826035"/>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2" name="Google Shape;1172;p29"/>
          <p:cNvSpPr/>
          <p:nvPr/>
        </p:nvSpPr>
        <p:spPr>
          <a:xfrm>
            <a:off x="7439074" y="3553079"/>
            <a:ext cx="986999" cy="669622"/>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173" name="Google Shape;1173;p29"/>
          <p:cNvSpPr/>
          <p:nvPr/>
        </p:nvSpPr>
        <p:spPr>
          <a:xfrm>
            <a:off x="7205350" y="3289251"/>
            <a:ext cx="1458912" cy="317850"/>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sp>
        <p:nvSpPr>
          <p:cNvPr id="1174" name="Google Shape;1174;p29"/>
          <p:cNvSpPr/>
          <p:nvPr/>
        </p:nvSpPr>
        <p:spPr>
          <a:xfrm>
            <a:off x="7712401" y="4683134"/>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5" name="Google Shape;1175;p29"/>
          <p:cNvSpPr txBox="1"/>
          <p:nvPr/>
        </p:nvSpPr>
        <p:spPr>
          <a:xfrm>
            <a:off x="7679274" y="1488461"/>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mobile network</a:t>
            </a:r>
            <a:endParaRPr/>
          </a:p>
        </p:txBody>
      </p:sp>
      <p:sp>
        <p:nvSpPr>
          <p:cNvPr id="1176" name="Google Shape;1176;p29"/>
          <p:cNvSpPr txBox="1"/>
          <p:nvPr/>
        </p:nvSpPr>
        <p:spPr>
          <a:xfrm>
            <a:off x="7330835" y="4191922"/>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home network</a:t>
            </a:r>
            <a:endParaRPr/>
          </a:p>
        </p:txBody>
      </p:sp>
      <p:sp>
        <p:nvSpPr>
          <p:cNvPr id="1177" name="Google Shape;1177;p29"/>
          <p:cNvSpPr txBox="1"/>
          <p:nvPr/>
        </p:nvSpPr>
        <p:spPr>
          <a:xfrm>
            <a:off x="7306908" y="5779775"/>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enterprise</a:t>
            </a:r>
            <a:endParaRPr/>
          </a:p>
          <a:p>
            <a:pPr indent="0" lvl="0" marL="0" marR="0" rtl="0" algn="l">
              <a:lnSpc>
                <a:spcPct val="8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alibri"/>
                <a:ea typeface="Calibri"/>
                <a:cs typeface="Calibri"/>
                <a:sym typeface="Calibri"/>
              </a:rPr>
              <a:t>          network</a:t>
            </a:r>
            <a:endParaRPr/>
          </a:p>
        </p:txBody>
      </p:sp>
      <p:sp>
        <p:nvSpPr>
          <p:cNvPr id="1178" name="Google Shape;1178;p29"/>
          <p:cNvSpPr/>
          <p:nvPr/>
        </p:nvSpPr>
        <p:spPr>
          <a:xfrm>
            <a:off x="10222146" y="3179540"/>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179" name="Google Shape;1179;p29"/>
          <p:cNvGrpSpPr/>
          <p:nvPr/>
        </p:nvGrpSpPr>
        <p:grpSpPr>
          <a:xfrm>
            <a:off x="10837700" y="3928050"/>
            <a:ext cx="687393" cy="721548"/>
            <a:chOff x="5203089" y="1751190"/>
            <a:chExt cx="858331" cy="662414"/>
          </a:xfrm>
        </p:grpSpPr>
        <p:sp>
          <p:nvSpPr>
            <p:cNvPr id="1180" name="Google Shape;1180;p29"/>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81" name="Google Shape;1181;p29"/>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182" name="Google Shape;1182;p29"/>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183" name="Google Shape;1183;p29"/>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184" name="Google Shape;1184;p29"/>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185" name="Google Shape;1185;p29"/>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186" name="Google Shape;1186;p29"/>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187" name="Google Shape;1187;p29"/>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1188" name="Google Shape;1188;p29"/>
          <p:cNvGrpSpPr/>
          <p:nvPr/>
        </p:nvGrpSpPr>
        <p:grpSpPr>
          <a:xfrm>
            <a:off x="10771171" y="3194171"/>
            <a:ext cx="594613" cy="648336"/>
            <a:chOff x="5203089" y="1751190"/>
            <a:chExt cx="858331" cy="662414"/>
          </a:xfrm>
        </p:grpSpPr>
        <p:sp>
          <p:nvSpPr>
            <p:cNvPr id="1189" name="Google Shape;1189;p29"/>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0" name="Google Shape;1190;p29"/>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191" name="Google Shape;1191;p29"/>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192" name="Google Shape;1192;p29"/>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193" name="Google Shape;1193;p29"/>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194" name="Google Shape;1194;p29"/>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195" name="Google Shape;1195;p29"/>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196" name="Google Shape;1196;p29"/>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1197" name="Google Shape;1197;p29"/>
          <p:cNvSpPr/>
          <p:nvPr/>
        </p:nvSpPr>
        <p:spPr>
          <a:xfrm>
            <a:off x="9540813" y="1782042"/>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8" name="Google Shape;1198;p29"/>
          <p:cNvSpPr txBox="1"/>
          <p:nvPr/>
        </p:nvSpPr>
        <p:spPr>
          <a:xfrm>
            <a:off x="9427201" y="1851195"/>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national or global ISP</a:t>
            </a:r>
            <a:endParaRPr/>
          </a:p>
        </p:txBody>
      </p:sp>
      <p:sp>
        <p:nvSpPr>
          <p:cNvPr id="1199" name="Google Shape;1199;p29"/>
          <p:cNvSpPr/>
          <p:nvPr/>
        </p:nvSpPr>
        <p:spPr>
          <a:xfrm>
            <a:off x="9279068" y="3677908"/>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00" name="Google Shape;1200;p29"/>
          <p:cNvSpPr txBox="1"/>
          <p:nvPr/>
        </p:nvSpPr>
        <p:spPr>
          <a:xfrm>
            <a:off x="8766162" y="3447919"/>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local or regional ISP</a:t>
            </a:r>
            <a:endParaRPr/>
          </a:p>
        </p:txBody>
      </p:sp>
      <p:sp>
        <p:nvSpPr>
          <p:cNvPr id="1201" name="Google Shape;1201;p29"/>
          <p:cNvSpPr txBox="1"/>
          <p:nvPr/>
        </p:nvSpPr>
        <p:spPr>
          <a:xfrm>
            <a:off x="10917767" y="4677937"/>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Calibri"/>
              <a:buNone/>
            </a:pPr>
            <a:r>
              <a:rPr b="0" i="0" lang="en-US" sz="1050" u="none" cap="none" strike="noStrike">
                <a:solidFill>
                  <a:srgbClr val="000000"/>
                </a:solidFill>
                <a:latin typeface="Calibri"/>
                <a:ea typeface="Calibri"/>
                <a:cs typeface="Calibri"/>
                <a:sym typeface="Calibri"/>
              </a:rPr>
              <a:t>datacenter </a:t>
            </a:r>
            <a:endParaRPr/>
          </a:p>
          <a:p>
            <a:pPr indent="0" lvl="0" marL="0" marR="0" rtl="0" algn="l">
              <a:lnSpc>
                <a:spcPct val="90000"/>
              </a:lnSpc>
              <a:spcBef>
                <a:spcPts val="0"/>
              </a:spcBef>
              <a:spcAft>
                <a:spcPts val="0"/>
              </a:spcAft>
              <a:buClr>
                <a:srgbClr val="000000"/>
              </a:buClr>
              <a:buSzPts val="1050"/>
              <a:buFont typeface="Calibri"/>
              <a:buNone/>
            </a:pPr>
            <a:r>
              <a:rPr b="0" i="0" lang="en-US" sz="1050" u="none" cap="none" strike="noStrike">
                <a:solidFill>
                  <a:srgbClr val="000000"/>
                </a:solidFill>
                <a:latin typeface="Calibri"/>
                <a:ea typeface="Calibri"/>
                <a:cs typeface="Calibri"/>
                <a:sym typeface="Calibri"/>
              </a:rPr>
              <a:t>network</a:t>
            </a:r>
            <a:endParaRPr/>
          </a:p>
        </p:txBody>
      </p:sp>
      <p:sp>
        <p:nvSpPr>
          <p:cNvPr id="1202" name="Google Shape;1202;p29"/>
          <p:cNvSpPr txBox="1"/>
          <p:nvPr/>
        </p:nvSpPr>
        <p:spPr>
          <a:xfrm>
            <a:off x="10063018" y="4228248"/>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content </a:t>
            </a:r>
            <a:endParaRPr/>
          </a:p>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provider </a:t>
            </a:r>
            <a:endParaRPr/>
          </a:p>
          <a:p>
            <a:pPr indent="0" lvl="0" marL="0" marR="0" rtl="0" algn="l">
              <a:lnSpc>
                <a:spcPct val="9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network</a:t>
            </a:r>
            <a:endParaRPr b="0" i="0" sz="1000" u="none" cap="none" strike="noStrike">
              <a:solidFill>
                <a:srgbClr val="000000"/>
              </a:solidFill>
              <a:latin typeface="Calibri"/>
              <a:ea typeface="Calibri"/>
              <a:cs typeface="Calibri"/>
              <a:sym typeface="Calibri"/>
            </a:endParaRPr>
          </a:p>
        </p:txBody>
      </p:sp>
      <p:cxnSp>
        <p:nvCxnSpPr>
          <p:cNvPr id="1203" name="Google Shape;1203;p29"/>
          <p:cNvCxnSpPr/>
          <p:nvPr/>
        </p:nvCxnSpPr>
        <p:spPr>
          <a:xfrm rot="10800000">
            <a:off x="10559920"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1204" name="Google Shape;1204;p29"/>
          <p:cNvCxnSpPr/>
          <p:nvPr/>
        </p:nvCxnSpPr>
        <p:spPr>
          <a:xfrm rot="10800000">
            <a:off x="10660835"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1205" name="Google Shape;1205;p29"/>
          <p:cNvCxnSpPr/>
          <p:nvPr/>
        </p:nvCxnSpPr>
        <p:spPr>
          <a:xfrm flipH="1" rot="10800000">
            <a:off x="10636897"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1206" name="Google Shape;1206;p29"/>
          <p:cNvCxnSpPr/>
          <p:nvPr/>
        </p:nvCxnSpPr>
        <p:spPr>
          <a:xfrm rot="10800000">
            <a:off x="10570774"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1207" name="Google Shape;1207;p29"/>
          <p:cNvCxnSpPr/>
          <p:nvPr/>
        </p:nvCxnSpPr>
        <p:spPr>
          <a:xfrm rot="10800000">
            <a:off x="10550620"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1208" name="Google Shape;1208;p29"/>
          <p:cNvCxnSpPr/>
          <p:nvPr/>
        </p:nvCxnSpPr>
        <p:spPr>
          <a:xfrm rot="10800000">
            <a:off x="9895195"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1209" name="Google Shape;1209;p29"/>
          <p:cNvCxnSpPr/>
          <p:nvPr/>
        </p:nvCxnSpPr>
        <p:spPr>
          <a:xfrm rot="10800000">
            <a:off x="9219616"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1210" name="Google Shape;1210;p29"/>
          <p:cNvCxnSpPr/>
          <p:nvPr/>
        </p:nvCxnSpPr>
        <p:spPr>
          <a:xfrm flipH="1">
            <a:off x="9276868"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1211" name="Google Shape;1211;p29"/>
          <p:cNvCxnSpPr/>
          <p:nvPr/>
        </p:nvCxnSpPr>
        <p:spPr>
          <a:xfrm>
            <a:off x="9733069"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1212" name="Google Shape;1212;p29"/>
          <p:cNvCxnSpPr/>
          <p:nvPr/>
        </p:nvCxnSpPr>
        <p:spPr>
          <a:xfrm>
            <a:off x="10137668"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1213" name="Google Shape;1213;p29"/>
          <p:cNvCxnSpPr/>
          <p:nvPr/>
        </p:nvCxnSpPr>
        <p:spPr>
          <a:xfrm flipH="1">
            <a:off x="9798719" y="2695013"/>
            <a:ext cx="380432" cy="694807"/>
          </a:xfrm>
          <a:prstGeom prst="straightConnector1">
            <a:avLst/>
          </a:prstGeom>
          <a:noFill/>
          <a:ln cap="flat" cmpd="sng" w="12700">
            <a:solidFill>
              <a:schemeClr val="dk1"/>
            </a:solidFill>
            <a:prstDash val="solid"/>
            <a:miter lim="800000"/>
            <a:headEnd len="sm" w="sm" type="none"/>
            <a:tailEnd len="sm" w="sm" type="none"/>
          </a:ln>
        </p:spPr>
      </p:cxnSp>
      <p:grpSp>
        <p:nvGrpSpPr>
          <p:cNvPr id="1214" name="Google Shape;1214;p29"/>
          <p:cNvGrpSpPr/>
          <p:nvPr/>
        </p:nvGrpSpPr>
        <p:grpSpPr>
          <a:xfrm>
            <a:off x="7562238" y="2127325"/>
            <a:ext cx="3578867" cy="3640284"/>
            <a:chOff x="7562238" y="2127325"/>
            <a:chExt cx="3578867" cy="3640284"/>
          </a:xfrm>
        </p:grpSpPr>
        <p:grpSp>
          <p:nvGrpSpPr>
            <p:cNvPr id="1215" name="Google Shape;1215;p29"/>
            <p:cNvGrpSpPr/>
            <p:nvPr/>
          </p:nvGrpSpPr>
          <p:grpSpPr>
            <a:xfrm>
              <a:off x="7857253" y="2127325"/>
              <a:ext cx="3283852" cy="3640284"/>
              <a:chOff x="7881336" y="2104198"/>
              <a:chExt cx="3283852" cy="3640284"/>
            </a:xfrm>
          </p:grpSpPr>
          <p:cxnSp>
            <p:nvCxnSpPr>
              <p:cNvPr id="1216" name="Google Shape;1216;p29"/>
              <p:cNvCxnSpPr/>
              <p:nvPr/>
            </p:nvCxnSpPr>
            <p:spPr>
              <a:xfrm flipH="1" rot="5400000">
                <a:off x="9813692" y="5228612"/>
                <a:ext cx="388062" cy="7560"/>
              </a:xfrm>
              <a:prstGeom prst="straightConnector1">
                <a:avLst/>
              </a:prstGeom>
              <a:noFill/>
              <a:ln cap="flat" cmpd="sng" w="12700">
                <a:solidFill>
                  <a:schemeClr val="dk1"/>
                </a:solidFill>
                <a:prstDash val="solid"/>
                <a:round/>
                <a:headEnd len="med" w="med" type="none"/>
                <a:tailEnd len="med" w="med" type="none"/>
              </a:ln>
            </p:spPr>
          </p:cxnSp>
          <p:cxnSp>
            <p:nvCxnSpPr>
              <p:cNvPr id="1217" name="Google Shape;1217;p29"/>
              <p:cNvCxnSpPr/>
              <p:nvPr/>
            </p:nvCxnSpPr>
            <p:spPr>
              <a:xfrm rot="10800000">
                <a:off x="10234009" y="5382159"/>
                <a:ext cx="0" cy="114300"/>
              </a:xfrm>
              <a:prstGeom prst="straightConnector1">
                <a:avLst/>
              </a:prstGeom>
              <a:noFill/>
              <a:ln cap="flat" cmpd="sng" w="12700">
                <a:solidFill>
                  <a:schemeClr val="dk1"/>
                </a:solidFill>
                <a:prstDash val="solid"/>
                <a:round/>
                <a:headEnd len="med" w="med" type="none"/>
                <a:tailEnd len="med" w="med" type="none"/>
              </a:ln>
            </p:spPr>
          </p:cxnSp>
          <p:cxnSp>
            <p:nvCxnSpPr>
              <p:cNvPr id="1218" name="Google Shape;1218;p29"/>
              <p:cNvCxnSpPr/>
              <p:nvPr/>
            </p:nvCxnSpPr>
            <p:spPr>
              <a:xfrm>
                <a:off x="9457042" y="4815390"/>
                <a:ext cx="524483" cy="261537"/>
              </a:xfrm>
              <a:prstGeom prst="straightConnector1">
                <a:avLst/>
              </a:prstGeom>
              <a:noFill/>
              <a:ln cap="flat" cmpd="sng" w="9525">
                <a:solidFill>
                  <a:schemeClr val="dk1"/>
                </a:solidFill>
                <a:prstDash val="solid"/>
                <a:round/>
                <a:headEnd len="med" w="med" type="none"/>
                <a:tailEnd len="med" w="med" type="none"/>
              </a:ln>
            </p:spPr>
          </p:cxnSp>
          <p:cxnSp>
            <p:nvCxnSpPr>
              <p:cNvPr id="1219" name="Google Shape;1219;p29"/>
              <p:cNvCxnSpPr/>
              <p:nvPr/>
            </p:nvCxnSpPr>
            <p:spPr>
              <a:xfrm flipH="1" rot="10800000">
                <a:off x="8874149" y="4815390"/>
                <a:ext cx="569255" cy="246266"/>
              </a:xfrm>
              <a:prstGeom prst="straightConnector1">
                <a:avLst/>
              </a:prstGeom>
              <a:noFill/>
              <a:ln cap="flat" cmpd="sng" w="9525">
                <a:solidFill>
                  <a:schemeClr val="dk1"/>
                </a:solidFill>
                <a:prstDash val="solid"/>
                <a:round/>
                <a:headEnd len="med" w="med" type="none"/>
                <a:tailEnd len="med" w="med" type="none"/>
              </a:ln>
            </p:spPr>
          </p:cxnSp>
          <p:cxnSp>
            <p:nvCxnSpPr>
              <p:cNvPr id="1220" name="Google Shape;1220;p29"/>
              <p:cNvCxnSpPr/>
              <p:nvPr/>
            </p:nvCxnSpPr>
            <p:spPr>
              <a:xfrm>
                <a:off x="8845827" y="5085749"/>
                <a:ext cx="1030502" cy="0"/>
              </a:xfrm>
              <a:prstGeom prst="straightConnector1">
                <a:avLst/>
              </a:prstGeom>
              <a:noFill/>
              <a:ln cap="flat" cmpd="sng" w="9525">
                <a:solidFill>
                  <a:schemeClr val="dk1"/>
                </a:solidFill>
                <a:prstDash val="solid"/>
                <a:round/>
                <a:headEnd len="med" w="med" type="none"/>
                <a:tailEnd len="med" w="med" type="none"/>
              </a:ln>
            </p:spPr>
          </p:cxnSp>
          <p:cxnSp>
            <p:nvCxnSpPr>
              <p:cNvPr id="1221" name="Google Shape;1221;p29"/>
              <p:cNvCxnSpPr/>
              <p:nvPr/>
            </p:nvCxnSpPr>
            <p:spPr>
              <a:xfrm>
                <a:off x="8234290" y="5094207"/>
                <a:ext cx="226800" cy="127000"/>
              </a:xfrm>
              <a:prstGeom prst="straightConnector1">
                <a:avLst/>
              </a:prstGeom>
              <a:noFill/>
              <a:ln cap="flat" cmpd="sng" w="9525">
                <a:solidFill>
                  <a:schemeClr val="dk1"/>
                </a:solidFill>
                <a:prstDash val="solid"/>
                <a:round/>
                <a:headEnd len="med" w="med" type="none"/>
                <a:tailEnd len="med" w="med" type="none"/>
              </a:ln>
            </p:spPr>
          </p:cxnSp>
          <p:cxnSp>
            <p:nvCxnSpPr>
              <p:cNvPr id="1222" name="Google Shape;1222;p29"/>
              <p:cNvCxnSpPr/>
              <p:nvPr/>
            </p:nvCxnSpPr>
            <p:spPr>
              <a:xfrm flipH="1" rot="10800000">
                <a:off x="7972450" y="5267343"/>
                <a:ext cx="412750" cy="127000"/>
              </a:xfrm>
              <a:prstGeom prst="straightConnector1">
                <a:avLst/>
              </a:prstGeom>
              <a:noFill/>
              <a:ln cap="flat" cmpd="sng" w="9525">
                <a:solidFill>
                  <a:schemeClr val="dk1"/>
                </a:solidFill>
                <a:prstDash val="solid"/>
                <a:round/>
                <a:headEnd len="med" w="med" type="none"/>
                <a:tailEnd len="med" w="med" type="none"/>
              </a:ln>
            </p:spPr>
          </p:cxnSp>
          <p:cxnSp>
            <p:nvCxnSpPr>
              <p:cNvPr id="1223" name="Google Shape;1223;p29"/>
              <p:cNvCxnSpPr/>
              <p:nvPr/>
            </p:nvCxnSpPr>
            <p:spPr>
              <a:xfrm flipH="1">
                <a:off x="8397900" y="5259125"/>
                <a:ext cx="68080" cy="293968"/>
              </a:xfrm>
              <a:prstGeom prst="straightConnector1">
                <a:avLst/>
              </a:prstGeom>
              <a:noFill/>
              <a:ln cap="flat" cmpd="sng" w="9525">
                <a:solidFill>
                  <a:schemeClr val="dk1"/>
                </a:solidFill>
                <a:prstDash val="solid"/>
                <a:round/>
                <a:headEnd len="med" w="med" type="none"/>
                <a:tailEnd len="med" w="med" type="none"/>
              </a:ln>
            </p:spPr>
          </p:cxnSp>
          <p:cxnSp>
            <p:nvCxnSpPr>
              <p:cNvPr id="1224" name="Google Shape;1224;p29"/>
              <p:cNvCxnSpPr/>
              <p:nvPr/>
            </p:nvCxnSpPr>
            <p:spPr>
              <a:xfrm rot="10800000">
                <a:off x="8512814" y="5284804"/>
                <a:ext cx="280374" cy="269876"/>
              </a:xfrm>
              <a:prstGeom prst="straightConnector1">
                <a:avLst/>
              </a:prstGeom>
              <a:noFill/>
              <a:ln cap="flat" cmpd="sng" w="9525">
                <a:solidFill>
                  <a:schemeClr val="dk1"/>
                </a:solidFill>
                <a:prstDash val="solid"/>
                <a:round/>
                <a:headEnd len="med" w="med" type="none"/>
                <a:tailEnd len="med" w="med" type="none"/>
              </a:ln>
            </p:spPr>
          </p:cxnSp>
          <p:cxnSp>
            <p:nvCxnSpPr>
              <p:cNvPr id="1225" name="Google Shape;1225;p29"/>
              <p:cNvCxnSpPr/>
              <p:nvPr/>
            </p:nvCxnSpPr>
            <p:spPr>
              <a:xfrm>
                <a:off x="8512814" y="5234921"/>
                <a:ext cx="914184" cy="468622"/>
              </a:xfrm>
              <a:prstGeom prst="straightConnector1">
                <a:avLst/>
              </a:prstGeom>
              <a:noFill/>
              <a:ln cap="flat" cmpd="sng" w="9525">
                <a:solidFill>
                  <a:schemeClr val="dk1"/>
                </a:solidFill>
                <a:prstDash val="solid"/>
                <a:round/>
                <a:headEnd len="med" w="med" type="none"/>
                <a:tailEnd len="med" w="med" type="none"/>
              </a:ln>
            </p:spPr>
          </p:cxnSp>
          <p:cxnSp>
            <p:nvCxnSpPr>
              <p:cNvPr id="1226" name="Google Shape;1226;p29"/>
              <p:cNvCxnSpPr/>
              <p:nvPr/>
            </p:nvCxnSpPr>
            <p:spPr>
              <a:xfrm>
                <a:off x="8271861" y="3806843"/>
                <a:ext cx="0" cy="131762"/>
              </a:xfrm>
              <a:prstGeom prst="straightConnector1">
                <a:avLst/>
              </a:prstGeom>
              <a:noFill/>
              <a:ln cap="flat" cmpd="sng" w="9525">
                <a:solidFill>
                  <a:schemeClr val="dk1"/>
                </a:solidFill>
                <a:prstDash val="solid"/>
                <a:round/>
                <a:headEnd len="med" w="med" type="none"/>
                <a:tailEnd len="med" w="med" type="none"/>
              </a:ln>
            </p:spPr>
          </p:cxnSp>
          <p:cxnSp>
            <p:nvCxnSpPr>
              <p:cNvPr id="1227" name="Google Shape;1227;p29"/>
              <p:cNvCxnSpPr/>
              <p:nvPr/>
            </p:nvCxnSpPr>
            <p:spPr>
              <a:xfrm flipH="1" rot="10800000">
                <a:off x="7881336" y="4017980"/>
                <a:ext cx="168275" cy="3175"/>
              </a:xfrm>
              <a:prstGeom prst="straightConnector1">
                <a:avLst/>
              </a:prstGeom>
              <a:noFill/>
              <a:ln cap="flat" cmpd="sng" w="9525">
                <a:solidFill>
                  <a:schemeClr val="dk1"/>
                </a:solidFill>
                <a:prstDash val="solid"/>
                <a:round/>
                <a:headEnd len="med" w="med" type="none"/>
                <a:tailEnd len="med" w="med" type="none"/>
              </a:ln>
            </p:spPr>
          </p:cxnSp>
          <p:cxnSp>
            <p:nvCxnSpPr>
              <p:cNvPr id="1228" name="Google Shape;1228;p29"/>
              <p:cNvCxnSpPr/>
              <p:nvPr/>
            </p:nvCxnSpPr>
            <p:spPr>
              <a:xfrm flipH="1" rot="5400000">
                <a:off x="9909628" y="5560344"/>
                <a:ext cx="366793" cy="1482"/>
              </a:xfrm>
              <a:prstGeom prst="straightConnector1">
                <a:avLst/>
              </a:prstGeom>
              <a:noFill/>
              <a:ln cap="flat" cmpd="sng" w="12700">
                <a:solidFill>
                  <a:schemeClr val="dk1"/>
                </a:solidFill>
                <a:prstDash val="solid"/>
                <a:round/>
                <a:headEnd len="med" w="med" type="none"/>
                <a:tailEnd len="med" w="med" type="none"/>
              </a:ln>
            </p:spPr>
          </p:cxnSp>
          <p:cxnSp>
            <p:nvCxnSpPr>
              <p:cNvPr id="1229" name="Google Shape;1229;p29"/>
              <p:cNvCxnSpPr/>
              <p:nvPr/>
            </p:nvCxnSpPr>
            <p:spPr>
              <a:xfrm flipH="1" rot="10800000">
                <a:off x="8483508" y="5013435"/>
                <a:ext cx="404236" cy="207771"/>
              </a:xfrm>
              <a:prstGeom prst="straightConnector1">
                <a:avLst/>
              </a:prstGeom>
              <a:noFill/>
              <a:ln cap="flat" cmpd="sng" w="9525">
                <a:solidFill>
                  <a:schemeClr val="dk1"/>
                </a:solidFill>
                <a:prstDash val="solid"/>
                <a:round/>
                <a:headEnd len="med" w="med" type="none"/>
                <a:tailEnd len="med" w="med" type="none"/>
              </a:ln>
            </p:spPr>
          </p:cxnSp>
          <p:cxnSp>
            <p:nvCxnSpPr>
              <p:cNvPr id="1230" name="Google Shape;1230;p29"/>
              <p:cNvCxnSpPr/>
              <p:nvPr/>
            </p:nvCxnSpPr>
            <p:spPr>
              <a:xfrm flipH="1">
                <a:off x="10124718" y="2146305"/>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1231" name="Google Shape;1231;p29"/>
              <p:cNvCxnSpPr/>
              <p:nvPr/>
            </p:nvCxnSpPr>
            <p:spPr>
              <a:xfrm flipH="1">
                <a:off x="10124718" y="2245186"/>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1232" name="Google Shape;1232;p29"/>
              <p:cNvCxnSpPr/>
              <p:nvPr/>
            </p:nvCxnSpPr>
            <p:spPr>
              <a:xfrm flipH="1">
                <a:off x="10696218" y="2177379"/>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1233" name="Google Shape;1233;p29"/>
              <p:cNvCxnSpPr/>
              <p:nvPr/>
            </p:nvCxnSpPr>
            <p:spPr>
              <a:xfrm flipH="1">
                <a:off x="10166249" y="2695840"/>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1234" name="Google Shape;1234;p29"/>
              <p:cNvCxnSpPr/>
              <p:nvPr/>
            </p:nvCxnSpPr>
            <p:spPr>
              <a:xfrm flipH="1">
                <a:off x="10093625" y="2146305"/>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1235" name="Google Shape;1235;p29"/>
              <p:cNvCxnSpPr/>
              <p:nvPr/>
            </p:nvCxnSpPr>
            <p:spPr>
              <a:xfrm flipH="1">
                <a:off x="10886186" y="2104198"/>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1236" name="Google Shape;1236;p29"/>
              <p:cNvCxnSpPr/>
              <p:nvPr/>
            </p:nvCxnSpPr>
            <p:spPr>
              <a:xfrm rot="10800000">
                <a:off x="10706077" y="2695840"/>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1237" name="Google Shape;1237;p29"/>
              <p:cNvCxnSpPr/>
              <p:nvPr/>
            </p:nvCxnSpPr>
            <p:spPr>
              <a:xfrm flipH="1">
                <a:off x="8793306" y="2245186"/>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1238" name="Google Shape;1238;p29"/>
              <p:cNvCxnSpPr/>
              <p:nvPr/>
            </p:nvCxnSpPr>
            <p:spPr>
              <a:xfrm flipH="1" rot="10800000">
                <a:off x="9402788" y="4090252"/>
                <a:ext cx="429324" cy="705603"/>
              </a:xfrm>
              <a:prstGeom prst="straightConnector1">
                <a:avLst/>
              </a:prstGeom>
              <a:noFill/>
              <a:ln cap="flat" cmpd="sng" w="9525">
                <a:solidFill>
                  <a:schemeClr val="dk1"/>
                </a:solidFill>
                <a:prstDash val="solid"/>
                <a:round/>
                <a:headEnd len="med" w="med" type="none"/>
                <a:tailEnd len="med" w="med" type="none"/>
              </a:ln>
            </p:spPr>
          </p:cxnSp>
          <p:cxnSp>
            <p:nvCxnSpPr>
              <p:cNvPr id="1239" name="Google Shape;1239;p29"/>
              <p:cNvCxnSpPr/>
              <p:nvPr/>
            </p:nvCxnSpPr>
            <p:spPr>
              <a:xfrm flipH="1" rot="10800000">
                <a:off x="8268637" y="4024329"/>
                <a:ext cx="969051" cy="3175"/>
              </a:xfrm>
              <a:prstGeom prst="straightConnector1">
                <a:avLst/>
              </a:prstGeom>
              <a:noFill/>
              <a:ln cap="flat" cmpd="sng" w="9525">
                <a:solidFill>
                  <a:schemeClr val="dk1"/>
                </a:solidFill>
                <a:prstDash val="solid"/>
                <a:round/>
                <a:headEnd len="med" w="med" type="none"/>
                <a:tailEnd len="med" w="med" type="none"/>
              </a:ln>
            </p:spPr>
          </p:cxnSp>
        </p:grpSp>
        <p:pic>
          <p:nvPicPr>
            <p:cNvPr descr="antenna_radiation_stylized" id="1240" name="Google Shape;1240;p29"/>
            <p:cNvPicPr preferRelativeResize="0"/>
            <p:nvPr/>
          </p:nvPicPr>
          <p:blipFill rotWithShape="1">
            <a:blip r:embed="rId3">
              <a:alphaModFix/>
            </a:blip>
            <a:srcRect b="0" l="0" r="0" t="0"/>
            <a:stretch/>
          </p:blipFill>
          <p:spPr>
            <a:xfrm>
              <a:off x="7562238" y="3813930"/>
              <a:ext cx="506412" cy="106009"/>
            </a:xfrm>
            <a:prstGeom prst="rect">
              <a:avLst/>
            </a:prstGeom>
            <a:noFill/>
            <a:ln>
              <a:noFill/>
            </a:ln>
          </p:spPr>
        </p:pic>
        <p:pic>
          <p:nvPicPr>
            <p:cNvPr descr="antenna_radiation_stylized" id="1241" name="Google Shape;1241;p29"/>
            <p:cNvPicPr preferRelativeResize="0"/>
            <p:nvPr/>
          </p:nvPicPr>
          <p:blipFill rotWithShape="1">
            <a:blip r:embed="rId4">
              <a:alphaModFix/>
            </a:blip>
            <a:srcRect b="0" l="0" r="0" t="0"/>
            <a:stretch/>
          </p:blipFill>
          <p:spPr>
            <a:xfrm>
              <a:off x="9242073" y="5480938"/>
              <a:ext cx="452014" cy="95159"/>
            </a:xfrm>
            <a:prstGeom prst="rect">
              <a:avLst/>
            </a:prstGeom>
            <a:noFill/>
            <a:ln>
              <a:noFill/>
            </a:ln>
          </p:spPr>
        </p:pic>
        <p:pic>
          <p:nvPicPr>
            <p:cNvPr descr="cell_tower_radiation copy" id="1242" name="Google Shape;1242;p29"/>
            <p:cNvPicPr preferRelativeResize="0"/>
            <p:nvPr/>
          </p:nvPicPr>
          <p:blipFill rotWithShape="1">
            <a:blip r:embed="rId5">
              <a:alphaModFix/>
            </a:blip>
            <a:srcRect b="0" l="0" r="0" t="0"/>
            <a:stretch/>
          </p:blipFill>
          <p:spPr>
            <a:xfrm>
              <a:off x="7980866" y="2158167"/>
              <a:ext cx="457200" cy="332766"/>
            </a:xfrm>
            <a:prstGeom prst="rect">
              <a:avLst/>
            </a:prstGeom>
            <a:noFill/>
            <a:ln>
              <a:noFill/>
            </a:ln>
          </p:spPr>
        </p:pic>
        <p:sp>
          <p:nvSpPr>
            <p:cNvPr id="1243" name="Google Shape;1243;p29"/>
            <p:cNvSpPr/>
            <p:nvPr/>
          </p:nvSpPr>
          <p:spPr>
            <a:xfrm>
              <a:off x="8174541"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cxnSp>
        <p:nvCxnSpPr>
          <p:cNvPr id="1244" name="Google Shape;1244;p29"/>
          <p:cNvCxnSpPr/>
          <p:nvPr/>
        </p:nvCxnSpPr>
        <p:spPr>
          <a:xfrm>
            <a:off x="8207860" y="2700359"/>
            <a:ext cx="227964" cy="174352"/>
          </a:xfrm>
          <a:prstGeom prst="straightConnector1">
            <a:avLst/>
          </a:prstGeom>
          <a:noFill/>
          <a:ln cap="flat" cmpd="sng" w="9525">
            <a:solidFill>
              <a:schemeClr val="dk1"/>
            </a:solidFill>
            <a:prstDash val="solid"/>
            <a:round/>
            <a:headEnd len="med" w="med" type="none"/>
            <a:tailEnd len="med" w="med" type="none"/>
          </a:ln>
        </p:spPr>
      </p:cxnSp>
      <p:grpSp>
        <p:nvGrpSpPr>
          <p:cNvPr id="1245" name="Google Shape;1245;p29"/>
          <p:cNvGrpSpPr/>
          <p:nvPr/>
        </p:nvGrpSpPr>
        <p:grpSpPr>
          <a:xfrm>
            <a:off x="8050698" y="2309376"/>
            <a:ext cx="298450" cy="464008"/>
            <a:chOff x="3130" y="3288"/>
            <a:chExt cx="410" cy="742"/>
          </a:xfrm>
        </p:grpSpPr>
        <p:cxnSp>
          <p:nvCxnSpPr>
            <p:cNvPr id="1246" name="Google Shape;1246;p29"/>
            <p:cNvCxnSpPr/>
            <p:nvPr/>
          </p:nvCxnSpPr>
          <p:spPr>
            <a:xfrm flipH="1">
              <a:off x="3130" y="3288"/>
              <a:ext cx="205" cy="672"/>
            </a:xfrm>
            <a:prstGeom prst="straightConnector1">
              <a:avLst/>
            </a:prstGeom>
            <a:noFill/>
            <a:ln cap="flat" cmpd="sng" w="19050">
              <a:solidFill>
                <a:schemeClr val="dk1"/>
              </a:solidFill>
              <a:prstDash val="solid"/>
              <a:round/>
              <a:headEnd len="med" w="med" type="none"/>
              <a:tailEnd len="med" w="med" type="none"/>
            </a:ln>
          </p:spPr>
        </p:cxnSp>
        <p:cxnSp>
          <p:nvCxnSpPr>
            <p:cNvPr id="1247" name="Google Shape;1247;p29"/>
            <p:cNvCxnSpPr/>
            <p:nvPr/>
          </p:nvCxnSpPr>
          <p:spPr>
            <a:xfrm>
              <a:off x="3335" y="3288"/>
              <a:ext cx="205" cy="669"/>
            </a:xfrm>
            <a:prstGeom prst="straightConnector1">
              <a:avLst/>
            </a:prstGeom>
            <a:noFill/>
            <a:ln cap="flat" cmpd="sng" w="19050">
              <a:solidFill>
                <a:schemeClr val="dk1"/>
              </a:solidFill>
              <a:prstDash val="solid"/>
              <a:round/>
              <a:headEnd len="med" w="med" type="none"/>
              <a:tailEnd len="med" w="med" type="none"/>
            </a:ln>
          </p:spPr>
        </p:cxnSp>
        <p:cxnSp>
          <p:nvCxnSpPr>
            <p:cNvPr id="1248" name="Google Shape;1248;p29"/>
            <p:cNvCxnSpPr/>
            <p:nvPr/>
          </p:nvCxnSpPr>
          <p:spPr>
            <a:xfrm>
              <a:off x="3130"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1249" name="Google Shape;1249;p29"/>
            <p:cNvCxnSpPr/>
            <p:nvPr/>
          </p:nvCxnSpPr>
          <p:spPr>
            <a:xfrm flipH="1">
              <a:off x="3335"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1250" name="Google Shape;1250;p29"/>
            <p:cNvCxnSpPr/>
            <p:nvPr/>
          </p:nvCxnSpPr>
          <p:spPr>
            <a:xfrm>
              <a:off x="3335" y="3303"/>
              <a:ext cx="0" cy="727"/>
            </a:xfrm>
            <a:prstGeom prst="straightConnector1">
              <a:avLst/>
            </a:prstGeom>
            <a:noFill/>
            <a:ln cap="flat" cmpd="sng" w="19050">
              <a:solidFill>
                <a:schemeClr val="dk1"/>
              </a:solidFill>
              <a:prstDash val="solid"/>
              <a:round/>
              <a:headEnd len="med" w="med" type="none"/>
              <a:tailEnd len="med" w="med" type="none"/>
            </a:ln>
          </p:spPr>
        </p:cxnSp>
        <p:cxnSp>
          <p:nvCxnSpPr>
            <p:cNvPr id="1251" name="Google Shape;1251;p29"/>
            <p:cNvCxnSpPr/>
            <p:nvPr/>
          </p:nvCxnSpPr>
          <p:spPr>
            <a:xfrm flipH="1" rot="10800000">
              <a:off x="3130" y="3888"/>
              <a:ext cx="205" cy="72"/>
            </a:xfrm>
            <a:prstGeom prst="straightConnector1">
              <a:avLst/>
            </a:prstGeom>
            <a:noFill/>
            <a:ln cap="flat" cmpd="sng" w="19050">
              <a:solidFill>
                <a:schemeClr val="dk1"/>
              </a:solidFill>
              <a:prstDash val="solid"/>
              <a:round/>
              <a:headEnd len="med" w="med" type="none"/>
              <a:tailEnd len="med" w="med" type="none"/>
            </a:ln>
          </p:spPr>
        </p:cxnSp>
        <p:cxnSp>
          <p:nvCxnSpPr>
            <p:cNvPr id="1252" name="Google Shape;1252;p29"/>
            <p:cNvCxnSpPr/>
            <p:nvPr/>
          </p:nvCxnSpPr>
          <p:spPr>
            <a:xfrm rot="10800000">
              <a:off x="3335" y="3888"/>
              <a:ext cx="205" cy="69"/>
            </a:xfrm>
            <a:prstGeom prst="straightConnector1">
              <a:avLst/>
            </a:prstGeom>
            <a:noFill/>
            <a:ln cap="flat" cmpd="sng" w="19050">
              <a:solidFill>
                <a:schemeClr val="dk1"/>
              </a:solidFill>
              <a:prstDash val="solid"/>
              <a:round/>
              <a:headEnd len="med" w="med" type="none"/>
              <a:tailEnd len="med" w="med" type="none"/>
            </a:ln>
          </p:spPr>
        </p:cxnSp>
        <p:cxnSp>
          <p:nvCxnSpPr>
            <p:cNvPr id="1253" name="Google Shape;1253;p29"/>
            <p:cNvCxnSpPr/>
            <p:nvPr/>
          </p:nvCxnSpPr>
          <p:spPr>
            <a:xfrm>
              <a:off x="3217" y="3668"/>
              <a:ext cx="118" cy="55"/>
            </a:xfrm>
            <a:prstGeom prst="straightConnector1">
              <a:avLst/>
            </a:prstGeom>
            <a:noFill/>
            <a:ln cap="flat" cmpd="sng" w="19050">
              <a:solidFill>
                <a:schemeClr val="dk1"/>
              </a:solidFill>
              <a:prstDash val="solid"/>
              <a:round/>
              <a:headEnd len="med" w="med" type="none"/>
              <a:tailEnd len="med" w="med" type="none"/>
            </a:ln>
          </p:spPr>
        </p:cxnSp>
        <p:cxnSp>
          <p:nvCxnSpPr>
            <p:cNvPr id="1254" name="Google Shape;1254;p29"/>
            <p:cNvCxnSpPr/>
            <p:nvPr/>
          </p:nvCxnSpPr>
          <p:spPr>
            <a:xfrm flipH="1" rot="10800000">
              <a:off x="3335" y="3668"/>
              <a:ext cx="124" cy="55"/>
            </a:xfrm>
            <a:prstGeom prst="straightConnector1">
              <a:avLst/>
            </a:prstGeom>
            <a:noFill/>
            <a:ln cap="flat" cmpd="sng" w="19050">
              <a:solidFill>
                <a:schemeClr val="dk1"/>
              </a:solidFill>
              <a:prstDash val="solid"/>
              <a:round/>
              <a:headEnd len="med" w="med" type="none"/>
              <a:tailEnd len="med" w="med" type="none"/>
            </a:ln>
          </p:spPr>
        </p:cxnSp>
        <p:cxnSp>
          <p:nvCxnSpPr>
            <p:cNvPr id="1255" name="Google Shape;1255;p29"/>
            <p:cNvCxnSpPr/>
            <p:nvPr/>
          </p:nvCxnSpPr>
          <p:spPr>
            <a:xfrm>
              <a:off x="3178" y="3766"/>
              <a:ext cx="152" cy="75"/>
            </a:xfrm>
            <a:prstGeom prst="straightConnector1">
              <a:avLst/>
            </a:prstGeom>
            <a:noFill/>
            <a:ln cap="flat" cmpd="sng" w="19050">
              <a:solidFill>
                <a:schemeClr val="dk1"/>
              </a:solidFill>
              <a:prstDash val="solid"/>
              <a:round/>
              <a:headEnd len="med" w="med" type="none"/>
              <a:tailEnd len="med" w="med" type="none"/>
            </a:ln>
          </p:spPr>
        </p:cxnSp>
        <p:cxnSp>
          <p:nvCxnSpPr>
            <p:cNvPr id="1256" name="Google Shape;1256;p29"/>
            <p:cNvCxnSpPr/>
            <p:nvPr/>
          </p:nvCxnSpPr>
          <p:spPr>
            <a:xfrm flipH="1" rot="10800000">
              <a:off x="3335" y="3781"/>
              <a:ext cx="153" cy="66"/>
            </a:xfrm>
            <a:prstGeom prst="straightConnector1">
              <a:avLst/>
            </a:prstGeom>
            <a:noFill/>
            <a:ln cap="flat" cmpd="sng" w="19050">
              <a:solidFill>
                <a:schemeClr val="dk1"/>
              </a:solidFill>
              <a:prstDash val="solid"/>
              <a:round/>
              <a:headEnd len="med" w="med" type="none"/>
              <a:tailEnd len="med" w="med" type="none"/>
            </a:ln>
          </p:spPr>
        </p:cxnSp>
        <p:cxnSp>
          <p:nvCxnSpPr>
            <p:cNvPr id="1257" name="Google Shape;1257;p29"/>
            <p:cNvCxnSpPr/>
            <p:nvPr/>
          </p:nvCxnSpPr>
          <p:spPr>
            <a:xfrm flipH="1" rot="10800000">
              <a:off x="3335" y="3567"/>
              <a:ext cx="78" cy="27"/>
            </a:xfrm>
            <a:prstGeom prst="straightConnector1">
              <a:avLst/>
            </a:prstGeom>
            <a:noFill/>
            <a:ln cap="flat" cmpd="sng" w="19050">
              <a:solidFill>
                <a:schemeClr val="dk1"/>
              </a:solidFill>
              <a:prstDash val="solid"/>
              <a:round/>
              <a:headEnd len="med" w="med" type="none"/>
              <a:tailEnd len="med" w="med" type="none"/>
            </a:ln>
          </p:spPr>
        </p:cxnSp>
        <p:cxnSp>
          <p:nvCxnSpPr>
            <p:cNvPr id="1258" name="Google Shape;1258;p29"/>
            <p:cNvCxnSpPr/>
            <p:nvPr/>
          </p:nvCxnSpPr>
          <p:spPr>
            <a:xfrm flipH="1" rot="10800000">
              <a:off x="3335" y="3428"/>
              <a:ext cx="49" cy="21"/>
            </a:xfrm>
            <a:prstGeom prst="straightConnector1">
              <a:avLst/>
            </a:prstGeom>
            <a:noFill/>
            <a:ln cap="flat" cmpd="sng" w="19050">
              <a:solidFill>
                <a:schemeClr val="dk1"/>
              </a:solidFill>
              <a:prstDash val="solid"/>
              <a:round/>
              <a:headEnd len="med" w="med" type="none"/>
              <a:tailEnd len="med" w="med" type="none"/>
            </a:ln>
          </p:spPr>
        </p:cxnSp>
        <p:cxnSp>
          <p:nvCxnSpPr>
            <p:cNvPr id="1259" name="Google Shape;1259;p29"/>
            <p:cNvCxnSpPr/>
            <p:nvPr/>
          </p:nvCxnSpPr>
          <p:spPr>
            <a:xfrm>
              <a:off x="3247" y="3558"/>
              <a:ext cx="95" cy="36"/>
            </a:xfrm>
            <a:prstGeom prst="straightConnector1">
              <a:avLst/>
            </a:prstGeom>
            <a:noFill/>
            <a:ln cap="flat" cmpd="sng" w="19050">
              <a:solidFill>
                <a:schemeClr val="dk1"/>
              </a:solidFill>
              <a:prstDash val="solid"/>
              <a:round/>
              <a:headEnd len="med" w="med" type="none"/>
              <a:tailEnd len="med" w="med" type="none"/>
            </a:ln>
          </p:spPr>
        </p:cxnSp>
        <p:cxnSp>
          <p:nvCxnSpPr>
            <p:cNvPr id="1260" name="Google Shape;1260;p29"/>
            <p:cNvCxnSpPr/>
            <p:nvPr/>
          </p:nvCxnSpPr>
          <p:spPr>
            <a:xfrm>
              <a:off x="3289" y="3422"/>
              <a:ext cx="55" cy="36"/>
            </a:xfrm>
            <a:prstGeom prst="straightConnector1">
              <a:avLst/>
            </a:prstGeom>
            <a:noFill/>
            <a:ln cap="flat" cmpd="sng" w="19050">
              <a:solidFill>
                <a:schemeClr val="dk1"/>
              </a:solidFill>
              <a:prstDash val="solid"/>
              <a:round/>
              <a:headEnd len="med" w="med" type="none"/>
              <a:tailEnd len="med" w="med" type="none"/>
            </a:ln>
          </p:spPr>
        </p:cxnSp>
      </p:grpSp>
      <p:pic>
        <p:nvPicPr>
          <p:cNvPr descr="access_point_stylized_small" id="1261" name="Google Shape;1261;p29"/>
          <p:cNvPicPr preferRelativeResize="0"/>
          <p:nvPr/>
        </p:nvPicPr>
        <p:blipFill rotWithShape="1">
          <a:blip r:embed="rId6">
            <a:alphaModFix/>
          </a:blip>
          <a:srcRect b="0" l="0" r="0" t="0"/>
          <a:stretch/>
        </p:blipFill>
        <p:spPr>
          <a:xfrm>
            <a:off x="7613882" y="3861899"/>
            <a:ext cx="370169" cy="306751"/>
          </a:xfrm>
          <a:prstGeom prst="rect">
            <a:avLst/>
          </a:prstGeom>
          <a:noFill/>
          <a:ln>
            <a:noFill/>
          </a:ln>
        </p:spPr>
      </p:pic>
      <p:pic>
        <p:nvPicPr>
          <p:cNvPr descr="access_point_stylized_small" id="1262" name="Google Shape;1262;p29"/>
          <p:cNvPicPr preferRelativeResize="0"/>
          <p:nvPr/>
        </p:nvPicPr>
        <p:blipFill rotWithShape="1">
          <a:blip r:embed="rId6">
            <a:alphaModFix/>
          </a:blip>
          <a:srcRect b="0" l="0" r="0" t="0"/>
          <a:stretch/>
        </p:blipFill>
        <p:spPr>
          <a:xfrm>
            <a:off x="9290610" y="5524232"/>
            <a:ext cx="380935" cy="317464"/>
          </a:xfrm>
          <a:prstGeom prst="rect">
            <a:avLst/>
          </a:prstGeom>
          <a:noFill/>
          <a:ln>
            <a:noFill/>
          </a:ln>
        </p:spPr>
      </p:pic>
      <p:grpSp>
        <p:nvGrpSpPr>
          <p:cNvPr id="1263" name="Google Shape;1263;p29"/>
          <p:cNvGrpSpPr/>
          <p:nvPr/>
        </p:nvGrpSpPr>
        <p:grpSpPr>
          <a:xfrm>
            <a:off x="9783558" y="4989983"/>
            <a:ext cx="393760" cy="218578"/>
            <a:chOff x="7493876" y="2774731"/>
            <a:chExt cx="1481958" cy="894622"/>
          </a:xfrm>
        </p:grpSpPr>
        <p:sp>
          <p:nvSpPr>
            <p:cNvPr id="1264" name="Google Shape;1264;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265" name="Google Shape;1265;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266" name="Google Shape;1266;p29"/>
            <p:cNvGrpSpPr/>
            <p:nvPr/>
          </p:nvGrpSpPr>
          <p:grpSpPr>
            <a:xfrm>
              <a:off x="7713663" y="2848339"/>
              <a:ext cx="1042107" cy="425543"/>
              <a:chOff x="7786941" y="2884917"/>
              <a:chExt cx="897649" cy="353919"/>
            </a:xfrm>
          </p:grpSpPr>
          <p:sp>
            <p:nvSpPr>
              <p:cNvPr id="1267" name="Google Shape;1267;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68" name="Google Shape;1268;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69" name="Google Shape;1269;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70" name="Google Shape;1270;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271" name="Google Shape;1271;p29"/>
          <p:cNvGrpSpPr/>
          <p:nvPr/>
        </p:nvGrpSpPr>
        <p:grpSpPr>
          <a:xfrm>
            <a:off x="9849365" y="5339037"/>
            <a:ext cx="309740" cy="190838"/>
            <a:chOff x="3668110" y="2448910"/>
            <a:chExt cx="3794234" cy="2165130"/>
          </a:xfrm>
        </p:grpSpPr>
        <p:sp>
          <p:nvSpPr>
            <p:cNvPr id="1272" name="Google Shape;1272;p2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73" name="Google Shape;1273;p29"/>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274" name="Google Shape;1274;p29"/>
            <p:cNvGrpSpPr/>
            <p:nvPr/>
          </p:nvGrpSpPr>
          <p:grpSpPr>
            <a:xfrm>
              <a:off x="3941378" y="2603243"/>
              <a:ext cx="3202061" cy="1066110"/>
              <a:chOff x="7939341" y="3037317"/>
              <a:chExt cx="897649" cy="353919"/>
            </a:xfrm>
          </p:grpSpPr>
          <p:sp>
            <p:nvSpPr>
              <p:cNvPr id="1275" name="Google Shape;1275;p29"/>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76" name="Google Shape;1276;p29"/>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77" name="Google Shape;1277;p29"/>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78" name="Google Shape;1278;p29"/>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279" name="Google Shape;1279;p29"/>
          <p:cNvGrpSpPr/>
          <p:nvPr/>
        </p:nvGrpSpPr>
        <p:grpSpPr>
          <a:xfrm>
            <a:off x="8676619" y="4967420"/>
            <a:ext cx="393760" cy="218578"/>
            <a:chOff x="7493876" y="2774731"/>
            <a:chExt cx="1481958" cy="894622"/>
          </a:xfrm>
        </p:grpSpPr>
        <p:sp>
          <p:nvSpPr>
            <p:cNvPr id="1280" name="Google Shape;1280;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281" name="Google Shape;1281;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282" name="Google Shape;1282;p29"/>
            <p:cNvGrpSpPr/>
            <p:nvPr/>
          </p:nvGrpSpPr>
          <p:grpSpPr>
            <a:xfrm>
              <a:off x="7713663" y="2848339"/>
              <a:ext cx="1042107" cy="425543"/>
              <a:chOff x="7786941" y="2884917"/>
              <a:chExt cx="897649" cy="353919"/>
            </a:xfrm>
          </p:grpSpPr>
          <p:sp>
            <p:nvSpPr>
              <p:cNvPr id="1283" name="Google Shape;1283;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84" name="Google Shape;1284;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85" name="Google Shape;1285;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86" name="Google Shape;1286;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287" name="Google Shape;1287;p29"/>
          <p:cNvGrpSpPr/>
          <p:nvPr/>
        </p:nvGrpSpPr>
        <p:grpSpPr>
          <a:xfrm>
            <a:off x="8311520" y="5194433"/>
            <a:ext cx="309740" cy="190838"/>
            <a:chOff x="3668110" y="2448910"/>
            <a:chExt cx="3794234" cy="2165130"/>
          </a:xfrm>
        </p:grpSpPr>
        <p:sp>
          <p:nvSpPr>
            <p:cNvPr id="1288" name="Google Shape;1288;p2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89" name="Google Shape;1289;p29"/>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290" name="Google Shape;1290;p29"/>
            <p:cNvGrpSpPr/>
            <p:nvPr/>
          </p:nvGrpSpPr>
          <p:grpSpPr>
            <a:xfrm>
              <a:off x="3941378" y="2603243"/>
              <a:ext cx="3202061" cy="1066110"/>
              <a:chOff x="7939341" y="3037317"/>
              <a:chExt cx="897649" cy="353919"/>
            </a:xfrm>
          </p:grpSpPr>
          <p:sp>
            <p:nvSpPr>
              <p:cNvPr id="1291" name="Google Shape;1291;p29"/>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2" name="Google Shape;1292;p29"/>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3" name="Google Shape;1293;p29"/>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4" name="Google Shape;1294;p29"/>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295" name="Google Shape;1295;p29"/>
          <p:cNvGrpSpPr/>
          <p:nvPr/>
        </p:nvGrpSpPr>
        <p:grpSpPr>
          <a:xfrm>
            <a:off x="8439827" y="2812309"/>
            <a:ext cx="353678" cy="168275"/>
            <a:chOff x="7493876" y="2774731"/>
            <a:chExt cx="1481958" cy="894622"/>
          </a:xfrm>
        </p:grpSpPr>
        <p:sp>
          <p:nvSpPr>
            <p:cNvPr id="1296" name="Google Shape;1296;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297" name="Google Shape;1297;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298" name="Google Shape;1298;p29"/>
            <p:cNvGrpSpPr/>
            <p:nvPr/>
          </p:nvGrpSpPr>
          <p:grpSpPr>
            <a:xfrm>
              <a:off x="7713663" y="2848339"/>
              <a:ext cx="1042107" cy="425543"/>
              <a:chOff x="7786941" y="2884917"/>
              <a:chExt cx="897649" cy="353919"/>
            </a:xfrm>
          </p:grpSpPr>
          <p:sp>
            <p:nvSpPr>
              <p:cNvPr id="1299" name="Google Shape;1299;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0" name="Google Shape;1300;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1" name="Google Shape;1301;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2" name="Google Shape;1302;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03" name="Google Shape;1303;p29"/>
          <p:cNvGrpSpPr/>
          <p:nvPr/>
        </p:nvGrpSpPr>
        <p:grpSpPr>
          <a:xfrm>
            <a:off x="8050070" y="3965994"/>
            <a:ext cx="354986" cy="175668"/>
            <a:chOff x="7493876" y="2774731"/>
            <a:chExt cx="1481958" cy="894622"/>
          </a:xfrm>
        </p:grpSpPr>
        <p:sp>
          <p:nvSpPr>
            <p:cNvPr id="1304" name="Google Shape;1304;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05" name="Google Shape;1305;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06" name="Google Shape;1306;p29"/>
            <p:cNvGrpSpPr/>
            <p:nvPr/>
          </p:nvGrpSpPr>
          <p:grpSpPr>
            <a:xfrm>
              <a:off x="7713663" y="2848339"/>
              <a:ext cx="1042107" cy="425543"/>
              <a:chOff x="7786941" y="2884917"/>
              <a:chExt cx="897649" cy="353919"/>
            </a:xfrm>
          </p:grpSpPr>
          <p:sp>
            <p:nvSpPr>
              <p:cNvPr id="1307" name="Google Shape;1307;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8" name="Google Shape;1308;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9" name="Google Shape;1309;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0" name="Google Shape;1310;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11" name="Google Shape;1311;p29"/>
          <p:cNvGrpSpPr/>
          <p:nvPr/>
        </p:nvGrpSpPr>
        <p:grpSpPr>
          <a:xfrm>
            <a:off x="10884085" y="3601365"/>
            <a:ext cx="170989" cy="97052"/>
            <a:chOff x="7493876" y="2774731"/>
            <a:chExt cx="1481958" cy="894622"/>
          </a:xfrm>
        </p:grpSpPr>
        <p:sp>
          <p:nvSpPr>
            <p:cNvPr id="1312" name="Google Shape;1312;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13" name="Google Shape;1313;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14" name="Google Shape;1314;p29"/>
            <p:cNvGrpSpPr/>
            <p:nvPr/>
          </p:nvGrpSpPr>
          <p:grpSpPr>
            <a:xfrm>
              <a:off x="7713663" y="2848339"/>
              <a:ext cx="1042107" cy="425543"/>
              <a:chOff x="7786941" y="2884917"/>
              <a:chExt cx="897649" cy="353919"/>
            </a:xfrm>
          </p:grpSpPr>
          <p:sp>
            <p:nvSpPr>
              <p:cNvPr id="1315" name="Google Shape;1315;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6" name="Google Shape;1316;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7" name="Google Shape;1317;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8" name="Google Shape;1318;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19" name="Google Shape;1319;p29"/>
          <p:cNvGrpSpPr/>
          <p:nvPr/>
        </p:nvGrpSpPr>
        <p:grpSpPr>
          <a:xfrm>
            <a:off x="10410609" y="3496138"/>
            <a:ext cx="353678" cy="198344"/>
            <a:chOff x="7493876" y="2774731"/>
            <a:chExt cx="1481958" cy="894622"/>
          </a:xfrm>
        </p:grpSpPr>
        <p:sp>
          <p:nvSpPr>
            <p:cNvPr id="1320" name="Google Shape;1320;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21" name="Google Shape;1321;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22" name="Google Shape;1322;p29"/>
            <p:cNvGrpSpPr/>
            <p:nvPr/>
          </p:nvGrpSpPr>
          <p:grpSpPr>
            <a:xfrm>
              <a:off x="7713663" y="2848339"/>
              <a:ext cx="1042107" cy="425543"/>
              <a:chOff x="7786941" y="2884917"/>
              <a:chExt cx="897649" cy="353919"/>
            </a:xfrm>
          </p:grpSpPr>
          <p:sp>
            <p:nvSpPr>
              <p:cNvPr id="1323" name="Google Shape;1323;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4" name="Google Shape;1324;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5" name="Google Shape;1325;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6" name="Google Shape;1326;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27" name="Google Shape;1327;p29"/>
          <p:cNvGrpSpPr/>
          <p:nvPr/>
        </p:nvGrpSpPr>
        <p:grpSpPr>
          <a:xfrm>
            <a:off x="9948724" y="2202292"/>
            <a:ext cx="353678" cy="198344"/>
            <a:chOff x="7493876" y="2774731"/>
            <a:chExt cx="1481958" cy="894622"/>
          </a:xfrm>
        </p:grpSpPr>
        <p:sp>
          <p:nvSpPr>
            <p:cNvPr id="1328" name="Google Shape;1328;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29" name="Google Shape;1329;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30" name="Google Shape;1330;p29"/>
            <p:cNvGrpSpPr/>
            <p:nvPr/>
          </p:nvGrpSpPr>
          <p:grpSpPr>
            <a:xfrm>
              <a:off x="7713663" y="2848339"/>
              <a:ext cx="1042107" cy="425543"/>
              <a:chOff x="7786941" y="2884917"/>
              <a:chExt cx="897649" cy="353919"/>
            </a:xfrm>
          </p:grpSpPr>
          <p:sp>
            <p:nvSpPr>
              <p:cNvPr id="1331" name="Google Shape;1331;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2" name="Google Shape;1332;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3" name="Google Shape;1333;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4" name="Google Shape;1334;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35" name="Google Shape;1335;p29"/>
          <p:cNvGrpSpPr/>
          <p:nvPr/>
        </p:nvGrpSpPr>
        <p:grpSpPr>
          <a:xfrm>
            <a:off x="10527214" y="2613367"/>
            <a:ext cx="353678" cy="198344"/>
            <a:chOff x="7493876" y="2774731"/>
            <a:chExt cx="1481958" cy="894622"/>
          </a:xfrm>
        </p:grpSpPr>
        <p:sp>
          <p:nvSpPr>
            <p:cNvPr id="1336" name="Google Shape;1336;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37" name="Google Shape;1337;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38" name="Google Shape;1338;p29"/>
            <p:cNvGrpSpPr/>
            <p:nvPr/>
          </p:nvGrpSpPr>
          <p:grpSpPr>
            <a:xfrm>
              <a:off x="7713663" y="2848339"/>
              <a:ext cx="1042107" cy="425543"/>
              <a:chOff x="7786941" y="2884917"/>
              <a:chExt cx="897649" cy="353919"/>
            </a:xfrm>
          </p:grpSpPr>
          <p:sp>
            <p:nvSpPr>
              <p:cNvPr id="1339" name="Google Shape;1339;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0" name="Google Shape;1340;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1" name="Google Shape;1341;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2" name="Google Shape;1342;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43" name="Google Shape;1343;p29"/>
          <p:cNvGrpSpPr/>
          <p:nvPr/>
        </p:nvGrpSpPr>
        <p:grpSpPr>
          <a:xfrm>
            <a:off x="10643825" y="2107963"/>
            <a:ext cx="353678" cy="198344"/>
            <a:chOff x="7493876" y="2774731"/>
            <a:chExt cx="1481958" cy="894622"/>
          </a:xfrm>
        </p:grpSpPr>
        <p:sp>
          <p:nvSpPr>
            <p:cNvPr id="1344" name="Google Shape;1344;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45" name="Google Shape;1345;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46" name="Google Shape;1346;p29"/>
            <p:cNvGrpSpPr/>
            <p:nvPr/>
          </p:nvGrpSpPr>
          <p:grpSpPr>
            <a:xfrm>
              <a:off x="7713663" y="2848339"/>
              <a:ext cx="1042107" cy="425543"/>
              <a:chOff x="7786941" y="2884917"/>
              <a:chExt cx="897649" cy="353919"/>
            </a:xfrm>
          </p:grpSpPr>
          <p:sp>
            <p:nvSpPr>
              <p:cNvPr id="1347" name="Google Shape;1347;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8" name="Google Shape;1348;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9" name="Google Shape;1349;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0" name="Google Shape;1350;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51" name="Google Shape;1351;p29"/>
          <p:cNvGrpSpPr/>
          <p:nvPr/>
        </p:nvGrpSpPr>
        <p:grpSpPr>
          <a:xfrm>
            <a:off x="9098788" y="3956624"/>
            <a:ext cx="367224" cy="240304"/>
            <a:chOff x="7493876" y="2774731"/>
            <a:chExt cx="1481958" cy="894622"/>
          </a:xfrm>
        </p:grpSpPr>
        <p:sp>
          <p:nvSpPr>
            <p:cNvPr id="1352" name="Google Shape;1352;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53" name="Google Shape;1353;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54" name="Google Shape;1354;p29"/>
            <p:cNvGrpSpPr/>
            <p:nvPr/>
          </p:nvGrpSpPr>
          <p:grpSpPr>
            <a:xfrm>
              <a:off x="7713663" y="2848339"/>
              <a:ext cx="1042107" cy="425543"/>
              <a:chOff x="7786941" y="2884917"/>
              <a:chExt cx="897649" cy="353919"/>
            </a:xfrm>
          </p:grpSpPr>
          <p:sp>
            <p:nvSpPr>
              <p:cNvPr id="1355" name="Google Shape;1355;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6" name="Google Shape;1356;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7" name="Google Shape;1357;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8" name="Google Shape;1358;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59" name="Google Shape;1359;p29"/>
          <p:cNvGrpSpPr/>
          <p:nvPr/>
        </p:nvGrpSpPr>
        <p:grpSpPr>
          <a:xfrm>
            <a:off x="9980126" y="2661565"/>
            <a:ext cx="353678" cy="198344"/>
            <a:chOff x="7493876" y="2774731"/>
            <a:chExt cx="1481958" cy="894622"/>
          </a:xfrm>
        </p:grpSpPr>
        <p:sp>
          <p:nvSpPr>
            <p:cNvPr id="1360" name="Google Shape;1360;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61" name="Google Shape;1361;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62" name="Google Shape;1362;p29"/>
            <p:cNvGrpSpPr/>
            <p:nvPr/>
          </p:nvGrpSpPr>
          <p:grpSpPr>
            <a:xfrm>
              <a:off x="7713663" y="2848339"/>
              <a:ext cx="1042107" cy="425543"/>
              <a:chOff x="7786941" y="2884917"/>
              <a:chExt cx="897649" cy="353919"/>
            </a:xfrm>
          </p:grpSpPr>
          <p:sp>
            <p:nvSpPr>
              <p:cNvPr id="1363" name="Google Shape;1363;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4" name="Google Shape;1364;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5" name="Google Shape;1365;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6" name="Google Shape;1366;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67" name="Google Shape;1367;p29"/>
          <p:cNvGrpSpPr/>
          <p:nvPr/>
        </p:nvGrpSpPr>
        <p:grpSpPr>
          <a:xfrm>
            <a:off x="9497138" y="3394032"/>
            <a:ext cx="367224" cy="240304"/>
            <a:chOff x="7493876" y="2774731"/>
            <a:chExt cx="1481958" cy="894622"/>
          </a:xfrm>
        </p:grpSpPr>
        <p:sp>
          <p:nvSpPr>
            <p:cNvPr id="1368" name="Google Shape;1368;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69" name="Google Shape;1369;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70" name="Google Shape;1370;p29"/>
            <p:cNvGrpSpPr/>
            <p:nvPr/>
          </p:nvGrpSpPr>
          <p:grpSpPr>
            <a:xfrm>
              <a:off x="7713663" y="2848339"/>
              <a:ext cx="1042107" cy="425543"/>
              <a:chOff x="7786941" y="2884917"/>
              <a:chExt cx="897649" cy="353919"/>
            </a:xfrm>
          </p:grpSpPr>
          <p:sp>
            <p:nvSpPr>
              <p:cNvPr id="1371" name="Google Shape;1371;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2" name="Google Shape;1372;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3" name="Google Shape;1373;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4" name="Google Shape;1374;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75" name="Google Shape;1375;p29"/>
          <p:cNvGrpSpPr/>
          <p:nvPr/>
        </p:nvGrpSpPr>
        <p:grpSpPr>
          <a:xfrm>
            <a:off x="9601554" y="3999763"/>
            <a:ext cx="367224" cy="240304"/>
            <a:chOff x="7493876" y="2774731"/>
            <a:chExt cx="1481958" cy="894622"/>
          </a:xfrm>
        </p:grpSpPr>
        <p:sp>
          <p:nvSpPr>
            <p:cNvPr id="1376" name="Google Shape;1376;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77" name="Google Shape;1377;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78" name="Google Shape;1378;p29"/>
            <p:cNvGrpSpPr/>
            <p:nvPr/>
          </p:nvGrpSpPr>
          <p:grpSpPr>
            <a:xfrm>
              <a:off x="7713663" y="2848339"/>
              <a:ext cx="1042107" cy="425543"/>
              <a:chOff x="7786941" y="2884917"/>
              <a:chExt cx="897649" cy="353919"/>
            </a:xfrm>
          </p:grpSpPr>
          <p:sp>
            <p:nvSpPr>
              <p:cNvPr id="1379" name="Google Shape;1379;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0" name="Google Shape;1380;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1" name="Google Shape;1381;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2" name="Google Shape;1382;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83" name="Google Shape;1383;p29"/>
          <p:cNvGrpSpPr/>
          <p:nvPr/>
        </p:nvGrpSpPr>
        <p:grpSpPr>
          <a:xfrm>
            <a:off x="10375259" y="3992325"/>
            <a:ext cx="353678" cy="198344"/>
            <a:chOff x="7493876" y="2774731"/>
            <a:chExt cx="1481958" cy="894622"/>
          </a:xfrm>
        </p:grpSpPr>
        <p:sp>
          <p:nvSpPr>
            <p:cNvPr id="1384" name="Google Shape;1384;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85" name="Google Shape;1385;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86" name="Google Shape;1386;p29"/>
            <p:cNvGrpSpPr/>
            <p:nvPr/>
          </p:nvGrpSpPr>
          <p:grpSpPr>
            <a:xfrm>
              <a:off x="7713663" y="2848339"/>
              <a:ext cx="1042107" cy="425543"/>
              <a:chOff x="7786941" y="2884917"/>
              <a:chExt cx="897649" cy="353919"/>
            </a:xfrm>
          </p:grpSpPr>
          <p:sp>
            <p:nvSpPr>
              <p:cNvPr id="1387" name="Google Shape;1387;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8" name="Google Shape;1388;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9" name="Google Shape;1389;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0" name="Google Shape;1390;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91" name="Google Shape;1391;p29"/>
          <p:cNvGrpSpPr/>
          <p:nvPr/>
        </p:nvGrpSpPr>
        <p:grpSpPr>
          <a:xfrm>
            <a:off x="9247893" y="4775686"/>
            <a:ext cx="393760" cy="218578"/>
            <a:chOff x="7493876" y="2774731"/>
            <a:chExt cx="1481958" cy="894622"/>
          </a:xfrm>
        </p:grpSpPr>
        <p:sp>
          <p:nvSpPr>
            <p:cNvPr id="1392" name="Google Shape;1392;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393" name="Google Shape;1393;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394" name="Google Shape;1394;p29"/>
            <p:cNvGrpSpPr/>
            <p:nvPr/>
          </p:nvGrpSpPr>
          <p:grpSpPr>
            <a:xfrm>
              <a:off x="7713663" y="2848339"/>
              <a:ext cx="1042107" cy="425543"/>
              <a:chOff x="7786941" y="2884917"/>
              <a:chExt cx="897649" cy="353919"/>
            </a:xfrm>
          </p:grpSpPr>
          <p:sp>
            <p:nvSpPr>
              <p:cNvPr id="1395" name="Google Shape;1395;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6" name="Google Shape;1396;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7" name="Google Shape;1397;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8" name="Google Shape;1398;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399" name="Google Shape;1399;p29"/>
          <p:cNvGrpSpPr/>
          <p:nvPr/>
        </p:nvGrpSpPr>
        <p:grpSpPr>
          <a:xfrm>
            <a:off x="10925982" y="4369125"/>
            <a:ext cx="228295" cy="120400"/>
            <a:chOff x="7493876" y="2774731"/>
            <a:chExt cx="1481958" cy="894622"/>
          </a:xfrm>
        </p:grpSpPr>
        <p:sp>
          <p:nvSpPr>
            <p:cNvPr id="1400" name="Google Shape;1400;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sp>
          <p:nvSpPr>
            <p:cNvPr id="1401" name="Google Shape;1401;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a:p>
          </p:txBody>
        </p:sp>
        <p:grpSp>
          <p:nvGrpSpPr>
            <p:cNvPr id="1402" name="Google Shape;1402;p29"/>
            <p:cNvGrpSpPr/>
            <p:nvPr/>
          </p:nvGrpSpPr>
          <p:grpSpPr>
            <a:xfrm>
              <a:off x="7713663" y="2848339"/>
              <a:ext cx="1042107" cy="425543"/>
              <a:chOff x="7786941" y="2884917"/>
              <a:chExt cx="897649" cy="353919"/>
            </a:xfrm>
          </p:grpSpPr>
          <p:sp>
            <p:nvSpPr>
              <p:cNvPr id="1403" name="Google Shape;1403;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04" name="Google Shape;1404;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05" name="Google Shape;1405;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06" name="Google Shape;1406;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1407" name="Google Shape;1407;p29"/>
          <p:cNvGrpSpPr/>
          <p:nvPr/>
        </p:nvGrpSpPr>
        <p:grpSpPr>
          <a:xfrm>
            <a:off x="7439074" y="2356613"/>
            <a:ext cx="534987" cy="414882"/>
            <a:chOff x="7432700" y="2327293"/>
            <a:chExt cx="534987" cy="414882"/>
          </a:xfrm>
        </p:grpSpPr>
        <p:pic>
          <p:nvPicPr>
            <p:cNvPr descr="antenna_stylized" id="1408" name="Google Shape;1408;p29"/>
            <p:cNvPicPr preferRelativeResize="0"/>
            <p:nvPr/>
          </p:nvPicPr>
          <p:blipFill rotWithShape="1">
            <a:blip r:embed="rId7">
              <a:alphaModFix/>
            </a:blip>
            <a:srcRect b="0" l="0" r="0" t="0"/>
            <a:stretch/>
          </p:blipFill>
          <p:spPr>
            <a:xfrm>
              <a:off x="7432700" y="2327293"/>
              <a:ext cx="530702" cy="223756"/>
            </a:xfrm>
            <a:prstGeom prst="rect">
              <a:avLst/>
            </a:prstGeom>
            <a:noFill/>
            <a:ln>
              <a:noFill/>
            </a:ln>
          </p:spPr>
        </p:pic>
        <p:pic>
          <p:nvPicPr>
            <p:cNvPr descr="laptop_keyboard" id="1409" name="Google Shape;1409;p29"/>
            <p:cNvPicPr preferRelativeResize="0"/>
            <p:nvPr/>
          </p:nvPicPr>
          <p:blipFill rotWithShape="1">
            <a:blip r:embed="rId8">
              <a:alphaModFix/>
            </a:blip>
            <a:srcRect b="0" l="0" r="0" t="0"/>
            <a:stretch/>
          </p:blipFill>
          <p:spPr>
            <a:xfrm flipH="1" rot="109064">
              <a:off x="7458407" y="2575770"/>
              <a:ext cx="437221" cy="159511"/>
            </a:xfrm>
            <a:prstGeom prst="rect">
              <a:avLst/>
            </a:prstGeom>
            <a:noFill/>
            <a:ln>
              <a:noFill/>
            </a:ln>
          </p:spPr>
        </p:pic>
        <p:sp>
          <p:nvSpPr>
            <p:cNvPr id="1410" name="Google Shape;1410;p29"/>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1411" name="Google Shape;1411;p29"/>
            <p:cNvPicPr preferRelativeResize="0"/>
            <p:nvPr/>
          </p:nvPicPr>
          <p:blipFill rotWithShape="1">
            <a:blip r:embed="rId9">
              <a:alphaModFix/>
            </a:blip>
            <a:srcRect b="0" l="0" r="0" t="0"/>
            <a:stretch/>
          </p:blipFill>
          <p:spPr>
            <a:xfrm>
              <a:off x="7620637" y="2426338"/>
              <a:ext cx="319785" cy="189429"/>
            </a:xfrm>
            <a:prstGeom prst="rect">
              <a:avLst/>
            </a:prstGeom>
            <a:noFill/>
            <a:ln>
              <a:noFill/>
            </a:ln>
          </p:spPr>
        </p:pic>
        <p:sp>
          <p:nvSpPr>
            <p:cNvPr id="1412" name="Google Shape;1412;p29"/>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3" name="Google Shape;1413;p29"/>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4" name="Google Shape;1414;p29"/>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5" name="Google Shape;1415;p29"/>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6" name="Google Shape;1416;p29"/>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7" name="Google Shape;1417;p29"/>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418" name="Google Shape;1418;p29"/>
            <p:cNvGrpSpPr/>
            <p:nvPr/>
          </p:nvGrpSpPr>
          <p:grpSpPr>
            <a:xfrm>
              <a:off x="7594735" y="2642220"/>
              <a:ext cx="98740" cy="36846"/>
              <a:chOff x="1740" y="2642"/>
              <a:chExt cx="752" cy="327"/>
            </a:xfrm>
          </p:grpSpPr>
          <p:sp>
            <p:nvSpPr>
              <p:cNvPr id="1419" name="Google Shape;1419;p29"/>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0" name="Google Shape;1420;p29"/>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1" name="Google Shape;1421;p29"/>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2" name="Google Shape;1422;p29"/>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3" name="Google Shape;1423;p29"/>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4" name="Google Shape;1424;p29"/>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425" name="Google Shape;1425;p29"/>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6" name="Google Shape;1426;p29"/>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7" name="Google Shape;1427;p29"/>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8" name="Google Shape;1428;p29"/>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9" name="Google Shape;1429;p29"/>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30" name="Google Shape;1430;p29"/>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431" name="Google Shape;1431;p29"/>
          <p:cNvGrpSpPr/>
          <p:nvPr/>
        </p:nvGrpSpPr>
        <p:grpSpPr>
          <a:xfrm>
            <a:off x="8637781" y="2319727"/>
            <a:ext cx="530702" cy="478009"/>
            <a:chOff x="8631407" y="2290407"/>
            <a:chExt cx="530702" cy="478009"/>
          </a:xfrm>
        </p:grpSpPr>
        <p:pic>
          <p:nvPicPr>
            <p:cNvPr descr="light2.png" id="1432" name="Google Shape;1432;p29"/>
            <p:cNvPicPr preferRelativeResize="0"/>
            <p:nvPr/>
          </p:nvPicPr>
          <p:blipFill rotWithShape="1">
            <a:blip r:embed="rId10">
              <a:alphaModFix/>
            </a:blip>
            <a:srcRect b="0" l="0" r="0" t="0"/>
            <a:stretch/>
          </p:blipFill>
          <p:spPr>
            <a:xfrm flipH="1">
              <a:off x="8825293" y="2362969"/>
              <a:ext cx="92772" cy="405447"/>
            </a:xfrm>
            <a:prstGeom prst="rect">
              <a:avLst/>
            </a:prstGeom>
            <a:noFill/>
            <a:ln>
              <a:noFill/>
            </a:ln>
          </p:spPr>
        </p:pic>
        <p:pic>
          <p:nvPicPr>
            <p:cNvPr descr="antenna_stylized" id="1433" name="Google Shape;1433;p29"/>
            <p:cNvPicPr preferRelativeResize="0"/>
            <p:nvPr/>
          </p:nvPicPr>
          <p:blipFill rotWithShape="1">
            <a:blip r:embed="rId7">
              <a:alphaModFix/>
            </a:blip>
            <a:srcRect b="0" l="0" r="0" t="0"/>
            <a:stretch/>
          </p:blipFill>
          <p:spPr>
            <a:xfrm>
              <a:off x="8631407" y="2290407"/>
              <a:ext cx="530702" cy="223756"/>
            </a:xfrm>
            <a:prstGeom prst="rect">
              <a:avLst/>
            </a:prstGeom>
            <a:noFill/>
            <a:ln>
              <a:noFill/>
            </a:ln>
          </p:spPr>
        </p:pic>
      </p:grpSp>
      <p:grpSp>
        <p:nvGrpSpPr>
          <p:cNvPr id="1434" name="Google Shape;1434;p29"/>
          <p:cNvGrpSpPr/>
          <p:nvPr/>
        </p:nvGrpSpPr>
        <p:grpSpPr>
          <a:xfrm>
            <a:off x="7493518" y="3419140"/>
            <a:ext cx="350807" cy="310034"/>
            <a:chOff x="7487144" y="3389820"/>
            <a:chExt cx="350807" cy="310034"/>
          </a:xfrm>
        </p:grpSpPr>
        <p:pic>
          <p:nvPicPr>
            <p:cNvPr descr="antenna_stylized" id="1435" name="Google Shape;1435;p29"/>
            <p:cNvPicPr preferRelativeResize="0"/>
            <p:nvPr/>
          </p:nvPicPr>
          <p:blipFill rotWithShape="1">
            <a:blip r:embed="rId11">
              <a:alphaModFix/>
            </a:blip>
            <a:srcRect b="0" l="0" r="0" t="0"/>
            <a:stretch/>
          </p:blipFill>
          <p:spPr>
            <a:xfrm>
              <a:off x="7487144" y="3389820"/>
              <a:ext cx="347997" cy="167557"/>
            </a:xfrm>
            <a:prstGeom prst="rect">
              <a:avLst/>
            </a:prstGeom>
            <a:noFill/>
            <a:ln>
              <a:noFill/>
            </a:ln>
          </p:spPr>
        </p:pic>
        <p:pic>
          <p:nvPicPr>
            <p:cNvPr descr="laptop_keyboard" id="1436" name="Google Shape;1436;p29"/>
            <p:cNvPicPr preferRelativeResize="0"/>
            <p:nvPr/>
          </p:nvPicPr>
          <p:blipFill rotWithShape="1">
            <a:blip r:embed="rId12">
              <a:alphaModFix/>
            </a:blip>
            <a:srcRect b="0" l="0" r="0" t="0"/>
            <a:stretch/>
          </p:blipFill>
          <p:spPr>
            <a:xfrm flipH="1" rot="109064">
              <a:off x="7504001" y="3575889"/>
              <a:ext cx="286699" cy="119448"/>
            </a:xfrm>
            <a:prstGeom prst="rect">
              <a:avLst/>
            </a:prstGeom>
            <a:noFill/>
            <a:ln>
              <a:noFill/>
            </a:ln>
          </p:spPr>
        </p:pic>
        <p:sp>
          <p:nvSpPr>
            <p:cNvPr id="1437" name="Google Shape;1437;p29"/>
            <p:cNvSpPr/>
            <p:nvPr/>
          </p:nvSpPr>
          <p:spPr>
            <a:xfrm>
              <a:off x="7599014" y="345997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1438" name="Google Shape;1438;p29"/>
            <p:cNvPicPr preferRelativeResize="0"/>
            <p:nvPr/>
          </p:nvPicPr>
          <p:blipFill rotWithShape="1">
            <a:blip r:embed="rId13">
              <a:alphaModFix/>
            </a:blip>
            <a:srcRect b="0" l="0" r="0" t="0"/>
            <a:stretch/>
          </p:blipFill>
          <p:spPr>
            <a:xfrm>
              <a:off x="7610380" y="3463988"/>
              <a:ext cx="209692" cy="141851"/>
            </a:xfrm>
            <a:prstGeom prst="rect">
              <a:avLst/>
            </a:prstGeom>
            <a:noFill/>
            <a:ln>
              <a:noFill/>
            </a:ln>
          </p:spPr>
        </p:pic>
        <p:sp>
          <p:nvSpPr>
            <p:cNvPr id="1439" name="Google Shape;1439;p29"/>
            <p:cNvSpPr/>
            <p:nvPr/>
          </p:nvSpPr>
          <p:spPr>
            <a:xfrm>
              <a:off x="7641029" y="345538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0" name="Google Shape;1440;p29"/>
            <p:cNvSpPr/>
            <p:nvPr/>
          </p:nvSpPr>
          <p:spPr>
            <a:xfrm>
              <a:off x="7596971" y="345514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1" name="Google Shape;1441;p29"/>
            <p:cNvSpPr/>
            <p:nvPr/>
          </p:nvSpPr>
          <p:spPr>
            <a:xfrm>
              <a:off x="7776652" y="347672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2" name="Google Shape;1442;p29"/>
            <p:cNvSpPr/>
            <p:nvPr/>
          </p:nvSpPr>
          <p:spPr>
            <a:xfrm>
              <a:off x="7596332" y="356975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3" name="Google Shape;1443;p29"/>
            <p:cNvSpPr/>
            <p:nvPr/>
          </p:nvSpPr>
          <p:spPr>
            <a:xfrm>
              <a:off x="7783165" y="347790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4" name="Google Shape;1444;p29"/>
            <p:cNvSpPr/>
            <p:nvPr/>
          </p:nvSpPr>
          <p:spPr>
            <a:xfrm>
              <a:off x="7596588" y="357600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445" name="Google Shape;1445;p29"/>
            <p:cNvGrpSpPr/>
            <p:nvPr/>
          </p:nvGrpSpPr>
          <p:grpSpPr>
            <a:xfrm>
              <a:off x="7593395" y="3625649"/>
              <a:ext cx="64747" cy="27592"/>
              <a:chOff x="1740" y="2642"/>
              <a:chExt cx="752" cy="327"/>
            </a:xfrm>
          </p:grpSpPr>
          <p:sp>
            <p:nvSpPr>
              <p:cNvPr id="1446" name="Google Shape;1446;p29"/>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7" name="Google Shape;1447;p29"/>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8" name="Google Shape;1448;p29"/>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9" name="Google Shape;1449;p29"/>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0" name="Google Shape;1450;p29"/>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1" name="Google Shape;1451;p29"/>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452" name="Google Shape;1452;p29"/>
            <p:cNvSpPr/>
            <p:nvPr/>
          </p:nvSpPr>
          <p:spPr>
            <a:xfrm>
              <a:off x="7704243" y="362977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3" name="Google Shape;1453;p29"/>
            <p:cNvSpPr/>
            <p:nvPr/>
          </p:nvSpPr>
          <p:spPr>
            <a:xfrm>
              <a:off x="7504129" y="363461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4" name="Google Shape;1454;p29"/>
            <p:cNvSpPr/>
            <p:nvPr/>
          </p:nvSpPr>
          <p:spPr>
            <a:xfrm>
              <a:off x="7504257" y="362447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5" name="Google Shape;1455;p29"/>
            <p:cNvSpPr/>
            <p:nvPr/>
          </p:nvSpPr>
          <p:spPr>
            <a:xfrm>
              <a:off x="7504384" y="357883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6" name="Google Shape;1456;p29"/>
            <p:cNvSpPr/>
            <p:nvPr/>
          </p:nvSpPr>
          <p:spPr>
            <a:xfrm>
              <a:off x="7510642" y="362682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7" name="Google Shape;1457;p29"/>
            <p:cNvSpPr/>
            <p:nvPr/>
          </p:nvSpPr>
          <p:spPr>
            <a:xfrm flipH="1" rot="10800000">
              <a:off x="7700668" y="362305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458" name="Google Shape;1458;p29"/>
          <p:cNvGrpSpPr/>
          <p:nvPr/>
        </p:nvGrpSpPr>
        <p:grpSpPr>
          <a:xfrm>
            <a:off x="7803435" y="3325424"/>
            <a:ext cx="347997" cy="396620"/>
            <a:chOff x="7797061" y="3296104"/>
            <a:chExt cx="347997" cy="396620"/>
          </a:xfrm>
        </p:grpSpPr>
        <p:pic>
          <p:nvPicPr>
            <p:cNvPr descr="fridge2.png" id="1459" name="Google Shape;1459;p29"/>
            <p:cNvPicPr preferRelativeResize="0"/>
            <p:nvPr/>
          </p:nvPicPr>
          <p:blipFill rotWithShape="1">
            <a:blip r:embed="rId14">
              <a:alphaModFix/>
            </a:blip>
            <a:srcRect b="0" l="0" r="0" t="0"/>
            <a:stretch/>
          </p:blipFill>
          <p:spPr>
            <a:xfrm>
              <a:off x="7896825" y="3355697"/>
              <a:ext cx="189578" cy="337027"/>
            </a:xfrm>
            <a:prstGeom prst="rect">
              <a:avLst/>
            </a:prstGeom>
            <a:noFill/>
            <a:ln>
              <a:noFill/>
            </a:ln>
          </p:spPr>
        </p:pic>
        <p:pic>
          <p:nvPicPr>
            <p:cNvPr descr="antenna_stylized" id="1460" name="Google Shape;1460;p29"/>
            <p:cNvPicPr preferRelativeResize="0"/>
            <p:nvPr/>
          </p:nvPicPr>
          <p:blipFill rotWithShape="1">
            <a:blip r:embed="rId11">
              <a:alphaModFix/>
            </a:blip>
            <a:srcRect b="0" l="0" r="0" t="0"/>
            <a:stretch/>
          </p:blipFill>
          <p:spPr>
            <a:xfrm>
              <a:off x="7797061" y="3296104"/>
              <a:ext cx="347997" cy="167557"/>
            </a:xfrm>
            <a:prstGeom prst="rect">
              <a:avLst/>
            </a:prstGeom>
            <a:noFill/>
            <a:ln>
              <a:noFill/>
            </a:ln>
          </p:spPr>
        </p:pic>
      </p:grpSp>
      <p:grpSp>
        <p:nvGrpSpPr>
          <p:cNvPr id="1461" name="Google Shape;1461;p29"/>
          <p:cNvGrpSpPr/>
          <p:nvPr/>
        </p:nvGrpSpPr>
        <p:grpSpPr>
          <a:xfrm>
            <a:off x="11064947" y="3428485"/>
            <a:ext cx="518448" cy="1212242"/>
            <a:chOff x="11058573" y="3399165"/>
            <a:chExt cx="518448" cy="1212242"/>
          </a:xfrm>
        </p:grpSpPr>
        <p:grpSp>
          <p:nvGrpSpPr>
            <p:cNvPr id="1462" name="Google Shape;1462;p29"/>
            <p:cNvGrpSpPr/>
            <p:nvPr/>
          </p:nvGrpSpPr>
          <p:grpSpPr>
            <a:xfrm>
              <a:off x="11087182" y="4159591"/>
              <a:ext cx="489839" cy="451816"/>
              <a:chOff x="5103720" y="2693365"/>
              <a:chExt cx="611650" cy="414788"/>
            </a:xfrm>
          </p:grpSpPr>
          <p:cxnSp>
            <p:nvCxnSpPr>
              <p:cNvPr id="1463" name="Google Shape;1463;p29"/>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1464" name="Google Shape;1464;p29"/>
              <p:cNvGrpSpPr/>
              <p:nvPr/>
            </p:nvGrpSpPr>
            <p:grpSpPr>
              <a:xfrm>
                <a:off x="5275406" y="2693365"/>
                <a:ext cx="439964" cy="414788"/>
                <a:chOff x="5275406" y="2711455"/>
                <a:chExt cx="452949" cy="405518"/>
              </a:xfrm>
            </p:grpSpPr>
            <p:pic>
              <p:nvPicPr>
                <p:cNvPr descr="server_rack.png" id="1465" name="Google Shape;1465;p29"/>
                <p:cNvPicPr preferRelativeResize="0"/>
                <p:nvPr/>
              </p:nvPicPr>
              <p:blipFill rotWithShape="1">
                <a:blip r:embed="rId15">
                  <a:alphaModFix/>
                </a:blip>
                <a:srcRect b="0" l="0" r="0" t="0"/>
                <a:stretch/>
              </p:blipFill>
              <p:spPr>
                <a:xfrm>
                  <a:off x="5537367" y="2770786"/>
                  <a:ext cx="190988" cy="313366"/>
                </a:xfrm>
                <a:prstGeom prst="rect">
                  <a:avLst/>
                </a:prstGeom>
                <a:noFill/>
                <a:ln>
                  <a:noFill/>
                </a:ln>
              </p:spPr>
            </p:pic>
            <p:pic>
              <p:nvPicPr>
                <p:cNvPr descr="server_rack.png" id="1466" name="Google Shape;1466;p29"/>
                <p:cNvPicPr preferRelativeResize="0"/>
                <p:nvPr/>
              </p:nvPicPr>
              <p:blipFill rotWithShape="1">
                <a:blip r:embed="rId15">
                  <a:alphaModFix/>
                </a:blip>
                <a:srcRect b="0" l="0" r="0" t="0"/>
                <a:stretch/>
              </p:blipFill>
              <p:spPr>
                <a:xfrm>
                  <a:off x="5275406" y="2764002"/>
                  <a:ext cx="190988" cy="313366"/>
                </a:xfrm>
                <a:prstGeom prst="rect">
                  <a:avLst/>
                </a:prstGeom>
                <a:noFill/>
                <a:ln>
                  <a:noFill/>
                </a:ln>
              </p:spPr>
            </p:pic>
            <p:pic>
              <p:nvPicPr>
                <p:cNvPr descr="server_rack.png" id="1467" name="Google Shape;1467;p29"/>
                <p:cNvPicPr preferRelativeResize="0"/>
                <p:nvPr/>
              </p:nvPicPr>
              <p:blipFill rotWithShape="1">
                <a:blip r:embed="rId15">
                  <a:alphaModFix/>
                </a:blip>
                <a:srcRect b="0" l="0" r="0" t="0"/>
                <a:stretch/>
              </p:blipFill>
              <p:spPr>
                <a:xfrm>
                  <a:off x="5385676" y="2711455"/>
                  <a:ext cx="247152" cy="405518"/>
                </a:xfrm>
                <a:prstGeom prst="rect">
                  <a:avLst/>
                </a:prstGeom>
                <a:noFill/>
                <a:ln>
                  <a:noFill/>
                </a:ln>
              </p:spPr>
            </p:pic>
          </p:grpSp>
        </p:grpSp>
        <p:grpSp>
          <p:nvGrpSpPr>
            <p:cNvPr id="1468" name="Google Shape;1468;p29"/>
            <p:cNvGrpSpPr/>
            <p:nvPr/>
          </p:nvGrpSpPr>
          <p:grpSpPr>
            <a:xfrm>
              <a:off x="11058573" y="3399165"/>
              <a:ext cx="423724" cy="405973"/>
              <a:chOff x="5103720" y="2693365"/>
              <a:chExt cx="611650" cy="414788"/>
            </a:xfrm>
          </p:grpSpPr>
          <p:cxnSp>
            <p:nvCxnSpPr>
              <p:cNvPr id="1469" name="Google Shape;1469;p29"/>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1470" name="Google Shape;1470;p29"/>
              <p:cNvGrpSpPr/>
              <p:nvPr/>
            </p:nvGrpSpPr>
            <p:grpSpPr>
              <a:xfrm>
                <a:off x="5275406" y="2693365"/>
                <a:ext cx="439964" cy="414788"/>
                <a:chOff x="5275406" y="2711455"/>
                <a:chExt cx="452949" cy="405518"/>
              </a:xfrm>
            </p:grpSpPr>
            <p:pic>
              <p:nvPicPr>
                <p:cNvPr descr="server_rack.png" id="1471" name="Google Shape;1471;p29"/>
                <p:cNvPicPr preferRelativeResize="0"/>
                <p:nvPr/>
              </p:nvPicPr>
              <p:blipFill rotWithShape="1">
                <a:blip r:embed="rId15">
                  <a:alphaModFix/>
                </a:blip>
                <a:srcRect b="0" l="0" r="0" t="0"/>
                <a:stretch/>
              </p:blipFill>
              <p:spPr>
                <a:xfrm>
                  <a:off x="5537367" y="2770786"/>
                  <a:ext cx="190988" cy="313366"/>
                </a:xfrm>
                <a:prstGeom prst="rect">
                  <a:avLst/>
                </a:prstGeom>
                <a:noFill/>
                <a:ln>
                  <a:noFill/>
                </a:ln>
              </p:spPr>
            </p:pic>
            <p:pic>
              <p:nvPicPr>
                <p:cNvPr descr="server_rack.png" id="1472" name="Google Shape;1472;p29"/>
                <p:cNvPicPr preferRelativeResize="0"/>
                <p:nvPr/>
              </p:nvPicPr>
              <p:blipFill rotWithShape="1">
                <a:blip r:embed="rId15">
                  <a:alphaModFix/>
                </a:blip>
                <a:srcRect b="0" l="0" r="0" t="0"/>
                <a:stretch/>
              </p:blipFill>
              <p:spPr>
                <a:xfrm>
                  <a:off x="5275406" y="2764002"/>
                  <a:ext cx="190988" cy="313366"/>
                </a:xfrm>
                <a:prstGeom prst="rect">
                  <a:avLst/>
                </a:prstGeom>
                <a:noFill/>
                <a:ln>
                  <a:noFill/>
                </a:ln>
              </p:spPr>
            </p:pic>
            <p:pic>
              <p:nvPicPr>
                <p:cNvPr descr="server_rack.png" id="1473" name="Google Shape;1473;p29"/>
                <p:cNvPicPr preferRelativeResize="0"/>
                <p:nvPr/>
              </p:nvPicPr>
              <p:blipFill rotWithShape="1">
                <a:blip r:embed="rId15">
                  <a:alphaModFix/>
                </a:blip>
                <a:srcRect b="0" l="0" r="0" t="0"/>
                <a:stretch/>
              </p:blipFill>
              <p:spPr>
                <a:xfrm>
                  <a:off x="5385676" y="2711455"/>
                  <a:ext cx="247152" cy="405518"/>
                </a:xfrm>
                <a:prstGeom prst="rect">
                  <a:avLst/>
                </a:prstGeom>
                <a:noFill/>
                <a:ln>
                  <a:noFill/>
                </a:ln>
              </p:spPr>
            </p:pic>
          </p:grpSp>
        </p:grpSp>
      </p:grpSp>
      <p:grpSp>
        <p:nvGrpSpPr>
          <p:cNvPr id="1474" name="Google Shape;1474;p29"/>
          <p:cNvGrpSpPr/>
          <p:nvPr/>
        </p:nvGrpSpPr>
        <p:grpSpPr>
          <a:xfrm>
            <a:off x="10288915" y="5273951"/>
            <a:ext cx="177192" cy="330833"/>
            <a:chOff x="4140" y="429"/>
            <a:chExt cx="1425" cy="2396"/>
          </a:xfrm>
        </p:grpSpPr>
        <p:sp>
          <p:nvSpPr>
            <p:cNvPr id="1475" name="Google Shape;1475;p2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76" name="Google Shape;1476;p29"/>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477" name="Google Shape;1477;p2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78" name="Google Shape;1478;p2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79" name="Google Shape;1479;p29"/>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480" name="Google Shape;1480;p29"/>
            <p:cNvGrpSpPr/>
            <p:nvPr/>
          </p:nvGrpSpPr>
          <p:grpSpPr>
            <a:xfrm>
              <a:off x="4748" y="666"/>
              <a:ext cx="578" cy="150"/>
              <a:chOff x="613" y="2566"/>
              <a:chExt cx="721" cy="144"/>
            </a:xfrm>
          </p:grpSpPr>
          <p:sp>
            <p:nvSpPr>
              <p:cNvPr id="1481" name="Google Shape;1481;p29"/>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482" name="Google Shape;1482;p29"/>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483" name="Google Shape;1483;p29"/>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484" name="Google Shape;1484;p29"/>
            <p:cNvGrpSpPr/>
            <p:nvPr/>
          </p:nvGrpSpPr>
          <p:grpSpPr>
            <a:xfrm>
              <a:off x="4748" y="990"/>
              <a:ext cx="578" cy="134"/>
              <a:chOff x="615" y="2564"/>
              <a:chExt cx="721" cy="139"/>
            </a:xfrm>
          </p:grpSpPr>
          <p:sp>
            <p:nvSpPr>
              <p:cNvPr id="1485" name="Google Shape;1485;p29"/>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486" name="Google Shape;1486;p29"/>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487" name="Google Shape;1487;p29"/>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488" name="Google Shape;1488;p29"/>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489" name="Google Shape;1489;p29"/>
            <p:cNvGrpSpPr/>
            <p:nvPr/>
          </p:nvGrpSpPr>
          <p:grpSpPr>
            <a:xfrm>
              <a:off x="4738" y="1647"/>
              <a:ext cx="578" cy="135"/>
              <a:chOff x="618" y="2586"/>
              <a:chExt cx="720" cy="124"/>
            </a:xfrm>
          </p:grpSpPr>
          <p:sp>
            <p:nvSpPr>
              <p:cNvPr id="1490" name="Google Shape;1490;p29"/>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491" name="Google Shape;1491;p29"/>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492" name="Google Shape;1492;p2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493" name="Google Shape;1493;p29"/>
            <p:cNvGrpSpPr/>
            <p:nvPr/>
          </p:nvGrpSpPr>
          <p:grpSpPr>
            <a:xfrm>
              <a:off x="4738" y="1330"/>
              <a:ext cx="588" cy="134"/>
              <a:chOff x="613" y="2571"/>
              <a:chExt cx="732" cy="134"/>
            </a:xfrm>
          </p:grpSpPr>
          <p:sp>
            <p:nvSpPr>
              <p:cNvPr id="1494" name="Google Shape;1494;p29"/>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495" name="Google Shape;1495;p29"/>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496" name="Google Shape;1496;p29"/>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497" name="Google Shape;1497;p2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98" name="Google Shape;1498;p2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99" name="Google Shape;1499;p29"/>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00" name="Google Shape;1500;p2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01" name="Google Shape;1501;p29"/>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02" name="Google Shape;1502;p29"/>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03" name="Google Shape;1503;p29"/>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04" name="Google Shape;1504;p29"/>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1505" name="Google Shape;1505;p29"/>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06" name="Google Shape;1506;p29"/>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grpSp>
        <p:nvGrpSpPr>
          <p:cNvPr id="1507" name="Google Shape;1507;p29"/>
          <p:cNvGrpSpPr/>
          <p:nvPr/>
        </p:nvGrpSpPr>
        <p:grpSpPr>
          <a:xfrm flipH="1">
            <a:off x="7980855" y="4900161"/>
            <a:ext cx="345630" cy="320302"/>
            <a:chOff x="2839" y="3501"/>
            <a:chExt cx="755" cy="803"/>
          </a:xfrm>
        </p:grpSpPr>
        <p:pic>
          <p:nvPicPr>
            <p:cNvPr descr="desktop_computer_stylized_medium" id="1508" name="Google Shape;1508;p29"/>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1509" name="Google Shape;1509;p2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510" name="Google Shape;1510;p29"/>
          <p:cNvGrpSpPr/>
          <p:nvPr/>
        </p:nvGrpSpPr>
        <p:grpSpPr>
          <a:xfrm flipH="1">
            <a:off x="8153909" y="5504657"/>
            <a:ext cx="345630" cy="320302"/>
            <a:chOff x="2839" y="3501"/>
            <a:chExt cx="755" cy="803"/>
          </a:xfrm>
        </p:grpSpPr>
        <p:pic>
          <p:nvPicPr>
            <p:cNvPr descr="desktop_computer_stylized_medium" id="1511" name="Google Shape;1511;p29"/>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1512" name="Google Shape;1512;p2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513" name="Google Shape;1513;p29"/>
          <p:cNvGrpSpPr/>
          <p:nvPr/>
        </p:nvGrpSpPr>
        <p:grpSpPr>
          <a:xfrm flipH="1">
            <a:off x="8552134" y="5526130"/>
            <a:ext cx="345630" cy="320302"/>
            <a:chOff x="2839" y="3501"/>
            <a:chExt cx="755" cy="803"/>
          </a:xfrm>
        </p:grpSpPr>
        <p:pic>
          <p:nvPicPr>
            <p:cNvPr descr="desktop_computer_stylized_medium" id="1514" name="Google Shape;1514;p29"/>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1515" name="Google Shape;1515;p2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516" name="Google Shape;1516;p29"/>
          <p:cNvGrpSpPr/>
          <p:nvPr/>
        </p:nvGrpSpPr>
        <p:grpSpPr>
          <a:xfrm>
            <a:off x="9534746" y="5795138"/>
            <a:ext cx="319264" cy="256836"/>
            <a:chOff x="877" y="1008"/>
            <a:chExt cx="2747" cy="2626"/>
          </a:xfrm>
        </p:grpSpPr>
        <p:pic>
          <p:nvPicPr>
            <p:cNvPr descr="antenna_stylized" id="1517" name="Google Shape;1517;p29"/>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1518" name="Google Shape;1518;p29"/>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1519" name="Google Shape;1519;p29"/>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1520" name="Google Shape;1520;p29"/>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1521" name="Google Shape;1521;p29"/>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22" name="Google Shape;1522;p29"/>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23" name="Google Shape;1523;p29"/>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24" name="Google Shape;1524;p29"/>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25" name="Google Shape;1525;p29"/>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26" name="Google Shape;1526;p29"/>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527" name="Google Shape;1527;p29"/>
            <p:cNvGrpSpPr/>
            <p:nvPr/>
          </p:nvGrpSpPr>
          <p:grpSpPr>
            <a:xfrm>
              <a:off x="1709" y="3008"/>
              <a:ext cx="507" cy="234"/>
              <a:chOff x="1740" y="2642"/>
              <a:chExt cx="752" cy="327"/>
            </a:xfrm>
          </p:grpSpPr>
          <p:sp>
            <p:nvSpPr>
              <p:cNvPr id="1528" name="Google Shape;1528;p29"/>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29" name="Google Shape;1529;p29"/>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0" name="Google Shape;1530;p29"/>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1" name="Google Shape;1531;p29"/>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2" name="Google Shape;1532;p29"/>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3" name="Google Shape;1533;p29"/>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534" name="Google Shape;1534;p29"/>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5" name="Google Shape;1535;p29"/>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6" name="Google Shape;1536;p29"/>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7" name="Google Shape;1537;p29"/>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8" name="Google Shape;1538;p29"/>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9" name="Google Shape;1539;p29"/>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540" name="Google Shape;1540;p29"/>
          <p:cNvSpPr/>
          <p:nvPr/>
        </p:nvSpPr>
        <p:spPr>
          <a:xfrm>
            <a:off x="10153593" y="5636971"/>
            <a:ext cx="34049" cy="332924"/>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41" name="Google Shape;1541;p29"/>
          <p:cNvSpPr/>
          <p:nvPr/>
        </p:nvSpPr>
        <p:spPr>
          <a:xfrm>
            <a:off x="10159970" y="5656923"/>
            <a:ext cx="20333" cy="308020"/>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42" name="Google Shape;1542;p29"/>
          <p:cNvSpPr/>
          <p:nvPr/>
        </p:nvSpPr>
        <p:spPr>
          <a:xfrm>
            <a:off x="10155518" y="5812753"/>
            <a:ext cx="31643" cy="27525"/>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43" name="Google Shape;1543;p29"/>
          <p:cNvSpPr/>
          <p:nvPr/>
        </p:nvSpPr>
        <p:spPr>
          <a:xfrm>
            <a:off x="10026299" y="5674399"/>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544" name="Google Shape;1544;p29"/>
          <p:cNvGrpSpPr/>
          <p:nvPr/>
        </p:nvGrpSpPr>
        <p:grpSpPr>
          <a:xfrm>
            <a:off x="10091053" y="5670891"/>
            <a:ext cx="69517" cy="21877"/>
            <a:chOff x="613" y="2566"/>
            <a:chExt cx="721" cy="144"/>
          </a:xfrm>
        </p:grpSpPr>
        <p:sp>
          <p:nvSpPr>
            <p:cNvPr id="1545" name="Google Shape;1545;p29"/>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46" name="Google Shape;1546;p29"/>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547" name="Google Shape;1547;p29"/>
          <p:cNvSpPr/>
          <p:nvPr/>
        </p:nvSpPr>
        <p:spPr>
          <a:xfrm>
            <a:off x="10027502" y="5722750"/>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548" name="Google Shape;1548;p29"/>
          <p:cNvGrpSpPr/>
          <p:nvPr/>
        </p:nvGrpSpPr>
        <p:grpSpPr>
          <a:xfrm>
            <a:off x="10091005" y="5718110"/>
            <a:ext cx="69517" cy="19515"/>
            <a:chOff x="615" y="2564"/>
            <a:chExt cx="721" cy="139"/>
          </a:xfrm>
        </p:grpSpPr>
        <p:sp>
          <p:nvSpPr>
            <p:cNvPr id="1549" name="Google Shape;1549;p29"/>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50" name="Google Shape;1550;p29"/>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551" name="Google Shape;1551;p29"/>
          <p:cNvSpPr/>
          <p:nvPr/>
        </p:nvSpPr>
        <p:spPr>
          <a:xfrm>
            <a:off x="10027502" y="5771101"/>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52" name="Google Shape;1552;p29"/>
          <p:cNvSpPr/>
          <p:nvPr/>
        </p:nvSpPr>
        <p:spPr>
          <a:xfrm>
            <a:off x="10028705" y="5814938"/>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553" name="Google Shape;1553;p29"/>
          <p:cNvGrpSpPr/>
          <p:nvPr/>
        </p:nvGrpSpPr>
        <p:grpSpPr>
          <a:xfrm>
            <a:off x="10089851" y="5813708"/>
            <a:ext cx="69541" cy="19618"/>
            <a:chOff x="618" y="2586"/>
            <a:chExt cx="720" cy="124"/>
          </a:xfrm>
        </p:grpSpPr>
        <p:sp>
          <p:nvSpPr>
            <p:cNvPr id="1554" name="Google Shape;1554;p29"/>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55" name="Google Shape;1555;p29"/>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556" name="Google Shape;1556;p29"/>
          <p:cNvSpPr/>
          <p:nvPr/>
        </p:nvSpPr>
        <p:spPr>
          <a:xfrm>
            <a:off x="10156000" y="5771101"/>
            <a:ext cx="31643" cy="27380"/>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557" name="Google Shape;1557;p29"/>
          <p:cNvGrpSpPr/>
          <p:nvPr/>
        </p:nvGrpSpPr>
        <p:grpSpPr>
          <a:xfrm>
            <a:off x="10089849" y="5767606"/>
            <a:ext cx="70700" cy="19515"/>
            <a:chOff x="613" y="2571"/>
            <a:chExt cx="732" cy="134"/>
          </a:xfrm>
        </p:grpSpPr>
        <p:sp>
          <p:nvSpPr>
            <p:cNvPr id="1558" name="Google Shape;1558;p29"/>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59" name="Google Shape;1559;p29"/>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560" name="Google Shape;1560;p29"/>
          <p:cNvSpPr/>
          <p:nvPr/>
        </p:nvSpPr>
        <p:spPr>
          <a:xfrm>
            <a:off x="10150946" y="5636388"/>
            <a:ext cx="8422" cy="332778"/>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61" name="Google Shape;1561;p29"/>
          <p:cNvSpPr/>
          <p:nvPr/>
        </p:nvSpPr>
        <p:spPr>
          <a:xfrm>
            <a:off x="10158887" y="5720566"/>
            <a:ext cx="28515" cy="31020"/>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62" name="Google Shape;1562;p29"/>
          <p:cNvSpPr/>
          <p:nvPr/>
        </p:nvSpPr>
        <p:spPr>
          <a:xfrm>
            <a:off x="10159248" y="5672943"/>
            <a:ext cx="29357" cy="34953"/>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63" name="Google Shape;1563;p29"/>
          <p:cNvSpPr/>
          <p:nvPr/>
        </p:nvSpPr>
        <p:spPr>
          <a:xfrm>
            <a:off x="10183311" y="5954166"/>
            <a:ext cx="6016" cy="1383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64" name="Google Shape;1564;p29"/>
          <p:cNvSpPr/>
          <p:nvPr/>
        </p:nvSpPr>
        <p:spPr>
          <a:xfrm>
            <a:off x="10157684" y="5954603"/>
            <a:ext cx="29477" cy="29127"/>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65" name="Google Shape;1565;p29"/>
          <p:cNvSpPr/>
          <p:nvPr/>
        </p:nvSpPr>
        <p:spPr>
          <a:xfrm>
            <a:off x="10017877" y="5963487"/>
            <a:ext cx="143898" cy="218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66" name="Google Shape;1566;p29"/>
          <p:cNvSpPr/>
          <p:nvPr/>
        </p:nvSpPr>
        <p:spPr>
          <a:xfrm>
            <a:off x="10026299" y="5969166"/>
            <a:ext cx="128257" cy="11505"/>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67" name="Google Shape;1567;p29"/>
          <p:cNvSpPr/>
          <p:nvPr/>
        </p:nvSpPr>
        <p:spPr>
          <a:xfrm>
            <a:off x="10038210" y="5920815"/>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68" name="Google Shape;1568;p29"/>
          <p:cNvSpPr/>
          <p:nvPr/>
        </p:nvSpPr>
        <p:spPr>
          <a:xfrm>
            <a:off x="10059867" y="5920815"/>
            <a:ext cx="19130" cy="2068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1569" name="Google Shape;1569;p29"/>
          <p:cNvSpPr/>
          <p:nvPr/>
        </p:nvSpPr>
        <p:spPr>
          <a:xfrm>
            <a:off x="10080201" y="5920815"/>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70" name="Google Shape;1570;p29"/>
          <p:cNvSpPr/>
          <p:nvPr/>
        </p:nvSpPr>
        <p:spPr>
          <a:xfrm>
            <a:off x="10129410" y="5841444"/>
            <a:ext cx="9625" cy="110538"/>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71" name="Google Shape;1571;p29"/>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Peer-peer </a:t>
            </a:r>
            <a:r>
              <a:rPr lang="en-US"/>
              <a:t>a</a:t>
            </a:r>
            <a:r>
              <a:rPr lang="en-US" sz="4400"/>
              <a:t>rchitecture</a:t>
            </a:r>
            <a:endParaRPr sz="4400"/>
          </a:p>
        </p:txBody>
      </p:sp>
      <p:sp>
        <p:nvSpPr>
          <p:cNvPr id="1572" name="Google Shape;1572;p29"/>
          <p:cNvSpPr txBox="1"/>
          <p:nvPr/>
        </p:nvSpPr>
        <p:spPr>
          <a:xfrm>
            <a:off x="889178" y="1260346"/>
            <a:ext cx="5968498" cy="4974698"/>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Char char="▪"/>
            </a:pPr>
            <a:r>
              <a:rPr b="0" i="1" lang="en-US" sz="2800" u="none" cap="none" strike="noStrike">
                <a:solidFill>
                  <a:srgbClr val="000000"/>
                </a:solidFill>
                <a:latin typeface="Calibri"/>
                <a:ea typeface="Calibri"/>
                <a:cs typeface="Calibri"/>
                <a:sym typeface="Calibri"/>
              </a:rPr>
              <a:t>no</a:t>
            </a:r>
            <a:r>
              <a:rPr b="0" i="0" lang="en-US" sz="2800" u="none" cap="none" strike="noStrike">
                <a:solidFill>
                  <a:srgbClr val="000000"/>
                </a:solidFill>
                <a:latin typeface="Calibri"/>
                <a:ea typeface="Calibri"/>
                <a:cs typeface="Calibri"/>
                <a:sym typeface="Calibri"/>
              </a:rPr>
              <a:t> always-on server</a:t>
            </a:r>
            <a:endParaRPr/>
          </a:p>
          <a:p>
            <a:pPr indent="-222250" lvl="0" marL="3524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arbitrary end systems directly communicate</a:t>
            </a:r>
            <a:endParaRPr/>
          </a:p>
          <a:p>
            <a:pPr indent="-222250" lvl="0" marL="3524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peers request service from other peers, provide service in return to other peers</a:t>
            </a:r>
            <a:endParaRPr/>
          </a:p>
          <a:p>
            <a:pPr indent="-231775" lvl="1" marL="695325" marR="0" rtl="0" algn="l">
              <a:lnSpc>
                <a:spcPct val="90000"/>
              </a:lnSpc>
              <a:spcBef>
                <a:spcPts val="500"/>
              </a:spcBef>
              <a:spcAft>
                <a:spcPts val="0"/>
              </a:spcAft>
              <a:buClr>
                <a:srgbClr val="0000A8"/>
              </a:buClr>
              <a:buSzPts val="2400"/>
              <a:buFont typeface="Arial"/>
              <a:buChar char="•"/>
            </a:pPr>
            <a:r>
              <a:rPr b="0" i="1" lang="en-US" sz="2400" u="none" cap="none" strike="noStrike">
                <a:solidFill>
                  <a:srgbClr val="C00000"/>
                </a:solidFill>
                <a:latin typeface="Calibri"/>
                <a:ea typeface="Calibri"/>
                <a:cs typeface="Calibri"/>
                <a:sym typeface="Calibri"/>
              </a:rPr>
              <a:t>self scalability</a:t>
            </a:r>
            <a:r>
              <a:rPr b="0" i="0" lang="en-US" sz="2400" u="none" cap="none" strike="noStrike">
                <a:solidFill>
                  <a:srgbClr val="C00000"/>
                </a:solidFill>
                <a:latin typeface="Calibri"/>
                <a:ea typeface="Calibri"/>
                <a:cs typeface="Calibri"/>
                <a:sym typeface="Calibri"/>
              </a:rPr>
              <a:t> – new peers bring new service capacity, as well as new service demands</a:t>
            </a:r>
            <a:endParaRPr/>
          </a:p>
          <a:p>
            <a:pPr indent="-222250" lvl="0" marL="3524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peers are intermittently connected and change IP addresses</a:t>
            </a:r>
            <a:endParaRPr/>
          </a:p>
          <a:p>
            <a:pPr indent="-231775" lvl="1" marL="695325" marR="0" rtl="0" algn="l">
              <a:lnSpc>
                <a:spcPct val="90000"/>
              </a:lnSpc>
              <a:spcBef>
                <a:spcPts val="4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complex management</a:t>
            </a:r>
            <a:endParaRPr/>
          </a:p>
          <a:p>
            <a:pPr indent="-222250" lvl="0" marL="352425" marR="0" rtl="0" algn="l">
              <a:lnSpc>
                <a:spcPct val="90000"/>
              </a:lnSpc>
              <a:spcBef>
                <a:spcPts val="4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example: P2P file sharing [BitTorrent]</a:t>
            </a:r>
            <a:endParaRPr/>
          </a:p>
        </p:txBody>
      </p:sp>
      <p:grpSp>
        <p:nvGrpSpPr>
          <p:cNvPr id="1573" name="Google Shape;1573;p29"/>
          <p:cNvGrpSpPr/>
          <p:nvPr/>
        </p:nvGrpSpPr>
        <p:grpSpPr>
          <a:xfrm>
            <a:off x="10002508" y="5616400"/>
            <a:ext cx="214974" cy="403920"/>
            <a:chOff x="4140" y="429"/>
            <a:chExt cx="1425" cy="2396"/>
          </a:xfrm>
        </p:grpSpPr>
        <p:sp>
          <p:nvSpPr>
            <p:cNvPr id="1574" name="Google Shape;1574;p2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75" name="Google Shape;1575;p29"/>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76" name="Google Shape;1576;p2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77" name="Google Shape;1577;p2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78" name="Google Shape;1578;p29"/>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579" name="Google Shape;1579;p29"/>
            <p:cNvGrpSpPr/>
            <p:nvPr/>
          </p:nvGrpSpPr>
          <p:grpSpPr>
            <a:xfrm>
              <a:off x="4748" y="666"/>
              <a:ext cx="578" cy="150"/>
              <a:chOff x="613" y="2566"/>
              <a:chExt cx="721" cy="144"/>
            </a:xfrm>
          </p:grpSpPr>
          <p:sp>
            <p:nvSpPr>
              <p:cNvPr id="1580" name="Google Shape;1580;p29"/>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81" name="Google Shape;1581;p29"/>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582" name="Google Shape;1582;p29"/>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583" name="Google Shape;1583;p29"/>
            <p:cNvGrpSpPr/>
            <p:nvPr/>
          </p:nvGrpSpPr>
          <p:grpSpPr>
            <a:xfrm>
              <a:off x="4748" y="990"/>
              <a:ext cx="578" cy="134"/>
              <a:chOff x="615" y="2564"/>
              <a:chExt cx="721" cy="139"/>
            </a:xfrm>
          </p:grpSpPr>
          <p:sp>
            <p:nvSpPr>
              <p:cNvPr id="1584" name="Google Shape;1584;p29"/>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85" name="Google Shape;1585;p29"/>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586" name="Google Shape;1586;p29"/>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87" name="Google Shape;1587;p29"/>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nvGrpSpPr>
            <p:cNvPr id="1588" name="Google Shape;1588;p29"/>
            <p:cNvGrpSpPr/>
            <p:nvPr/>
          </p:nvGrpSpPr>
          <p:grpSpPr>
            <a:xfrm>
              <a:off x="4738" y="1647"/>
              <a:ext cx="578" cy="135"/>
              <a:chOff x="618" y="2586"/>
              <a:chExt cx="720" cy="124"/>
            </a:xfrm>
          </p:grpSpPr>
          <p:sp>
            <p:nvSpPr>
              <p:cNvPr id="1589" name="Google Shape;1589;p29"/>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90" name="Google Shape;1590;p29"/>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591" name="Google Shape;1591;p2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592" name="Google Shape;1592;p29"/>
            <p:cNvGrpSpPr/>
            <p:nvPr/>
          </p:nvGrpSpPr>
          <p:grpSpPr>
            <a:xfrm>
              <a:off x="4738" y="1330"/>
              <a:ext cx="588" cy="134"/>
              <a:chOff x="613" y="2571"/>
              <a:chExt cx="732" cy="134"/>
            </a:xfrm>
          </p:grpSpPr>
          <p:sp>
            <p:nvSpPr>
              <p:cNvPr id="1593" name="Google Shape;1593;p29"/>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94" name="Google Shape;1594;p29"/>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595" name="Google Shape;1595;p29"/>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96" name="Google Shape;1596;p2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97" name="Google Shape;1597;p2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98" name="Google Shape;1598;p29"/>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599" name="Google Shape;1599;p2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0" name="Google Shape;1600;p29"/>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601" name="Google Shape;1601;p29"/>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602" name="Google Shape;1602;p29"/>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603" name="Google Shape;1603;p29"/>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1604" name="Google Shape;1604;p29"/>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1605" name="Google Shape;1605;p29"/>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grpSp>
      <p:sp>
        <p:nvSpPr>
          <p:cNvPr id="1606" name="Google Shape;1606;p29"/>
          <p:cNvSpPr/>
          <p:nvPr/>
        </p:nvSpPr>
        <p:spPr>
          <a:xfrm>
            <a:off x="6747501" y="1488461"/>
            <a:ext cx="5359400" cy="4954628"/>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607" name="Google Shape;1607;p29"/>
          <p:cNvGrpSpPr/>
          <p:nvPr/>
        </p:nvGrpSpPr>
        <p:grpSpPr>
          <a:xfrm>
            <a:off x="7680324" y="1814171"/>
            <a:ext cx="1991221" cy="4482411"/>
            <a:chOff x="7680324" y="1814171"/>
            <a:chExt cx="1991221" cy="4482411"/>
          </a:xfrm>
        </p:grpSpPr>
        <p:sp>
          <p:nvSpPr>
            <p:cNvPr id="1608" name="Google Shape;1608;p29"/>
            <p:cNvSpPr/>
            <p:nvPr/>
          </p:nvSpPr>
          <p:spPr>
            <a:xfrm>
              <a:off x="7689254" y="5160841"/>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09" name="Google Shape;1609;p29"/>
            <p:cNvSpPr/>
            <p:nvPr/>
          </p:nvSpPr>
          <p:spPr>
            <a:xfrm>
              <a:off x="7680324" y="1814171"/>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610" name="Google Shape;1610;p29"/>
            <p:cNvCxnSpPr/>
            <p:nvPr/>
          </p:nvCxnSpPr>
          <p:spPr>
            <a:xfrm flipH="1">
              <a:off x="8353326" y="2438326"/>
              <a:ext cx="498897" cy="1114752"/>
            </a:xfrm>
            <a:prstGeom prst="straightConnector1">
              <a:avLst/>
            </a:prstGeom>
            <a:noFill/>
            <a:ln cap="flat" cmpd="sng" w="76200">
              <a:solidFill>
                <a:srgbClr val="CC0000"/>
              </a:solidFill>
              <a:prstDash val="solid"/>
              <a:round/>
              <a:headEnd len="med" w="med" type="triangle"/>
              <a:tailEnd len="med" w="med" type="triangle"/>
            </a:ln>
          </p:spPr>
        </p:cxnSp>
        <p:cxnSp>
          <p:nvCxnSpPr>
            <p:cNvPr id="1611" name="Google Shape;1611;p29"/>
            <p:cNvCxnSpPr/>
            <p:nvPr/>
          </p:nvCxnSpPr>
          <p:spPr>
            <a:xfrm>
              <a:off x="7971176" y="2321758"/>
              <a:ext cx="1187" cy="2793530"/>
            </a:xfrm>
            <a:prstGeom prst="straightConnector1">
              <a:avLst/>
            </a:prstGeom>
            <a:noFill/>
            <a:ln cap="flat" cmpd="sng" w="76200">
              <a:solidFill>
                <a:srgbClr val="CC0000"/>
              </a:solidFill>
              <a:prstDash val="solid"/>
              <a:round/>
              <a:headEnd len="med" w="med" type="triangle"/>
              <a:tailEnd len="med" w="med" type="triangle"/>
            </a:ln>
          </p:spPr>
        </p:cxnSp>
        <p:sp>
          <p:nvSpPr>
            <p:cNvPr id="1612" name="Google Shape;1612;p29"/>
            <p:cNvSpPr/>
            <p:nvPr/>
          </p:nvSpPr>
          <p:spPr>
            <a:xfrm>
              <a:off x="8703904" y="1943418"/>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13" name="Google Shape;1613;p29"/>
            <p:cNvSpPr/>
            <p:nvPr/>
          </p:nvSpPr>
          <p:spPr>
            <a:xfrm>
              <a:off x="8013358" y="3440898"/>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14" name="Google Shape;1614;p29"/>
            <p:cNvSpPr/>
            <p:nvPr/>
          </p:nvSpPr>
          <p:spPr>
            <a:xfrm>
              <a:off x="9059242" y="5786513"/>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615" name="Google Shape;1615;p29"/>
            <p:cNvCxnSpPr/>
            <p:nvPr/>
          </p:nvCxnSpPr>
          <p:spPr>
            <a:xfrm>
              <a:off x="9143664" y="2462348"/>
              <a:ext cx="228982" cy="3299611"/>
            </a:xfrm>
            <a:prstGeom prst="straightConnector1">
              <a:avLst/>
            </a:prstGeom>
            <a:noFill/>
            <a:ln cap="flat" cmpd="sng" w="76200">
              <a:solidFill>
                <a:srgbClr val="CC0000"/>
              </a:solidFill>
              <a:prstDash val="solid"/>
              <a:round/>
              <a:headEnd len="med" w="med" type="triangle"/>
              <a:tailEnd len="med" w="med" type="triangle"/>
            </a:ln>
          </p:spPr>
        </p:cxnSp>
        <p:cxnSp>
          <p:nvCxnSpPr>
            <p:cNvPr id="1616" name="Google Shape;1616;p29"/>
            <p:cNvCxnSpPr/>
            <p:nvPr/>
          </p:nvCxnSpPr>
          <p:spPr>
            <a:xfrm>
              <a:off x="8485044" y="3911282"/>
              <a:ext cx="764880" cy="1866664"/>
            </a:xfrm>
            <a:prstGeom prst="straightConnector1">
              <a:avLst/>
            </a:prstGeom>
            <a:noFill/>
            <a:ln cap="flat" cmpd="sng" w="76200">
              <a:solidFill>
                <a:srgbClr val="CC0000"/>
              </a:solidFill>
              <a:prstDash val="solid"/>
              <a:round/>
              <a:headEnd len="med" w="med" type="triangle"/>
              <a:tailEnd len="med" w="med" type="triangle"/>
            </a:ln>
          </p:spPr>
        </p:cxnSp>
      </p:grpSp>
      <p:grpSp>
        <p:nvGrpSpPr>
          <p:cNvPr id="1617" name="Google Shape;1617;p29"/>
          <p:cNvGrpSpPr/>
          <p:nvPr/>
        </p:nvGrpSpPr>
        <p:grpSpPr>
          <a:xfrm>
            <a:off x="7750224" y="1859725"/>
            <a:ext cx="415925" cy="385763"/>
            <a:chOff x="2751" y="1851"/>
            <a:chExt cx="462" cy="478"/>
          </a:xfrm>
        </p:grpSpPr>
        <p:pic>
          <p:nvPicPr>
            <p:cNvPr descr="iphone_stylized_small" id="1618" name="Google Shape;1618;p29"/>
            <p:cNvPicPr preferRelativeResize="0"/>
            <p:nvPr/>
          </p:nvPicPr>
          <p:blipFill rotWithShape="1">
            <a:blip r:embed="rId20">
              <a:alphaModFix/>
            </a:blip>
            <a:srcRect b="0" l="0" r="0" t="0"/>
            <a:stretch/>
          </p:blipFill>
          <p:spPr>
            <a:xfrm>
              <a:off x="2928" y="1922"/>
              <a:ext cx="152" cy="407"/>
            </a:xfrm>
            <a:prstGeom prst="rect">
              <a:avLst/>
            </a:prstGeom>
            <a:noFill/>
            <a:ln>
              <a:noFill/>
            </a:ln>
          </p:spPr>
        </p:pic>
        <p:pic>
          <p:nvPicPr>
            <p:cNvPr descr="antenna_radiation_stylized" id="1619" name="Google Shape;1619;p29"/>
            <p:cNvPicPr preferRelativeResize="0"/>
            <p:nvPr/>
          </p:nvPicPr>
          <p:blipFill rotWithShape="1">
            <a:blip r:embed="rId21">
              <a:alphaModFix/>
            </a:blip>
            <a:srcRect b="0" l="0" r="0" t="0"/>
            <a:stretch/>
          </p:blipFill>
          <p:spPr>
            <a:xfrm>
              <a:off x="2751" y="1851"/>
              <a:ext cx="462" cy="110"/>
            </a:xfrm>
            <a:prstGeom prst="rect">
              <a:avLst/>
            </a:prstGeom>
            <a:noFill/>
            <a:ln>
              <a:noFill/>
            </a:ln>
          </p:spPr>
        </p:pic>
      </p:grpSp>
      <p:grpSp>
        <p:nvGrpSpPr>
          <p:cNvPr id="1620" name="Google Shape;1620;p29"/>
          <p:cNvGrpSpPr/>
          <p:nvPr/>
        </p:nvGrpSpPr>
        <p:grpSpPr>
          <a:xfrm>
            <a:off x="8499539" y="2059124"/>
            <a:ext cx="849312" cy="226109"/>
            <a:chOff x="8493165" y="2029804"/>
            <a:chExt cx="849312" cy="226109"/>
          </a:xfrm>
        </p:grpSpPr>
        <p:pic>
          <p:nvPicPr>
            <p:cNvPr descr="car_icon_small" id="1621" name="Google Shape;1621;p29"/>
            <p:cNvPicPr preferRelativeResize="0"/>
            <p:nvPr/>
          </p:nvPicPr>
          <p:blipFill rotWithShape="1">
            <a:blip r:embed="rId22">
              <a:alphaModFix/>
            </a:blip>
            <a:srcRect b="0" l="0" r="0" t="0"/>
            <a:stretch/>
          </p:blipFill>
          <p:spPr>
            <a:xfrm>
              <a:off x="8493165" y="2087638"/>
              <a:ext cx="849312" cy="168275"/>
            </a:xfrm>
            <a:prstGeom prst="rect">
              <a:avLst/>
            </a:prstGeom>
            <a:noFill/>
            <a:ln>
              <a:noFill/>
            </a:ln>
          </p:spPr>
        </p:pic>
        <p:pic>
          <p:nvPicPr>
            <p:cNvPr descr="antenna_stylized" id="1622" name="Google Shape;1622;p29"/>
            <p:cNvPicPr preferRelativeResize="0"/>
            <p:nvPr/>
          </p:nvPicPr>
          <p:blipFill rotWithShape="1">
            <a:blip r:embed="rId7">
              <a:alphaModFix/>
            </a:blip>
            <a:srcRect b="0" l="0" r="0" t="0"/>
            <a:stretch/>
          </p:blipFill>
          <p:spPr>
            <a:xfrm>
              <a:off x="8704645" y="2029804"/>
              <a:ext cx="530702" cy="223756"/>
            </a:xfrm>
            <a:prstGeom prst="rect">
              <a:avLst/>
            </a:prstGeom>
            <a:noFill/>
            <a:ln>
              <a:noFill/>
            </a:ln>
          </p:spPr>
        </p:pic>
      </p:grpSp>
      <p:grpSp>
        <p:nvGrpSpPr>
          <p:cNvPr id="1623" name="Google Shape;1623;p29"/>
          <p:cNvGrpSpPr/>
          <p:nvPr/>
        </p:nvGrpSpPr>
        <p:grpSpPr>
          <a:xfrm flipH="1">
            <a:off x="7991996" y="3567143"/>
            <a:ext cx="359261" cy="342045"/>
            <a:chOff x="2839" y="3501"/>
            <a:chExt cx="755" cy="803"/>
          </a:xfrm>
        </p:grpSpPr>
        <p:pic>
          <p:nvPicPr>
            <p:cNvPr descr="desktop_computer_stylized_medium" id="1624" name="Google Shape;1624;p29"/>
            <p:cNvPicPr preferRelativeResize="0"/>
            <p:nvPr/>
          </p:nvPicPr>
          <p:blipFill rotWithShape="1">
            <a:blip r:embed="rId23">
              <a:alphaModFix/>
            </a:blip>
            <a:srcRect b="0" l="0" r="0" t="0"/>
            <a:stretch/>
          </p:blipFill>
          <p:spPr>
            <a:xfrm>
              <a:off x="2839" y="3501"/>
              <a:ext cx="755" cy="803"/>
            </a:xfrm>
            <a:prstGeom prst="rect">
              <a:avLst/>
            </a:prstGeom>
            <a:noFill/>
            <a:ln>
              <a:noFill/>
            </a:ln>
          </p:spPr>
        </p:pic>
        <p:sp>
          <p:nvSpPr>
            <p:cNvPr id="1625" name="Google Shape;1625;p2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626" name="Google Shape;1626;p29"/>
          <p:cNvGrpSpPr/>
          <p:nvPr/>
        </p:nvGrpSpPr>
        <p:grpSpPr>
          <a:xfrm flipH="1">
            <a:off x="7773981" y="5281060"/>
            <a:ext cx="345630" cy="320302"/>
            <a:chOff x="2839" y="3501"/>
            <a:chExt cx="755" cy="803"/>
          </a:xfrm>
        </p:grpSpPr>
        <p:pic>
          <p:nvPicPr>
            <p:cNvPr descr="desktop_computer_stylized_medium" id="1627" name="Google Shape;1627;p29"/>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1628" name="Google Shape;1628;p2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629" name="Google Shape;1629;p29"/>
          <p:cNvGrpSpPr/>
          <p:nvPr/>
        </p:nvGrpSpPr>
        <p:grpSpPr>
          <a:xfrm>
            <a:off x="9201681" y="5852809"/>
            <a:ext cx="310186" cy="312008"/>
            <a:chOff x="877" y="1008"/>
            <a:chExt cx="2747" cy="2626"/>
          </a:xfrm>
        </p:grpSpPr>
        <p:pic>
          <p:nvPicPr>
            <p:cNvPr descr="antenna_stylized" id="1630" name="Google Shape;1630;p29"/>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1631" name="Google Shape;1631;p29"/>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1632" name="Google Shape;1632;p29"/>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id="1633" name="Google Shape;1633;p29"/>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1634" name="Google Shape;1634;p29"/>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35" name="Google Shape;1635;p29"/>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36" name="Google Shape;1636;p29"/>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37" name="Google Shape;1637;p29"/>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38" name="Google Shape;1638;p29"/>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39" name="Google Shape;1639;p29"/>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640" name="Google Shape;1640;p29"/>
            <p:cNvGrpSpPr/>
            <p:nvPr/>
          </p:nvGrpSpPr>
          <p:grpSpPr>
            <a:xfrm>
              <a:off x="1709" y="3008"/>
              <a:ext cx="507" cy="234"/>
              <a:chOff x="1740" y="2642"/>
              <a:chExt cx="752" cy="327"/>
            </a:xfrm>
          </p:grpSpPr>
          <p:sp>
            <p:nvSpPr>
              <p:cNvPr id="1641" name="Google Shape;1641;p29"/>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42" name="Google Shape;1642;p29"/>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43" name="Google Shape;1643;p29"/>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44" name="Google Shape;1644;p29"/>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45" name="Google Shape;1645;p29"/>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46" name="Google Shape;1646;p29"/>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647" name="Google Shape;1647;p29"/>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48" name="Google Shape;1648;p29"/>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49" name="Google Shape;1649;p29"/>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50" name="Google Shape;1650;p29"/>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51" name="Google Shape;1651;p29"/>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52" name="Google Shape;1652;p29"/>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653" name="Google Shape;1653;p2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xEl>
                                              <p:pRg end="0" st="0"/>
                                            </p:txEl>
                                          </p:spTgt>
                                        </p:tgtEl>
                                        <p:attrNameLst>
                                          <p:attrName>style.visibility</p:attrName>
                                        </p:attrNameLst>
                                      </p:cBhvr>
                                      <p:to>
                                        <p:strVal val="visible"/>
                                      </p:to>
                                    </p:set>
                                    <p:animEffect filter="fade" transition="in">
                                      <p:cBhvr>
                                        <p:cTn dur="500"/>
                                        <p:tgtEl>
                                          <p:spTgt spid="15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xEl>
                                              <p:pRg end="1" st="1"/>
                                            </p:txEl>
                                          </p:spTgt>
                                        </p:tgtEl>
                                        <p:attrNameLst>
                                          <p:attrName>style.visibility</p:attrName>
                                        </p:attrNameLst>
                                      </p:cBhvr>
                                      <p:to>
                                        <p:strVal val="visible"/>
                                      </p:to>
                                    </p:set>
                                    <p:animEffect filter="fade" transition="in">
                                      <p:cBhvr>
                                        <p:cTn dur="500"/>
                                        <p:tgtEl>
                                          <p:spTgt spid="15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xEl>
                                              <p:pRg end="2" st="2"/>
                                            </p:txEl>
                                          </p:spTgt>
                                        </p:tgtEl>
                                        <p:attrNameLst>
                                          <p:attrName>style.visibility</p:attrName>
                                        </p:attrNameLst>
                                      </p:cBhvr>
                                      <p:to>
                                        <p:strVal val="visible"/>
                                      </p:to>
                                    </p:set>
                                    <p:animEffect filter="fade" transition="in">
                                      <p:cBhvr>
                                        <p:cTn dur="500"/>
                                        <p:tgtEl>
                                          <p:spTgt spid="15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xEl>
                                              <p:pRg end="3" st="3"/>
                                            </p:txEl>
                                          </p:spTgt>
                                        </p:tgtEl>
                                        <p:attrNameLst>
                                          <p:attrName>style.visibility</p:attrName>
                                        </p:attrNameLst>
                                      </p:cBhvr>
                                      <p:to>
                                        <p:strVal val="visible"/>
                                      </p:to>
                                    </p:set>
                                    <p:animEffect filter="fade" transition="in">
                                      <p:cBhvr>
                                        <p:cTn dur="500"/>
                                        <p:tgtEl>
                                          <p:spTgt spid="15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xEl>
                                              <p:pRg end="4" st="4"/>
                                            </p:txEl>
                                          </p:spTgt>
                                        </p:tgtEl>
                                        <p:attrNameLst>
                                          <p:attrName>style.visibility</p:attrName>
                                        </p:attrNameLst>
                                      </p:cBhvr>
                                      <p:to>
                                        <p:strVal val="visible"/>
                                      </p:to>
                                    </p:set>
                                    <p:animEffect filter="fade" transition="in">
                                      <p:cBhvr>
                                        <p:cTn dur="500"/>
                                        <p:tgtEl>
                                          <p:spTgt spid="15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xEl>
                                              <p:pRg end="5" st="5"/>
                                            </p:txEl>
                                          </p:spTgt>
                                        </p:tgtEl>
                                        <p:attrNameLst>
                                          <p:attrName>style.visibility</p:attrName>
                                        </p:attrNameLst>
                                      </p:cBhvr>
                                      <p:to>
                                        <p:strVal val="visible"/>
                                      </p:to>
                                    </p:set>
                                    <p:animEffect filter="fade" transition="in">
                                      <p:cBhvr>
                                        <p:cTn dur="500"/>
                                        <p:tgtEl>
                                          <p:spTgt spid="15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xEl>
                                              <p:pRg end="6" st="6"/>
                                            </p:txEl>
                                          </p:spTgt>
                                        </p:tgtEl>
                                        <p:attrNameLst>
                                          <p:attrName>style.visibility</p:attrName>
                                        </p:attrNameLst>
                                      </p:cBhvr>
                                      <p:to>
                                        <p:strVal val="visible"/>
                                      </p:to>
                                    </p:set>
                                    <p:animEffect filter="fade" transition="in">
                                      <p:cBhvr>
                                        <p:cTn dur="500"/>
                                        <p:tgtEl>
                                          <p:spTgt spid="157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7" name="Shape 5437"/>
        <p:cNvGrpSpPr/>
        <p:nvPr/>
      </p:nvGrpSpPr>
      <p:grpSpPr>
        <a:xfrm>
          <a:off x="0" y="0"/>
          <a:ext cx="0" cy="0"/>
          <a:chOff x="0" y="0"/>
          <a:chExt cx="0" cy="0"/>
        </a:xfrm>
      </p:grpSpPr>
      <p:sp>
        <p:nvSpPr>
          <p:cNvPr id="5438" name="Google Shape;5438;p92"/>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Top-Level Domain, and </a:t>
            </a:r>
            <a:r>
              <a:rPr lang="en-US"/>
              <a:t>a</a:t>
            </a:r>
            <a:r>
              <a:rPr lang="en-US" sz="4400"/>
              <a:t>uthoritative </a:t>
            </a:r>
            <a:r>
              <a:rPr lang="en-US"/>
              <a:t>s</a:t>
            </a:r>
            <a:r>
              <a:rPr lang="en-US" sz="4400"/>
              <a:t>ervers</a:t>
            </a:r>
            <a:endParaRPr sz="4400"/>
          </a:p>
        </p:txBody>
      </p:sp>
      <p:sp>
        <p:nvSpPr>
          <p:cNvPr id="5439" name="Google Shape;5439;p92"/>
          <p:cNvSpPr txBox="1"/>
          <p:nvPr/>
        </p:nvSpPr>
        <p:spPr>
          <a:xfrm>
            <a:off x="832558" y="1286218"/>
            <a:ext cx="10868375" cy="2032715"/>
          </a:xfrm>
          <a:prstGeom prst="rect">
            <a:avLst/>
          </a:prstGeom>
          <a:noFill/>
          <a:ln>
            <a:noFill/>
          </a:ln>
        </p:spPr>
        <p:txBody>
          <a:bodyPr anchorCtr="0" anchor="t" bIns="45700" lIns="91425" spcFirstLastPara="1" rIns="91425" wrap="square" tIns="45700">
            <a:noAutofit/>
          </a:bodyPr>
          <a:lstStyle/>
          <a:p>
            <a:pPr indent="0" lvl="0" marL="14288"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00000"/>
                </a:solidFill>
                <a:latin typeface="Calibri"/>
                <a:ea typeface="Calibri"/>
                <a:cs typeface="Calibri"/>
                <a:sym typeface="Calibri"/>
              </a:rPr>
              <a:t>Top-Level Domain (TLD) servers:</a:t>
            </a:r>
            <a:endParaRPr/>
          </a:p>
          <a:p>
            <a:pPr indent="-287338" lvl="1" marL="460375" marR="0" rtl="0" algn="l">
              <a:lnSpc>
                <a:spcPct val="90000"/>
              </a:lnSpc>
              <a:spcBef>
                <a:spcPts val="4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responsible for .com, .org, .net, .edu, .aero, .jobs, .museums, and all top-level country domains, e.g.: .cn, .uk, .fr, .ca, .jp</a:t>
            </a:r>
            <a:endParaRPr/>
          </a:p>
          <a:p>
            <a:pPr indent="-287338" lvl="1" marL="460375" marR="0" rtl="0" algn="l">
              <a:lnSpc>
                <a:spcPct val="90000"/>
              </a:lnSpc>
              <a:spcBef>
                <a:spcPts val="4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Network Solutions: authoritative registry for .com, .net TLD</a:t>
            </a:r>
            <a:endParaRPr/>
          </a:p>
          <a:p>
            <a:pPr indent="-287338" lvl="1" marL="460375" marR="0" rtl="0" algn="l">
              <a:lnSpc>
                <a:spcPct val="90000"/>
              </a:lnSpc>
              <a:spcBef>
                <a:spcPts val="4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Educause: .edu TLD</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440" name="Google Shape;5440;p92"/>
          <p:cNvSpPr txBox="1"/>
          <p:nvPr/>
        </p:nvSpPr>
        <p:spPr>
          <a:xfrm>
            <a:off x="714024" y="4503552"/>
            <a:ext cx="10868375" cy="1829515"/>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00000"/>
                </a:solidFill>
                <a:latin typeface="Calibri"/>
                <a:ea typeface="Calibri"/>
                <a:cs typeface="Calibri"/>
                <a:sym typeface="Calibri"/>
              </a:rPr>
              <a:t>authoritative DNS servers: </a:t>
            </a:r>
            <a:endParaRPr/>
          </a:p>
          <a:p>
            <a:pPr indent="-287338" lvl="1" marL="46037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organization’s own DNS server(s), providing authoritative hostname to IP mappings for organization’s named hosts </a:t>
            </a:r>
            <a:endParaRPr/>
          </a:p>
          <a:p>
            <a:pPr indent="-287338" lvl="1" marL="46037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can be maintained by organization or service provider</a:t>
            </a:r>
            <a:endParaRPr/>
          </a:p>
          <a:p>
            <a:pPr indent="-79375" lvl="1" marL="695325" marR="0" rtl="0" algn="l">
              <a:lnSpc>
                <a:spcPct val="90000"/>
              </a:lnSpc>
              <a:spcBef>
                <a:spcPts val="500"/>
              </a:spcBef>
              <a:spcAft>
                <a:spcPts val="0"/>
              </a:spcAft>
              <a:buClr>
                <a:srgbClr val="0000A8"/>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5441" name="Google Shape;5441;p92"/>
          <p:cNvPicPr preferRelativeResize="0"/>
          <p:nvPr/>
        </p:nvPicPr>
        <p:blipFill rotWithShape="1">
          <a:blip r:embed="rId3">
            <a:alphaModFix/>
          </a:blip>
          <a:srcRect b="0" l="0" r="0" t="0"/>
          <a:stretch/>
        </p:blipFill>
        <p:spPr>
          <a:xfrm>
            <a:off x="6265332" y="3122476"/>
            <a:ext cx="5317067" cy="1606470"/>
          </a:xfrm>
          <a:prstGeom prst="rect">
            <a:avLst/>
          </a:prstGeom>
          <a:noFill/>
          <a:ln>
            <a:noFill/>
          </a:ln>
        </p:spPr>
      </p:pic>
      <p:grpSp>
        <p:nvGrpSpPr>
          <p:cNvPr id="5442" name="Google Shape;5442;p92"/>
          <p:cNvGrpSpPr/>
          <p:nvPr/>
        </p:nvGrpSpPr>
        <p:grpSpPr>
          <a:xfrm>
            <a:off x="4419600" y="1744133"/>
            <a:ext cx="6959600" cy="2235200"/>
            <a:chOff x="4419600" y="1744133"/>
            <a:chExt cx="6959600" cy="2235200"/>
          </a:xfrm>
        </p:grpSpPr>
        <p:sp>
          <p:nvSpPr>
            <p:cNvPr id="5443" name="Google Shape;5443;p92"/>
            <p:cNvSpPr/>
            <p:nvPr/>
          </p:nvSpPr>
          <p:spPr>
            <a:xfrm>
              <a:off x="6366933" y="3742267"/>
              <a:ext cx="5012267" cy="237066"/>
            </a:xfrm>
            <a:prstGeom prst="rect">
              <a:avLst/>
            </a:prstGeom>
            <a:solidFill>
              <a:srgbClr val="FBBFC7">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5444" name="Google Shape;5444;p92"/>
            <p:cNvCxnSpPr/>
            <p:nvPr/>
          </p:nvCxnSpPr>
          <p:spPr>
            <a:xfrm>
              <a:off x="4419600" y="1744133"/>
              <a:ext cx="1998133" cy="1998133"/>
            </a:xfrm>
            <a:prstGeom prst="straightConnector1">
              <a:avLst/>
            </a:prstGeom>
            <a:noFill/>
            <a:ln cap="flat" cmpd="sng" w="9525">
              <a:solidFill>
                <a:srgbClr val="C00000"/>
              </a:solidFill>
              <a:prstDash val="solid"/>
              <a:miter lim="800000"/>
              <a:headEnd len="sm" w="sm" type="none"/>
              <a:tailEnd len="sm" w="sm" type="none"/>
            </a:ln>
          </p:spPr>
        </p:cxnSp>
      </p:grpSp>
      <p:grpSp>
        <p:nvGrpSpPr>
          <p:cNvPr id="5445" name="Google Shape;5445;p92"/>
          <p:cNvGrpSpPr/>
          <p:nvPr/>
        </p:nvGrpSpPr>
        <p:grpSpPr>
          <a:xfrm>
            <a:off x="5249333" y="4233333"/>
            <a:ext cx="6265334" cy="575734"/>
            <a:chOff x="5249333" y="4233333"/>
            <a:chExt cx="6265334" cy="575734"/>
          </a:xfrm>
        </p:grpSpPr>
        <p:sp>
          <p:nvSpPr>
            <p:cNvPr id="5446" name="Google Shape;5446;p92"/>
            <p:cNvSpPr/>
            <p:nvPr/>
          </p:nvSpPr>
          <p:spPr>
            <a:xfrm>
              <a:off x="6248400" y="4233333"/>
              <a:ext cx="5266267" cy="372534"/>
            </a:xfrm>
            <a:prstGeom prst="rect">
              <a:avLst/>
            </a:prstGeom>
            <a:solidFill>
              <a:srgbClr val="FBBFC7">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5447" name="Google Shape;5447;p92"/>
            <p:cNvCxnSpPr/>
            <p:nvPr/>
          </p:nvCxnSpPr>
          <p:spPr>
            <a:xfrm flipH="1" rot="10800000">
              <a:off x="5249333" y="4267199"/>
              <a:ext cx="999068" cy="541868"/>
            </a:xfrm>
            <a:prstGeom prst="straightConnector1">
              <a:avLst/>
            </a:prstGeom>
            <a:noFill/>
            <a:ln cap="flat" cmpd="sng" w="9525">
              <a:solidFill>
                <a:srgbClr val="C00000"/>
              </a:solidFill>
              <a:prstDash val="solid"/>
              <a:miter lim="800000"/>
              <a:headEnd len="sm" w="sm" type="none"/>
              <a:tailEnd len="sm" w="sm" type="none"/>
            </a:ln>
          </p:spPr>
        </p:cxnSp>
      </p:grpSp>
      <p:sp>
        <p:nvSpPr>
          <p:cNvPr id="5448" name="Google Shape;5448;p9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442"/>
                                        </p:tgtEl>
                                      </p:cBhvr>
                                    </p:animEffect>
                                    <p:set>
                                      <p:cBhvr>
                                        <p:cTn dur="1" fill="hold">
                                          <p:stCondLst>
                                            <p:cond delay="500"/>
                                          </p:stCondLst>
                                        </p:cTn>
                                        <p:tgtEl>
                                          <p:spTgt spid="544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440">
                                            <p:txEl>
                                              <p:pRg end="0" st="0"/>
                                            </p:txEl>
                                          </p:spTgt>
                                        </p:tgtEl>
                                        <p:attrNameLst>
                                          <p:attrName>style.visibility</p:attrName>
                                        </p:attrNameLst>
                                      </p:cBhvr>
                                      <p:to>
                                        <p:strVal val="visible"/>
                                      </p:to>
                                    </p:set>
                                    <p:animEffect filter="fade" transition="in">
                                      <p:cBhvr>
                                        <p:cTn dur="500"/>
                                        <p:tgtEl>
                                          <p:spTgt spid="544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0">
                                            <p:txEl>
                                              <p:pRg end="1" st="1"/>
                                            </p:txEl>
                                          </p:spTgt>
                                        </p:tgtEl>
                                        <p:attrNameLst>
                                          <p:attrName>style.visibility</p:attrName>
                                        </p:attrNameLst>
                                      </p:cBhvr>
                                      <p:to>
                                        <p:strVal val="visible"/>
                                      </p:to>
                                    </p:set>
                                    <p:animEffect filter="fade" transition="in">
                                      <p:cBhvr>
                                        <p:cTn dur="500"/>
                                        <p:tgtEl>
                                          <p:spTgt spid="544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0">
                                            <p:txEl>
                                              <p:pRg end="2" st="2"/>
                                            </p:txEl>
                                          </p:spTgt>
                                        </p:tgtEl>
                                        <p:attrNameLst>
                                          <p:attrName>style.visibility</p:attrName>
                                        </p:attrNameLst>
                                      </p:cBhvr>
                                      <p:to>
                                        <p:strVal val="visible"/>
                                      </p:to>
                                    </p:set>
                                    <p:animEffect filter="fade" transition="in">
                                      <p:cBhvr>
                                        <p:cTn dur="500"/>
                                        <p:tgtEl>
                                          <p:spTgt spid="544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0">
                                            <p:txEl>
                                              <p:pRg end="3" st="3"/>
                                            </p:txEl>
                                          </p:spTgt>
                                        </p:tgtEl>
                                        <p:attrNameLst>
                                          <p:attrName>style.visibility</p:attrName>
                                        </p:attrNameLst>
                                      </p:cBhvr>
                                      <p:to>
                                        <p:strVal val="visible"/>
                                      </p:to>
                                    </p:set>
                                    <p:animEffect filter="fade" transition="in">
                                      <p:cBhvr>
                                        <p:cTn dur="500"/>
                                        <p:tgtEl>
                                          <p:spTgt spid="544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5"/>
                                        </p:tgtEl>
                                        <p:attrNameLst>
                                          <p:attrName>style.visibility</p:attrName>
                                        </p:attrNameLst>
                                      </p:cBhvr>
                                      <p:to>
                                        <p:strVal val="visible"/>
                                      </p:to>
                                    </p:set>
                                    <p:animEffect filter="fade" transition="in">
                                      <p:cBhvr>
                                        <p:cTn dur="500"/>
                                        <p:tgtEl>
                                          <p:spTgt spid="5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3" name="Shape 5453"/>
        <p:cNvGrpSpPr/>
        <p:nvPr/>
      </p:nvGrpSpPr>
      <p:grpSpPr>
        <a:xfrm>
          <a:off x="0" y="0"/>
          <a:ext cx="0" cy="0"/>
          <a:chOff x="0" y="0"/>
          <a:chExt cx="0" cy="0"/>
        </a:xfrm>
      </p:grpSpPr>
      <p:sp>
        <p:nvSpPr>
          <p:cNvPr id="5454" name="Google Shape;5454;p93"/>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Local DNS name </a:t>
            </a:r>
            <a:r>
              <a:rPr lang="en-US"/>
              <a:t>s</a:t>
            </a:r>
            <a:r>
              <a:rPr lang="en-US" sz="4400"/>
              <a:t>ervers</a:t>
            </a:r>
            <a:endParaRPr sz="4400"/>
          </a:p>
        </p:txBody>
      </p:sp>
      <p:sp>
        <p:nvSpPr>
          <p:cNvPr id="5455" name="Google Shape;5455;p93"/>
          <p:cNvSpPr txBox="1"/>
          <p:nvPr/>
        </p:nvSpPr>
        <p:spPr>
          <a:xfrm>
            <a:off x="798691" y="1489418"/>
            <a:ext cx="10983578" cy="4648200"/>
          </a:xfrm>
          <a:prstGeom prst="rect">
            <a:avLst/>
          </a:prstGeom>
          <a:noFill/>
          <a:ln>
            <a:noFill/>
          </a:ln>
        </p:spPr>
        <p:txBody>
          <a:bodyPr anchorCtr="0" anchor="t" bIns="45700" lIns="91425" spcFirstLastPara="1" rIns="91425" wrap="square" tIns="45700">
            <a:noAutofit/>
          </a:bodyPr>
          <a:lstStyle/>
          <a:p>
            <a:pPr indent="-293688" lvl="0" marL="352425" marR="0" rtl="0" algn="l">
              <a:lnSpc>
                <a:spcPct val="90000"/>
              </a:lnSpc>
              <a:spcBef>
                <a:spcPts val="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when host makes DNS query, it is sent to its </a:t>
            </a:r>
            <a:r>
              <a:rPr b="0" i="1" lang="en-US" sz="3200" u="none" cap="none" strike="noStrike">
                <a:solidFill>
                  <a:srgbClr val="000000"/>
                </a:solidFill>
                <a:latin typeface="Calibri"/>
                <a:ea typeface="Calibri"/>
                <a:cs typeface="Calibri"/>
                <a:sym typeface="Calibri"/>
              </a:rPr>
              <a:t>local</a:t>
            </a:r>
            <a:r>
              <a:rPr b="0" i="0" lang="en-US" sz="3200" u="none" cap="none" strike="noStrike">
                <a:solidFill>
                  <a:srgbClr val="000000"/>
                </a:solidFill>
                <a:latin typeface="Calibri"/>
                <a:ea typeface="Calibri"/>
                <a:cs typeface="Calibri"/>
                <a:sym typeface="Calibri"/>
              </a:rPr>
              <a:t> DNS server</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Local DNS server returns reply, answering:</a:t>
            </a:r>
            <a:endParaRPr/>
          </a:p>
          <a:p>
            <a:pPr indent="-231775" lvl="2" marL="1143000"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from its local cache of recent name-to-address translation pairs (possibly out of date!)</a:t>
            </a:r>
            <a:endParaRPr/>
          </a:p>
          <a:p>
            <a:pPr indent="-231775" lvl="2" marL="1143000"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forwarding request into DNS hierarchy for resolution</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each ISP has local DNS name server; to find yours: </a:t>
            </a:r>
            <a:endParaRPr/>
          </a:p>
          <a:p>
            <a:pPr indent="-231775" lvl="2" marL="1143000"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MacOS: </a:t>
            </a:r>
            <a:r>
              <a:rPr b="0" i="0" lang="en-US" sz="2400" u="none" cap="none" strike="noStrike">
                <a:solidFill>
                  <a:srgbClr val="000000"/>
                </a:solidFill>
                <a:latin typeface="Courier"/>
                <a:ea typeface="Courier"/>
                <a:cs typeface="Courier"/>
                <a:sym typeface="Courier"/>
              </a:rPr>
              <a:t>% scutil --dns</a:t>
            </a:r>
            <a:endParaRPr/>
          </a:p>
          <a:p>
            <a:pPr indent="-228600" lvl="2" marL="11430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Windows: </a:t>
            </a:r>
            <a:r>
              <a:rPr b="0" i="0" lang="en-US" sz="2400" u="none" cap="none" strike="noStrike">
                <a:solidFill>
                  <a:srgbClr val="000000"/>
                </a:solidFill>
                <a:latin typeface="Courier"/>
                <a:ea typeface="Courier"/>
                <a:cs typeface="Courier"/>
                <a:sym typeface="Courier"/>
              </a:rPr>
              <a:t>&gt;ipconfig /all</a:t>
            </a:r>
            <a:endParaRPr/>
          </a:p>
          <a:p>
            <a:pPr indent="-293688" lvl="0" marL="35242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local DNS server doesn’t strictly belong to hierarchy</a:t>
            </a:r>
            <a:endParaRPr/>
          </a:p>
        </p:txBody>
      </p:sp>
      <p:sp>
        <p:nvSpPr>
          <p:cNvPr id="5456" name="Google Shape;5456;p9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1" name="Shape 5461"/>
        <p:cNvGrpSpPr/>
        <p:nvPr/>
      </p:nvGrpSpPr>
      <p:grpSpPr>
        <a:xfrm>
          <a:off x="0" y="0"/>
          <a:ext cx="0" cy="0"/>
          <a:chOff x="0" y="0"/>
          <a:chExt cx="0" cy="0"/>
        </a:xfrm>
      </p:grpSpPr>
      <p:sp>
        <p:nvSpPr>
          <p:cNvPr id="5462" name="Google Shape;5462;p94"/>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name resolution: iterated query</a:t>
            </a:r>
            <a:endParaRPr sz="4400"/>
          </a:p>
        </p:txBody>
      </p:sp>
      <p:sp>
        <p:nvSpPr>
          <p:cNvPr id="5463" name="Google Shape;5463;p94"/>
          <p:cNvSpPr txBox="1"/>
          <p:nvPr/>
        </p:nvSpPr>
        <p:spPr>
          <a:xfrm>
            <a:off x="684201" y="1617338"/>
            <a:ext cx="5664200" cy="1061130"/>
          </a:xfrm>
          <a:prstGeom prst="rect">
            <a:avLst/>
          </a:prstGeom>
          <a:noFill/>
          <a:ln>
            <a:noFill/>
          </a:ln>
        </p:spPr>
        <p:txBody>
          <a:bodyPr anchorCtr="0" anchor="t" bIns="45700" lIns="91425" spcFirstLastPara="1" rIns="91425" wrap="square" tIns="45700">
            <a:noAutofit/>
          </a:bodyPr>
          <a:lstStyle/>
          <a:p>
            <a:pPr indent="0" lvl="0" marL="1301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A3"/>
                </a:solidFill>
                <a:latin typeface="Calibri"/>
                <a:ea typeface="Calibri"/>
                <a:cs typeface="Calibri"/>
                <a:sym typeface="Calibri"/>
              </a:rPr>
              <a:t>Example: </a:t>
            </a:r>
            <a:r>
              <a:rPr b="0" i="0" lang="en-US" sz="2800" u="none" cap="none" strike="noStrike">
                <a:solidFill>
                  <a:srgbClr val="000000"/>
                </a:solidFill>
                <a:latin typeface="Calibri"/>
                <a:ea typeface="Calibri"/>
                <a:cs typeface="Calibri"/>
                <a:sym typeface="Calibri"/>
              </a:rPr>
              <a:t>host at </a:t>
            </a:r>
            <a:r>
              <a:rPr b="0" i="0" lang="en-US" sz="2400" u="none" cap="none" strike="noStrike">
                <a:solidFill>
                  <a:srgbClr val="000000"/>
                </a:solidFill>
                <a:latin typeface="Calibri"/>
                <a:ea typeface="Calibri"/>
                <a:cs typeface="Calibri"/>
                <a:sym typeface="Calibri"/>
              </a:rPr>
              <a:t>engineering.nyu.edu </a:t>
            </a:r>
            <a:r>
              <a:rPr b="0" i="0" lang="en-US" sz="2800" u="none" cap="none" strike="noStrike">
                <a:solidFill>
                  <a:srgbClr val="000000"/>
                </a:solidFill>
                <a:latin typeface="Calibri"/>
                <a:ea typeface="Calibri"/>
                <a:cs typeface="Calibri"/>
                <a:sym typeface="Calibri"/>
              </a:rPr>
              <a:t>wants IP address for </a:t>
            </a:r>
            <a:r>
              <a:rPr b="0" i="0" lang="en-US" sz="2400" u="none" cap="none" strike="noStrike">
                <a:solidFill>
                  <a:srgbClr val="000000"/>
                </a:solidFill>
                <a:latin typeface="Calibri"/>
                <a:ea typeface="Calibri"/>
                <a:cs typeface="Calibri"/>
                <a:sym typeface="Calibri"/>
              </a:rPr>
              <a:t>gaia.cs.umass.edu</a:t>
            </a:r>
            <a:endParaRPr b="0" i="0" sz="2800" u="none" cap="none" strike="noStrike">
              <a:solidFill>
                <a:srgbClr val="000000"/>
              </a:solidFill>
              <a:latin typeface="Calibri"/>
              <a:ea typeface="Calibri"/>
              <a:cs typeface="Calibri"/>
              <a:sym typeface="Calibri"/>
            </a:endParaRPr>
          </a:p>
        </p:txBody>
      </p:sp>
      <p:sp>
        <p:nvSpPr>
          <p:cNvPr id="5464" name="Google Shape;5464;p94"/>
          <p:cNvSpPr/>
          <p:nvPr/>
        </p:nvSpPr>
        <p:spPr>
          <a:xfrm>
            <a:off x="858433" y="2824122"/>
            <a:ext cx="4093780" cy="26177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3200"/>
              <a:buFont typeface="Calibri"/>
              <a:buNone/>
            </a:pPr>
            <a:r>
              <a:rPr b="0" i="0" lang="en-US" sz="3200" u="none" cap="none" strike="noStrike">
                <a:solidFill>
                  <a:srgbClr val="CC0000"/>
                </a:solidFill>
                <a:latin typeface="Calibri"/>
                <a:ea typeface="Calibri"/>
                <a:cs typeface="Calibri"/>
                <a:sym typeface="Calibri"/>
              </a:rPr>
              <a:t>Iterated query:</a:t>
            </a:r>
            <a:endParaRPr/>
          </a:p>
          <a:p>
            <a:pPr indent="-285750" lvl="0" marL="342900" marR="0" rtl="0" algn="l">
              <a:lnSpc>
                <a:spcPct val="85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contacted server replies with name of server to contact</a:t>
            </a:r>
            <a:endParaRPr/>
          </a:p>
          <a:p>
            <a:pPr indent="-285750" lvl="0" marL="342900" marR="0" rtl="0" algn="l">
              <a:lnSpc>
                <a:spcPct val="85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“I don’t know this name, but ask this server”</a:t>
            </a:r>
            <a:endParaRPr b="0" i="0" sz="2800" u="none" cap="none" strike="noStrike">
              <a:solidFill>
                <a:srgbClr val="000000"/>
              </a:solidFill>
              <a:latin typeface="Calibri"/>
              <a:ea typeface="Calibri"/>
              <a:cs typeface="Calibri"/>
              <a:sym typeface="Calibri"/>
            </a:endParaRPr>
          </a:p>
        </p:txBody>
      </p:sp>
      <p:sp>
        <p:nvSpPr>
          <p:cNvPr id="5465" name="Google Shape;5465;p94"/>
          <p:cNvSpPr txBox="1"/>
          <p:nvPr/>
        </p:nvSpPr>
        <p:spPr>
          <a:xfrm>
            <a:off x="4953226" y="3848735"/>
            <a:ext cx="1854995"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requesting host at</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99"/>
              </a:buClr>
              <a:buSzPts val="1400"/>
              <a:buFont typeface="Arial"/>
              <a:buNone/>
            </a:pPr>
            <a:r>
              <a:rPr b="0" i="1" lang="en-US" sz="1400" u="none" cap="none" strike="noStrike">
                <a:solidFill>
                  <a:srgbClr val="000099"/>
                </a:solidFill>
                <a:latin typeface="Arial"/>
                <a:ea typeface="Arial"/>
                <a:cs typeface="Arial"/>
                <a:sym typeface="Arial"/>
              </a:rPr>
              <a:t>engineering.nyu.edu</a:t>
            </a:r>
            <a:endParaRPr/>
          </a:p>
        </p:txBody>
      </p:sp>
      <p:sp>
        <p:nvSpPr>
          <p:cNvPr id="5466" name="Google Shape;5466;p94"/>
          <p:cNvSpPr txBox="1"/>
          <p:nvPr/>
        </p:nvSpPr>
        <p:spPr>
          <a:xfrm>
            <a:off x="10182058" y="4237785"/>
            <a:ext cx="1878013"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gaia.cs.umass.edu</a:t>
            </a:r>
            <a:endParaRPr/>
          </a:p>
        </p:txBody>
      </p:sp>
      <p:sp>
        <p:nvSpPr>
          <p:cNvPr id="5467" name="Google Shape;5467;p94"/>
          <p:cNvSpPr txBox="1"/>
          <p:nvPr/>
        </p:nvSpPr>
        <p:spPr>
          <a:xfrm>
            <a:off x="8172896" y="1322438"/>
            <a:ext cx="2011363"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root DNS server</a:t>
            </a:r>
            <a:endParaRPr b="0" i="0" sz="1600" u="none" cap="none" strike="noStrike">
              <a:solidFill>
                <a:srgbClr val="000000"/>
              </a:solidFill>
              <a:latin typeface="Arial"/>
              <a:ea typeface="Arial"/>
              <a:cs typeface="Arial"/>
              <a:sym typeface="Arial"/>
            </a:endParaRPr>
          </a:p>
        </p:txBody>
      </p:sp>
      <p:cxnSp>
        <p:nvCxnSpPr>
          <p:cNvPr id="5468" name="Google Shape;5468;p94"/>
          <p:cNvCxnSpPr/>
          <p:nvPr/>
        </p:nvCxnSpPr>
        <p:spPr>
          <a:xfrm>
            <a:off x="6489235" y="3275781"/>
            <a:ext cx="1196994" cy="0"/>
          </a:xfrm>
          <a:prstGeom prst="straightConnector1">
            <a:avLst/>
          </a:prstGeom>
          <a:noFill/>
          <a:ln cap="flat" cmpd="sng" w="28575">
            <a:solidFill>
              <a:srgbClr val="CC0000"/>
            </a:solidFill>
            <a:prstDash val="solid"/>
            <a:round/>
            <a:headEnd len="med" w="med" type="none"/>
            <a:tailEnd len="med" w="med" type="triangle"/>
          </a:ln>
        </p:spPr>
      </p:cxnSp>
      <p:cxnSp>
        <p:nvCxnSpPr>
          <p:cNvPr id="5469" name="Google Shape;5469;p94"/>
          <p:cNvCxnSpPr/>
          <p:nvPr/>
        </p:nvCxnSpPr>
        <p:spPr>
          <a:xfrm flipH="1" rot="10800000">
            <a:off x="7968785" y="2005693"/>
            <a:ext cx="914400" cy="971550"/>
          </a:xfrm>
          <a:prstGeom prst="straightConnector1">
            <a:avLst/>
          </a:prstGeom>
          <a:noFill/>
          <a:ln cap="flat" cmpd="sng" w="28575">
            <a:solidFill>
              <a:srgbClr val="CC0000"/>
            </a:solidFill>
            <a:prstDash val="solid"/>
            <a:round/>
            <a:headEnd len="med" w="med" type="none"/>
            <a:tailEnd len="med" w="med" type="triangle"/>
          </a:ln>
        </p:spPr>
      </p:cxnSp>
      <p:cxnSp>
        <p:nvCxnSpPr>
          <p:cNvPr id="5470" name="Google Shape;5470;p94"/>
          <p:cNvCxnSpPr/>
          <p:nvPr/>
        </p:nvCxnSpPr>
        <p:spPr>
          <a:xfrm flipH="1" rot="10800000">
            <a:off x="8254535" y="3167743"/>
            <a:ext cx="1485900" cy="9525"/>
          </a:xfrm>
          <a:prstGeom prst="straightConnector1">
            <a:avLst/>
          </a:prstGeom>
          <a:noFill/>
          <a:ln cap="flat" cmpd="sng" w="28575">
            <a:solidFill>
              <a:srgbClr val="CC0000"/>
            </a:solidFill>
            <a:prstDash val="solid"/>
            <a:round/>
            <a:headEnd len="med" w="med" type="none"/>
            <a:tailEnd len="med" w="med" type="triangle"/>
          </a:ln>
        </p:spPr>
      </p:cxnSp>
      <p:cxnSp>
        <p:nvCxnSpPr>
          <p:cNvPr id="5471" name="Google Shape;5471;p94"/>
          <p:cNvCxnSpPr/>
          <p:nvPr/>
        </p:nvCxnSpPr>
        <p:spPr>
          <a:xfrm rot="10800000">
            <a:off x="8254535" y="3339193"/>
            <a:ext cx="1419225" cy="0"/>
          </a:xfrm>
          <a:prstGeom prst="straightConnector1">
            <a:avLst/>
          </a:prstGeom>
          <a:noFill/>
          <a:ln cap="flat" cmpd="sng" w="28575">
            <a:solidFill>
              <a:srgbClr val="CC0000"/>
            </a:solidFill>
            <a:prstDash val="solid"/>
            <a:round/>
            <a:headEnd len="med" w="med" type="none"/>
            <a:tailEnd len="med" w="med" type="triangle"/>
          </a:ln>
        </p:spPr>
      </p:cxnSp>
      <p:cxnSp>
        <p:nvCxnSpPr>
          <p:cNvPr id="5472" name="Google Shape;5472;p94"/>
          <p:cNvCxnSpPr/>
          <p:nvPr/>
        </p:nvCxnSpPr>
        <p:spPr>
          <a:xfrm flipH="1">
            <a:off x="8178335" y="2234293"/>
            <a:ext cx="733425" cy="762000"/>
          </a:xfrm>
          <a:prstGeom prst="straightConnector1">
            <a:avLst/>
          </a:prstGeom>
          <a:noFill/>
          <a:ln cap="flat" cmpd="sng" w="28575">
            <a:solidFill>
              <a:srgbClr val="CC0000"/>
            </a:solidFill>
            <a:prstDash val="solid"/>
            <a:round/>
            <a:headEnd len="med" w="med" type="none"/>
            <a:tailEnd len="med" w="med" type="triangle"/>
          </a:ln>
        </p:spPr>
      </p:cxnSp>
      <p:cxnSp>
        <p:nvCxnSpPr>
          <p:cNvPr id="5473" name="Google Shape;5473;p94"/>
          <p:cNvCxnSpPr/>
          <p:nvPr/>
        </p:nvCxnSpPr>
        <p:spPr>
          <a:xfrm rot="10800000">
            <a:off x="6381511" y="3439703"/>
            <a:ext cx="1319232" cy="0"/>
          </a:xfrm>
          <a:prstGeom prst="straightConnector1">
            <a:avLst/>
          </a:prstGeom>
          <a:noFill/>
          <a:ln cap="flat" cmpd="sng" w="28575">
            <a:solidFill>
              <a:srgbClr val="CC0000"/>
            </a:solidFill>
            <a:prstDash val="solid"/>
            <a:round/>
            <a:headEnd len="med" w="med" type="none"/>
            <a:tailEnd len="med" w="med" type="triangle"/>
          </a:ln>
        </p:spPr>
      </p:cxnSp>
      <p:grpSp>
        <p:nvGrpSpPr>
          <p:cNvPr id="5474" name="Google Shape;5474;p94"/>
          <p:cNvGrpSpPr/>
          <p:nvPr/>
        </p:nvGrpSpPr>
        <p:grpSpPr>
          <a:xfrm>
            <a:off x="6759111" y="3847199"/>
            <a:ext cx="1876425" cy="554038"/>
            <a:chOff x="2838" y="2132"/>
            <a:chExt cx="1182" cy="349"/>
          </a:xfrm>
        </p:grpSpPr>
        <p:sp>
          <p:nvSpPr>
            <p:cNvPr id="5475" name="Google Shape;5475;p94"/>
            <p:cNvSpPr/>
            <p:nvPr/>
          </p:nvSpPr>
          <p:spPr>
            <a:xfrm>
              <a:off x="2838" y="2178"/>
              <a:ext cx="1182" cy="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476" name="Google Shape;5476;p94"/>
            <p:cNvSpPr txBox="1"/>
            <p:nvPr/>
          </p:nvSpPr>
          <p:spPr>
            <a:xfrm>
              <a:off x="2887" y="2132"/>
              <a:ext cx="1085" cy="34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local DNS server</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99"/>
                </a:buClr>
                <a:buSzPts val="1400"/>
                <a:buFont typeface="Arial"/>
                <a:buNone/>
              </a:pPr>
              <a:r>
                <a:rPr b="0" i="1" lang="en-US" sz="1400" u="none" cap="none" strike="noStrike">
                  <a:solidFill>
                    <a:srgbClr val="000099"/>
                  </a:solidFill>
                  <a:latin typeface="Arial"/>
                  <a:ea typeface="Arial"/>
                  <a:cs typeface="Arial"/>
                  <a:sym typeface="Arial"/>
                </a:rPr>
                <a:t>dns.nyu.edu</a:t>
              </a:r>
              <a:endParaRPr/>
            </a:p>
          </p:txBody>
        </p:sp>
      </p:grpSp>
      <p:sp>
        <p:nvSpPr>
          <p:cNvPr id="5477" name="Google Shape;5477;p94"/>
          <p:cNvSpPr txBox="1"/>
          <p:nvPr/>
        </p:nvSpPr>
        <p:spPr>
          <a:xfrm>
            <a:off x="6939499" y="2886705"/>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1</a:t>
            </a:r>
            <a:endParaRPr b="0" i="0" sz="2400" u="none" cap="none" strike="noStrike">
              <a:solidFill>
                <a:srgbClr val="CC0000"/>
              </a:solidFill>
              <a:latin typeface="Arial"/>
              <a:ea typeface="Arial"/>
              <a:cs typeface="Arial"/>
              <a:sym typeface="Arial"/>
            </a:endParaRPr>
          </a:p>
        </p:txBody>
      </p:sp>
      <p:sp>
        <p:nvSpPr>
          <p:cNvPr id="5478" name="Google Shape;5478;p94"/>
          <p:cNvSpPr txBox="1"/>
          <p:nvPr/>
        </p:nvSpPr>
        <p:spPr>
          <a:xfrm>
            <a:off x="8108485" y="2223180"/>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2</a:t>
            </a:r>
            <a:endParaRPr b="0" i="0" sz="2400" u="none" cap="none" strike="noStrike">
              <a:solidFill>
                <a:srgbClr val="CC0000"/>
              </a:solidFill>
              <a:latin typeface="Arial"/>
              <a:ea typeface="Arial"/>
              <a:cs typeface="Arial"/>
              <a:sym typeface="Arial"/>
            </a:endParaRPr>
          </a:p>
        </p:txBody>
      </p:sp>
      <p:sp>
        <p:nvSpPr>
          <p:cNvPr id="5479" name="Google Shape;5479;p94"/>
          <p:cNvSpPr txBox="1"/>
          <p:nvPr/>
        </p:nvSpPr>
        <p:spPr>
          <a:xfrm>
            <a:off x="8546635" y="2461305"/>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3</a:t>
            </a:r>
            <a:endParaRPr b="0" i="0" sz="2400" u="none" cap="none" strike="noStrike">
              <a:solidFill>
                <a:srgbClr val="CC0000"/>
              </a:solidFill>
              <a:latin typeface="Arial"/>
              <a:ea typeface="Arial"/>
              <a:cs typeface="Arial"/>
              <a:sym typeface="Arial"/>
            </a:endParaRPr>
          </a:p>
        </p:txBody>
      </p:sp>
      <p:sp>
        <p:nvSpPr>
          <p:cNvPr id="5480" name="Google Shape;5480;p94"/>
          <p:cNvSpPr txBox="1"/>
          <p:nvPr/>
        </p:nvSpPr>
        <p:spPr>
          <a:xfrm>
            <a:off x="8860960" y="2870880"/>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4</a:t>
            </a:r>
            <a:endParaRPr b="0" i="0" sz="2400" u="none" cap="none" strike="noStrike">
              <a:solidFill>
                <a:srgbClr val="CC0000"/>
              </a:solidFill>
              <a:latin typeface="Arial"/>
              <a:ea typeface="Arial"/>
              <a:cs typeface="Arial"/>
              <a:sym typeface="Arial"/>
            </a:endParaRPr>
          </a:p>
        </p:txBody>
      </p:sp>
      <p:sp>
        <p:nvSpPr>
          <p:cNvPr id="5481" name="Google Shape;5481;p94"/>
          <p:cNvSpPr txBox="1"/>
          <p:nvPr/>
        </p:nvSpPr>
        <p:spPr>
          <a:xfrm>
            <a:off x="8891123" y="3358243"/>
            <a:ext cx="311150"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5</a:t>
            </a:r>
            <a:endParaRPr b="0" i="0" sz="2400" u="none" cap="none" strike="noStrike">
              <a:solidFill>
                <a:srgbClr val="CC0000"/>
              </a:solidFill>
              <a:latin typeface="Arial"/>
              <a:ea typeface="Arial"/>
              <a:cs typeface="Arial"/>
              <a:sym typeface="Arial"/>
            </a:endParaRPr>
          </a:p>
        </p:txBody>
      </p:sp>
      <p:sp>
        <p:nvSpPr>
          <p:cNvPr id="5482" name="Google Shape;5482;p94"/>
          <p:cNvSpPr txBox="1"/>
          <p:nvPr/>
        </p:nvSpPr>
        <p:spPr>
          <a:xfrm>
            <a:off x="9488023" y="4398055"/>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6</a:t>
            </a:r>
            <a:endParaRPr b="0" i="0" sz="2400" u="none" cap="none" strike="noStrike">
              <a:solidFill>
                <a:srgbClr val="CC0000"/>
              </a:solidFill>
              <a:latin typeface="Arial"/>
              <a:ea typeface="Arial"/>
              <a:cs typeface="Arial"/>
              <a:sym typeface="Arial"/>
            </a:endParaRPr>
          </a:p>
        </p:txBody>
      </p:sp>
      <p:sp>
        <p:nvSpPr>
          <p:cNvPr id="5483" name="Google Shape;5483;p94"/>
          <p:cNvSpPr txBox="1"/>
          <p:nvPr/>
        </p:nvSpPr>
        <p:spPr>
          <a:xfrm>
            <a:off x="8921285" y="5214030"/>
            <a:ext cx="2397125"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authoritative DNS server</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dns.cs.umass.edu</a:t>
            </a:r>
            <a:endParaRPr b="0" i="0" sz="1600" u="none" cap="none" strike="noStrike">
              <a:solidFill>
                <a:srgbClr val="000000"/>
              </a:solidFill>
              <a:latin typeface="Arial"/>
              <a:ea typeface="Arial"/>
              <a:cs typeface="Arial"/>
              <a:sym typeface="Arial"/>
            </a:endParaRPr>
          </a:p>
        </p:txBody>
      </p:sp>
      <p:sp>
        <p:nvSpPr>
          <p:cNvPr id="5484" name="Google Shape;5484;p94"/>
          <p:cNvSpPr txBox="1"/>
          <p:nvPr/>
        </p:nvSpPr>
        <p:spPr>
          <a:xfrm>
            <a:off x="8860960" y="4428218"/>
            <a:ext cx="311150"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7</a:t>
            </a:r>
            <a:endParaRPr b="0" i="0" sz="2400" u="none" cap="none" strike="noStrike">
              <a:solidFill>
                <a:srgbClr val="CC0000"/>
              </a:solidFill>
              <a:latin typeface="Arial"/>
              <a:ea typeface="Arial"/>
              <a:cs typeface="Arial"/>
              <a:sym typeface="Arial"/>
            </a:endParaRPr>
          </a:p>
        </p:txBody>
      </p:sp>
      <p:sp>
        <p:nvSpPr>
          <p:cNvPr id="5485" name="Google Shape;5485;p94"/>
          <p:cNvSpPr txBox="1"/>
          <p:nvPr/>
        </p:nvSpPr>
        <p:spPr>
          <a:xfrm>
            <a:off x="6940022" y="3470502"/>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8</a:t>
            </a:r>
            <a:endParaRPr b="0" i="0" sz="2400" u="none" cap="none" strike="noStrike">
              <a:solidFill>
                <a:srgbClr val="CC0000"/>
              </a:solidFill>
              <a:latin typeface="Arial"/>
              <a:ea typeface="Arial"/>
              <a:cs typeface="Arial"/>
              <a:sym typeface="Arial"/>
            </a:endParaRPr>
          </a:p>
        </p:txBody>
      </p:sp>
      <p:cxnSp>
        <p:nvCxnSpPr>
          <p:cNvPr id="5486" name="Google Shape;5486;p94"/>
          <p:cNvCxnSpPr/>
          <p:nvPr/>
        </p:nvCxnSpPr>
        <p:spPr>
          <a:xfrm>
            <a:off x="8187860" y="3499530"/>
            <a:ext cx="1493838" cy="1314450"/>
          </a:xfrm>
          <a:prstGeom prst="straightConnector1">
            <a:avLst/>
          </a:prstGeom>
          <a:noFill/>
          <a:ln cap="flat" cmpd="sng" w="25400">
            <a:solidFill>
              <a:srgbClr val="CC0000"/>
            </a:solidFill>
            <a:prstDash val="solid"/>
            <a:round/>
            <a:headEnd len="med" w="med" type="none"/>
            <a:tailEnd len="med" w="med" type="triangle"/>
          </a:ln>
        </p:spPr>
      </p:cxnSp>
      <p:cxnSp>
        <p:nvCxnSpPr>
          <p:cNvPr id="5487" name="Google Shape;5487;p94"/>
          <p:cNvCxnSpPr/>
          <p:nvPr/>
        </p:nvCxnSpPr>
        <p:spPr>
          <a:xfrm rot="10800000">
            <a:off x="8148173" y="3624943"/>
            <a:ext cx="1493837" cy="1301750"/>
          </a:xfrm>
          <a:prstGeom prst="straightConnector1">
            <a:avLst/>
          </a:prstGeom>
          <a:noFill/>
          <a:ln cap="flat" cmpd="sng" w="25400">
            <a:solidFill>
              <a:srgbClr val="CC0000"/>
            </a:solidFill>
            <a:prstDash val="solid"/>
            <a:round/>
            <a:headEnd len="med" w="med" type="none"/>
            <a:tailEnd len="med" w="med" type="triangle"/>
          </a:ln>
        </p:spPr>
      </p:cxnSp>
      <p:sp>
        <p:nvSpPr>
          <p:cNvPr id="5488" name="Google Shape;5488;p94"/>
          <p:cNvSpPr txBox="1"/>
          <p:nvPr/>
        </p:nvSpPr>
        <p:spPr>
          <a:xfrm>
            <a:off x="8974583" y="2608490"/>
            <a:ext cx="2011362"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TLD DNS server</a:t>
            </a:r>
            <a:endParaRPr b="0" i="0" sz="1600" u="none" cap="none" strike="noStrike">
              <a:solidFill>
                <a:srgbClr val="000000"/>
              </a:solidFill>
              <a:latin typeface="Arial"/>
              <a:ea typeface="Arial"/>
              <a:cs typeface="Arial"/>
              <a:sym typeface="Arial"/>
            </a:endParaRPr>
          </a:p>
        </p:txBody>
      </p:sp>
      <p:grpSp>
        <p:nvGrpSpPr>
          <p:cNvPr id="5489" name="Google Shape;5489;p94"/>
          <p:cNvGrpSpPr/>
          <p:nvPr/>
        </p:nvGrpSpPr>
        <p:grpSpPr>
          <a:xfrm flipH="1">
            <a:off x="10659797" y="4619665"/>
            <a:ext cx="787391" cy="614055"/>
            <a:chOff x="-44" y="1473"/>
            <a:chExt cx="981" cy="1105"/>
          </a:xfrm>
        </p:grpSpPr>
        <p:pic>
          <p:nvPicPr>
            <p:cNvPr descr="desktop_computer_stylized_medium" id="5490" name="Google Shape;5490;p9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491" name="Google Shape;5491;p9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492" name="Google Shape;5492;p94"/>
          <p:cNvGrpSpPr/>
          <p:nvPr/>
        </p:nvGrpSpPr>
        <p:grpSpPr>
          <a:xfrm>
            <a:off x="5483417" y="3053085"/>
            <a:ext cx="883580" cy="766310"/>
            <a:chOff x="-44" y="1473"/>
            <a:chExt cx="981" cy="1105"/>
          </a:xfrm>
        </p:grpSpPr>
        <p:pic>
          <p:nvPicPr>
            <p:cNvPr descr="desktop_computer_stylized_medium" id="5493" name="Google Shape;5493;p9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494" name="Google Shape;5494;p9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495" name="Google Shape;5495;p94"/>
          <p:cNvGrpSpPr/>
          <p:nvPr/>
        </p:nvGrpSpPr>
        <p:grpSpPr>
          <a:xfrm>
            <a:off x="9794410" y="4528230"/>
            <a:ext cx="390525" cy="641350"/>
            <a:chOff x="4140" y="429"/>
            <a:chExt cx="1425" cy="2396"/>
          </a:xfrm>
        </p:grpSpPr>
        <p:sp>
          <p:nvSpPr>
            <p:cNvPr id="5496" name="Google Shape;5496;p9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497" name="Google Shape;5497;p94"/>
            <p:cNvSpPr/>
            <p:nvPr/>
          </p:nvSpPr>
          <p:spPr>
            <a:xfrm>
              <a:off x="4204"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498" name="Google Shape;5498;p9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499" name="Google Shape;5499;p9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00" name="Google Shape;5500;p94"/>
            <p:cNvSpPr/>
            <p:nvPr/>
          </p:nvSpPr>
          <p:spPr>
            <a:xfrm>
              <a:off x="4210" y="696"/>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01" name="Google Shape;5501;p94"/>
            <p:cNvGrpSpPr/>
            <p:nvPr/>
          </p:nvGrpSpPr>
          <p:grpSpPr>
            <a:xfrm>
              <a:off x="4748" y="666"/>
              <a:ext cx="579" cy="148"/>
              <a:chOff x="613" y="2566"/>
              <a:chExt cx="723" cy="142"/>
            </a:xfrm>
          </p:grpSpPr>
          <p:sp>
            <p:nvSpPr>
              <p:cNvPr id="5502" name="Google Shape;5502;p94"/>
              <p:cNvSpPr/>
              <p:nvPr/>
            </p:nvSpPr>
            <p:spPr>
              <a:xfrm>
                <a:off x="613" y="2566"/>
                <a:ext cx="723"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03" name="Google Shape;5503;p94"/>
              <p:cNvSpPr/>
              <p:nvPr/>
            </p:nvSpPr>
            <p:spPr>
              <a:xfrm>
                <a:off x="628" y="2583"/>
                <a:ext cx="694"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04" name="Google Shape;5504;p94"/>
            <p:cNvSpPr/>
            <p:nvPr/>
          </p:nvSpPr>
          <p:spPr>
            <a:xfrm>
              <a:off x="4227" y="1016"/>
              <a:ext cx="591"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05" name="Google Shape;5505;p94"/>
            <p:cNvGrpSpPr/>
            <p:nvPr/>
          </p:nvGrpSpPr>
          <p:grpSpPr>
            <a:xfrm>
              <a:off x="4749" y="992"/>
              <a:ext cx="579" cy="136"/>
              <a:chOff x="616" y="2566"/>
              <a:chExt cx="723" cy="141"/>
            </a:xfrm>
          </p:grpSpPr>
          <p:sp>
            <p:nvSpPr>
              <p:cNvPr id="5506" name="Google Shape;5506;p94"/>
              <p:cNvSpPr/>
              <p:nvPr/>
            </p:nvSpPr>
            <p:spPr>
              <a:xfrm>
                <a:off x="616" y="2566"/>
                <a:ext cx="723"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07" name="Google Shape;5507;p94"/>
              <p:cNvSpPr/>
              <p:nvPr/>
            </p:nvSpPr>
            <p:spPr>
              <a:xfrm>
                <a:off x="630" y="2585"/>
                <a:ext cx="694"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08" name="Google Shape;5508;p94"/>
            <p:cNvSpPr/>
            <p:nvPr/>
          </p:nvSpPr>
          <p:spPr>
            <a:xfrm>
              <a:off x="4215" y="1360"/>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09" name="Google Shape;5509;p94"/>
            <p:cNvSpPr/>
            <p:nvPr/>
          </p:nvSpPr>
          <p:spPr>
            <a:xfrm>
              <a:off x="4227" y="1657"/>
              <a:ext cx="597"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10" name="Google Shape;5510;p94"/>
            <p:cNvGrpSpPr/>
            <p:nvPr/>
          </p:nvGrpSpPr>
          <p:grpSpPr>
            <a:xfrm>
              <a:off x="4737" y="1627"/>
              <a:ext cx="580" cy="142"/>
              <a:chOff x="616" y="2568"/>
              <a:chExt cx="722" cy="131"/>
            </a:xfrm>
          </p:grpSpPr>
          <p:sp>
            <p:nvSpPr>
              <p:cNvPr id="5511" name="Google Shape;5511;p94"/>
              <p:cNvSpPr/>
              <p:nvPr/>
            </p:nvSpPr>
            <p:spPr>
              <a:xfrm>
                <a:off x="616" y="2568"/>
                <a:ext cx="722"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12" name="Google Shape;5512;p94"/>
              <p:cNvSpPr/>
              <p:nvPr/>
            </p:nvSpPr>
            <p:spPr>
              <a:xfrm>
                <a:off x="630" y="2584"/>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13" name="Google Shape;5513;p9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14" name="Google Shape;5514;p94"/>
            <p:cNvGrpSpPr/>
            <p:nvPr/>
          </p:nvGrpSpPr>
          <p:grpSpPr>
            <a:xfrm>
              <a:off x="4737" y="1325"/>
              <a:ext cx="585" cy="142"/>
              <a:chOff x="611" y="2566"/>
              <a:chExt cx="729" cy="142"/>
            </a:xfrm>
          </p:grpSpPr>
          <p:sp>
            <p:nvSpPr>
              <p:cNvPr id="5515" name="Google Shape;5515;p94"/>
              <p:cNvSpPr/>
              <p:nvPr/>
            </p:nvSpPr>
            <p:spPr>
              <a:xfrm>
                <a:off x="611" y="2566"/>
                <a:ext cx="729"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16" name="Google Shape;5516;p94"/>
              <p:cNvSpPr/>
              <p:nvPr/>
            </p:nvSpPr>
            <p:spPr>
              <a:xfrm>
                <a:off x="626"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17" name="Google Shape;5517;p94"/>
            <p:cNvSpPr/>
            <p:nvPr/>
          </p:nvSpPr>
          <p:spPr>
            <a:xfrm>
              <a:off x="5252" y="429"/>
              <a:ext cx="64"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18" name="Google Shape;5518;p9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19" name="Google Shape;5519;p9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20" name="Google Shape;5520;p94"/>
            <p:cNvSpPr/>
            <p:nvPr/>
          </p:nvSpPr>
          <p:spPr>
            <a:xfrm>
              <a:off x="5519" y="2611"/>
              <a:ext cx="46"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21" name="Google Shape;5521;p9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22" name="Google Shape;5522;p94"/>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23" name="Google Shape;5523;p94"/>
            <p:cNvSpPr/>
            <p:nvPr/>
          </p:nvSpPr>
          <p:spPr>
            <a:xfrm>
              <a:off x="4204" y="2712"/>
              <a:ext cx="1072" cy="83"/>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24" name="Google Shape;5524;p94"/>
            <p:cNvSpPr/>
            <p:nvPr/>
          </p:nvSpPr>
          <p:spPr>
            <a:xfrm>
              <a:off x="4308" y="2380"/>
              <a:ext cx="156" cy="14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25" name="Google Shape;5525;p94"/>
            <p:cNvSpPr/>
            <p:nvPr/>
          </p:nvSpPr>
          <p:spPr>
            <a:xfrm>
              <a:off x="4488" y="2386"/>
              <a:ext cx="156"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526" name="Google Shape;5526;p94"/>
            <p:cNvSpPr/>
            <p:nvPr/>
          </p:nvSpPr>
          <p:spPr>
            <a:xfrm>
              <a:off x="4661" y="2380"/>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27" name="Google Shape;5527;p94"/>
            <p:cNvSpPr/>
            <p:nvPr/>
          </p:nvSpPr>
          <p:spPr>
            <a:xfrm>
              <a:off x="5061" y="1835"/>
              <a:ext cx="87"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528" name="Google Shape;5528;p94"/>
          <p:cNvGrpSpPr/>
          <p:nvPr/>
        </p:nvGrpSpPr>
        <p:grpSpPr>
          <a:xfrm>
            <a:off x="7790985" y="3015343"/>
            <a:ext cx="390525" cy="641350"/>
            <a:chOff x="4140" y="429"/>
            <a:chExt cx="1425" cy="2396"/>
          </a:xfrm>
        </p:grpSpPr>
        <p:sp>
          <p:nvSpPr>
            <p:cNvPr id="5529" name="Google Shape;5529;p9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30" name="Google Shape;5530;p94"/>
            <p:cNvSpPr/>
            <p:nvPr/>
          </p:nvSpPr>
          <p:spPr>
            <a:xfrm>
              <a:off x="4204"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31" name="Google Shape;5531;p9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32" name="Google Shape;5532;p9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33" name="Google Shape;5533;p94"/>
            <p:cNvSpPr/>
            <p:nvPr/>
          </p:nvSpPr>
          <p:spPr>
            <a:xfrm>
              <a:off x="4210" y="696"/>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34" name="Google Shape;5534;p94"/>
            <p:cNvGrpSpPr/>
            <p:nvPr/>
          </p:nvGrpSpPr>
          <p:grpSpPr>
            <a:xfrm>
              <a:off x="4748" y="666"/>
              <a:ext cx="579" cy="148"/>
              <a:chOff x="613" y="2566"/>
              <a:chExt cx="723" cy="142"/>
            </a:xfrm>
          </p:grpSpPr>
          <p:sp>
            <p:nvSpPr>
              <p:cNvPr id="5535" name="Google Shape;5535;p94"/>
              <p:cNvSpPr/>
              <p:nvPr/>
            </p:nvSpPr>
            <p:spPr>
              <a:xfrm>
                <a:off x="613" y="2566"/>
                <a:ext cx="723"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36" name="Google Shape;5536;p94"/>
              <p:cNvSpPr/>
              <p:nvPr/>
            </p:nvSpPr>
            <p:spPr>
              <a:xfrm>
                <a:off x="628" y="2583"/>
                <a:ext cx="694"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37" name="Google Shape;5537;p94"/>
            <p:cNvSpPr/>
            <p:nvPr/>
          </p:nvSpPr>
          <p:spPr>
            <a:xfrm>
              <a:off x="4227" y="1016"/>
              <a:ext cx="591"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38" name="Google Shape;5538;p94"/>
            <p:cNvGrpSpPr/>
            <p:nvPr/>
          </p:nvGrpSpPr>
          <p:grpSpPr>
            <a:xfrm>
              <a:off x="4749" y="992"/>
              <a:ext cx="579" cy="136"/>
              <a:chOff x="616" y="2566"/>
              <a:chExt cx="723" cy="141"/>
            </a:xfrm>
          </p:grpSpPr>
          <p:sp>
            <p:nvSpPr>
              <p:cNvPr id="5539" name="Google Shape;5539;p94"/>
              <p:cNvSpPr/>
              <p:nvPr/>
            </p:nvSpPr>
            <p:spPr>
              <a:xfrm>
                <a:off x="616" y="2566"/>
                <a:ext cx="723"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40" name="Google Shape;5540;p94"/>
              <p:cNvSpPr/>
              <p:nvPr/>
            </p:nvSpPr>
            <p:spPr>
              <a:xfrm>
                <a:off x="630" y="2585"/>
                <a:ext cx="694"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41" name="Google Shape;5541;p94"/>
            <p:cNvSpPr/>
            <p:nvPr/>
          </p:nvSpPr>
          <p:spPr>
            <a:xfrm>
              <a:off x="4215" y="1360"/>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42" name="Google Shape;5542;p94"/>
            <p:cNvSpPr/>
            <p:nvPr/>
          </p:nvSpPr>
          <p:spPr>
            <a:xfrm>
              <a:off x="4227" y="1657"/>
              <a:ext cx="597"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43" name="Google Shape;5543;p94"/>
            <p:cNvGrpSpPr/>
            <p:nvPr/>
          </p:nvGrpSpPr>
          <p:grpSpPr>
            <a:xfrm>
              <a:off x="4737" y="1627"/>
              <a:ext cx="580" cy="142"/>
              <a:chOff x="616" y="2568"/>
              <a:chExt cx="722" cy="131"/>
            </a:xfrm>
          </p:grpSpPr>
          <p:sp>
            <p:nvSpPr>
              <p:cNvPr id="5544" name="Google Shape;5544;p94"/>
              <p:cNvSpPr/>
              <p:nvPr/>
            </p:nvSpPr>
            <p:spPr>
              <a:xfrm>
                <a:off x="616" y="2568"/>
                <a:ext cx="722"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45" name="Google Shape;5545;p94"/>
              <p:cNvSpPr/>
              <p:nvPr/>
            </p:nvSpPr>
            <p:spPr>
              <a:xfrm>
                <a:off x="630" y="2584"/>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46" name="Google Shape;5546;p9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47" name="Google Shape;5547;p94"/>
            <p:cNvGrpSpPr/>
            <p:nvPr/>
          </p:nvGrpSpPr>
          <p:grpSpPr>
            <a:xfrm>
              <a:off x="4737" y="1325"/>
              <a:ext cx="585" cy="142"/>
              <a:chOff x="611" y="2566"/>
              <a:chExt cx="729" cy="142"/>
            </a:xfrm>
          </p:grpSpPr>
          <p:sp>
            <p:nvSpPr>
              <p:cNvPr id="5548" name="Google Shape;5548;p94"/>
              <p:cNvSpPr/>
              <p:nvPr/>
            </p:nvSpPr>
            <p:spPr>
              <a:xfrm>
                <a:off x="611" y="2566"/>
                <a:ext cx="729"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49" name="Google Shape;5549;p94"/>
              <p:cNvSpPr/>
              <p:nvPr/>
            </p:nvSpPr>
            <p:spPr>
              <a:xfrm>
                <a:off x="626"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50" name="Google Shape;5550;p94"/>
            <p:cNvSpPr/>
            <p:nvPr/>
          </p:nvSpPr>
          <p:spPr>
            <a:xfrm>
              <a:off x="5252" y="429"/>
              <a:ext cx="64"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51" name="Google Shape;5551;p9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52" name="Google Shape;5552;p9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53" name="Google Shape;5553;p94"/>
            <p:cNvSpPr/>
            <p:nvPr/>
          </p:nvSpPr>
          <p:spPr>
            <a:xfrm>
              <a:off x="5519" y="2611"/>
              <a:ext cx="46"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54" name="Google Shape;5554;p9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55" name="Google Shape;5555;p94"/>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56" name="Google Shape;5556;p94"/>
            <p:cNvSpPr/>
            <p:nvPr/>
          </p:nvSpPr>
          <p:spPr>
            <a:xfrm>
              <a:off x="4204" y="2712"/>
              <a:ext cx="1072" cy="83"/>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57" name="Google Shape;5557;p94"/>
            <p:cNvSpPr/>
            <p:nvPr/>
          </p:nvSpPr>
          <p:spPr>
            <a:xfrm>
              <a:off x="4308" y="2380"/>
              <a:ext cx="156" cy="14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58" name="Google Shape;5558;p94"/>
            <p:cNvSpPr/>
            <p:nvPr/>
          </p:nvSpPr>
          <p:spPr>
            <a:xfrm>
              <a:off x="4488" y="2386"/>
              <a:ext cx="156"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559" name="Google Shape;5559;p94"/>
            <p:cNvSpPr/>
            <p:nvPr/>
          </p:nvSpPr>
          <p:spPr>
            <a:xfrm>
              <a:off x="4661" y="2380"/>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60" name="Google Shape;5560;p94"/>
            <p:cNvSpPr/>
            <p:nvPr/>
          </p:nvSpPr>
          <p:spPr>
            <a:xfrm>
              <a:off x="5061" y="1835"/>
              <a:ext cx="87"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561" name="Google Shape;5561;p94"/>
          <p:cNvGrpSpPr/>
          <p:nvPr/>
        </p:nvGrpSpPr>
        <p:grpSpPr>
          <a:xfrm>
            <a:off x="8945098" y="1753280"/>
            <a:ext cx="390525" cy="641350"/>
            <a:chOff x="4140" y="429"/>
            <a:chExt cx="1425" cy="2396"/>
          </a:xfrm>
        </p:grpSpPr>
        <p:sp>
          <p:nvSpPr>
            <p:cNvPr id="5562" name="Google Shape;5562;p9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63" name="Google Shape;5563;p94"/>
            <p:cNvSpPr/>
            <p:nvPr/>
          </p:nvSpPr>
          <p:spPr>
            <a:xfrm>
              <a:off x="4204"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64" name="Google Shape;5564;p9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65" name="Google Shape;5565;p9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66" name="Google Shape;5566;p94"/>
            <p:cNvSpPr/>
            <p:nvPr/>
          </p:nvSpPr>
          <p:spPr>
            <a:xfrm>
              <a:off x="4210" y="696"/>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67" name="Google Shape;5567;p94"/>
            <p:cNvGrpSpPr/>
            <p:nvPr/>
          </p:nvGrpSpPr>
          <p:grpSpPr>
            <a:xfrm>
              <a:off x="4748" y="666"/>
              <a:ext cx="579" cy="148"/>
              <a:chOff x="613" y="2566"/>
              <a:chExt cx="723" cy="142"/>
            </a:xfrm>
          </p:grpSpPr>
          <p:sp>
            <p:nvSpPr>
              <p:cNvPr id="5568" name="Google Shape;5568;p94"/>
              <p:cNvSpPr/>
              <p:nvPr/>
            </p:nvSpPr>
            <p:spPr>
              <a:xfrm>
                <a:off x="613" y="2566"/>
                <a:ext cx="723"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69" name="Google Shape;5569;p94"/>
              <p:cNvSpPr/>
              <p:nvPr/>
            </p:nvSpPr>
            <p:spPr>
              <a:xfrm>
                <a:off x="627" y="2583"/>
                <a:ext cx="694"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70" name="Google Shape;5570;p94"/>
            <p:cNvSpPr/>
            <p:nvPr/>
          </p:nvSpPr>
          <p:spPr>
            <a:xfrm>
              <a:off x="4227" y="1016"/>
              <a:ext cx="591"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71" name="Google Shape;5571;p94"/>
            <p:cNvGrpSpPr/>
            <p:nvPr/>
          </p:nvGrpSpPr>
          <p:grpSpPr>
            <a:xfrm>
              <a:off x="4749" y="992"/>
              <a:ext cx="579" cy="136"/>
              <a:chOff x="616" y="2566"/>
              <a:chExt cx="723" cy="141"/>
            </a:xfrm>
          </p:grpSpPr>
          <p:sp>
            <p:nvSpPr>
              <p:cNvPr id="5572" name="Google Shape;5572;p94"/>
              <p:cNvSpPr/>
              <p:nvPr/>
            </p:nvSpPr>
            <p:spPr>
              <a:xfrm>
                <a:off x="616" y="2566"/>
                <a:ext cx="723"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73" name="Google Shape;5573;p94"/>
              <p:cNvSpPr/>
              <p:nvPr/>
            </p:nvSpPr>
            <p:spPr>
              <a:xfrm>
                <a:off x="630" y="2585"/>
                <a:ext cx="694"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74" name="Google Shape;5574;p94"/>
            <p:cNvSpPr/>
            <p:nvPr/>
          </p:nvSpPr>
          <p:spPr>
            <a:xfrm>
              <a:off x="4215" y="1360"/>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75" name="Google Shape;5575;p94"/>
            <p:cNvSpPr/>
            <p:nvPr/>
          </p:nvSpPr>
          <p:spPr>
            <a:xfrm>
              <a:off x="4227" y="1657"/>
              <a:ext cx="597"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76" name="Google Shape;5576;p94"/>
            <p:cNvGrpSpPr/>
            <p:nvPr/>
          </p:nvGrpSpPr>
          <p:grpSpPr>
            <a:xfrm>
              <a:off x="4737" y="1627"/>
              <a:ext cx="580" cy="142"/>
              <a:chOff x="616" y="2568"/>
              <a:chExt cx="722" cy="131"/>
            </a:xfrm>
          </p:grpSpPr>
          <p:sp>
            <p:nvSpPr>
              <p:cNvPr id="5577" name="Google Shape;5577;p94"/>
              <p:cNvSpPr/>
              <p:nvPr/>
            </p:nvSpPr>
            <p:spPr>
              <a:xfrm>
                <a:off x="616" y="2568"/>
                <a:ext cx="722"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78" name="Google Shape;5578;p94"/>
              <p:cNvSpPr/>
              <p:nvPr/>
            </p:nvSpPr>
            <p:spPr>
              <a:xfrm>
                <a:off x="630" y="2584"/>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79" name="Google Shape;5579;p9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580" name="Google Shape;5580;p94"/>
            <p:cNvGrpSpPr/>
            <p:nvPr/>
          </p:nvGrpSpPr>
          <p:grpSpPr>
            <a:xfrm>
              <a:off x="4737" y="1325"/>
              <a:ext cx="585" cy="142"/>
              <a:chOff x="611" y="2566"/>
              <a:chExt cx="729" cy="142"/>
            </a:xfrm>
          </p:grpSpPr>
          <p:sp>
            <p:nvSpPr>
              <p:cNvPr id="5581" name="Google Shape;5581;p94"/>
              <p:cNvSpPr/>
              <p:nvPr/>
            </p:nvSpPr>
            <p:spPr>
              <a:xfrm>
                <a:off x="611" y="2566"/>
                <a:ext cx="729"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82" name="Google Shape;5582;p94"/>
              <p:cNvSpPr/>
              <p:nvPr/>
            </p:nvSpPr>
            <p:spPr>
              <a:xfrm>
                <a:off x="625"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583" name="Google Shape;5583;p94"/>
            <p:cNvSpPr/>
            <p:nvPr/>
          </p:nvSpPr>
          <p:spPr>
            <a:xfrm>
              <a:off x="5252" y="429"/>
              <a:ext cx="64"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84" name="Google Shape;5584;p9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85" name="Google Shape;5585;p9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86" name="Google Shape;5586;p94"/>
            <p:cNvSpPr/>
            <p:nvPr/>
          </p:nvSpPr>
          <p:spPr>
            <a:xfrm>
              <a:off x="5519" y="2611"/>
              <a:ext cx="46"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87" name="Google Shape;5587;p9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88" name="Google Shape;5588;p94"/>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89" name="Google Shape;5589;p94"/>
            <p:cNvSpPr/>
            <p:nvPr/>
          </p:nvSpPr>
          <p:spPr>
            <a:xfrm>
              <a:off x="4204" y="2712"/>
              <a:ext cx="1072" cy="83"/>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90" name="Google Shape;5590;p94"/>
            <p:cNvSpPr/>
            <p:nvPr/>
          </p:nvSpPr>
          <p:spPr>
            <a:xfrm>
              <a:off x="4308" y="2380"/>
              <a:ext cx="156" cy="14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91" name="Google Shape;5591;p94"/>
            <p:cNvSpPr/>
            <p:nvPr/>
          </p:nvSpPr>
          <p:spPr>
            <a:xfrm>
              <a:off x="4488" y="2386"/>
              <a:ext cx="156"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592" name="Google Shape;5592;p94"/>
            <p:cNvSpPr/>
            <p:nvPr/>
          </p:nvSpPr>
          <p:spPr>
            <a:xfrm>
              <a:off x="4661" y="2380"/>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93" name="Google Shape;5593;p94"/>
            <p:cNvSpPr/>
            <p:nvPr/>
          </p:nvSpPr>
          <p:spPr>
            <a:xfrm>
              <a:off x="5061" y="1835"/>
              <a:ext cx="87"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594" name="Google Shape;5594;p94"/>
          <p:cNvGrpSpPr/>
          <p:nvPr/>
        </p:nvGrpSpPr>
        <p:grpSpPr>
          <a:xfrm>
            <a:off x="9761073" y="3005818"/>
            <a:ext cx="390525" cy="641350"/>
            <a:chOff x="4140" y="429"/>
            <a:chExt cx="1425" cy="2396"/>
          </a:xfrm>
        </p:grpSpPr>
        <p:sp>
          <p:nvSpPr>
            <p:cNvPr id="5595" name="Google Shape;5595;p9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96" name="Google Shape;5596;p94"/>
            <p:cNvSpPr/>
            <p:nvPr/>
          </p:nvSpPr>
          <p:spPr>
            <a:xfrm>
              <a:off x="4204"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97" name="Google Shape;5597;p9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98" name="Google Shape;5598;p9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599" name="Google Shape;5599;p94"/>
            <p:cNvSpPr/>
            <p:nvPr/>
          </p:nvSpPr>
          <p:spPr>
            <a:xfrm>
              <a:off x="4210" y="696"/>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600" name="Google Shape;5600;p94"/>
            <p:cNvGrpSpPr/>
            <p:nvPr/>
          </p:nvGrpSpPr>
          <p:grpSpPr>
            <a:xfrm>
              <a:off x="4748" y="666"/>
              <a:ext cx="579" cy="148"/>
              <a:chOff x="613" y="2566"/>
              <a:chExt cx="723" cy="142"/>
            </a:xfrm>
          </p:grpSpPr>
          <p:sp>
            <p:nvSpPr>
              <p:cNvPr id="5601" name="Google Shape;5601;p94"/>
              <p:cNvSpPr/>
              <p:nvPr/>
            </p:nvSpPr>
            <p:spPr>
              <a:xfrm>
                <a:off x="613" y="2566"/>
                <a:ext cx="723"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02" name="Google Shape;5602;p94"/>
              <p:cNvSpPr/>
              <p:nvPr/>
            </p:nvSpPr>
            <p:spPr>
              <a:xfrm>
                <a:off x="627" y="2583"/>
                <a:ext cx="694"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603" name="Google Shape;5603;p94"/>
            <p:cNvSpPr/>
            <p:nvPr/>
          </p:nvSpPr>
          <p:spPr>
            <a:xfrm>
              <a:off x="4227" y="1016"/>
              <a:ext cx="591"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604" name="Google Shape;5604;p94"/>
            <p:cNvGrpSpPr/>
            <p:nvPr/>
          </p:nvGrpSpPr>
          <p:grpSpPr>
            <a:xfrm>
              <a:off x="4749" y="992"/>
              <a:ext cx="579" cy="136"/>
              <a:chOff x="616" y="2566"/>
              <a:chExt cx="723" cy="141"/>
            </a:xfrm>
          </p:grpSpPr>
          <p:sp>
            <p:nvSpPr>
              <p:cNvPr id="5605" name="Google Shape;5605;p94"/>
              <p:cNvSpPr/>
              <p:nvPr/>
            </p:nvSpPr>
            <p:spPr>
              <a:xfrm>
                <a:off x="616" y="2566"/>
                <a:ext cx="723"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06" name="Google Shape;5606;p94"/>
              <p:cNvSpPr/>
              <p:nvPr/>
            </p:nvSpPr>
            <p:spPr>
              <a:xfrm>
                <a:off x="630" y="2585"/>
                <a:ext cx="694"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607" name="Google Shape;5607;p94"/>
            <p:cNvSpPr/>
            <p:nvPr/>
          </p:nvSpPr>
          <p:spPr>
            <a:xfrm>
              <a:off x="4215" y="1360"/>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08" name="Google Shape;5608;p94"/>
            <p:cNvSpPr/>
            <p:nvPr/>
          </p:nvSpPr>
          <p:spPr>
            <a:xfrm>
              <a:off x="4227" y="1657"/>
              <a:ext cx="597"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609" name="Google Shape;5609;p94"/>
            <p:cNvGrpSpPr/>
            <p:nvPr/>
          </p:nvGrpSpPr>
          <p:grpSpPr>
            <a:xfrm>
              <a:off x="4737" y="1627"/>
              <a:ext cx="580" cy="142"/>
              <a:chOff x="616" y="2568"/>
              <a:chExt cx="722" cy="131"/>
            </a:xfrm>
          </p:grpSpPr>
          <p:sp>
            <p:nvSpPr>
              <p:cNvPr id="5610" name="Google Shape;5610;p94"/>
              <p:cNvSpPr/>
              <p:nvPr/>
            </p:nvSpPr>
            <p:spPr>
              <a:xfrm>
                <a:off x="616" y="2568"/>
                <a:ext cx="722"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11" name="Google Shape;5611;p94"/>
              <p:cNvSpPr/>
              <p:nvPr/>
            </p:nvSpPr>
            <p:spPr>
              <a:xfrm>
                <a:off x="630" y="2584"/>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612" name="Google Shape;5612;p9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613" name="Google Shape;5613;p94"/>
            <p:cNvGrpSpPr/>
            <p:nvPr/>
          </p:nvGrpSpPr>
          <p:grpSpPr>
            <a:xfrm>
              <a:off x="4737" y="1325"/>
              <a:ext cx="585" cy="142"/>
              <a:chOff x="611" y="2566"/>
              <a:chExt cx="729" cy="142"/>
            </a:xfrm>
          </p:grpSpPr>
          <p:sp>
            <p:nvSpPr>
              <p:cNvPr id="5614" name="Google Shape;5614;p94"/>
              <p:cNvSpPr/>
              <p:nvPr/>
            </p:nvSpPr>
            <p:spPr>
              <a:xfrm>
                <a:off x="611" y="2566"/>
                <a:ext cx="729"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15" name="Google Shape;5615;p94"/>
              <p:cNvSpPr/>
              <p:nvPr/>
            </p:nvSpPr>
            <p:spPr>
              <a:xfrm>
                <a:off x="625"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616" name="Google Shape;5616;p94"/>
            <p:cNvSpPr/>
            <p:nvPr/>
          </p:nvSpPr>
          <p:spPr>
            <a:xfrm>
              <a:off x="5252" y="429"/>
              <a:ext cx="64"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17" name="Google Shape;5617;p9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18" name="Google Shape;5618;p9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19" name="Google Shape;5619;p94"/>
            <p:cNvSpPr/>
            <p:nvPr/>
          </p:nvSpPr>
          <p:spPr>
            <a:xfrm>
              <a:off x="5519" y="2611"/>
              <a:ext cx="46"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20" name="Google Shape;5620;p9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21" name="Google Shape;5621;p94"/>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22" name="Google Shape;5622;p94"/>
            <p:cNvSpPr/>
            <p:nvPr/>
          </p:nvSpPr>
          <p:spPr>
            <a:xfrm>
              <a:off x="4204" y="2712"/>
              <a:ext cx="1072" cy="83"/>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23" name="Google Shape;5623;p94"/>
            <p:cNvSpPr/>
            <p:nvPr/>
          </p:nvSpPr>
          <p:spPr>
            <a:xfrm>
              <a:off x="4308" y="2380"/>
              <a:ext cx="156" cy="14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24" name="Google Shape;5624;p94"/>
            <p:cNvSpPr/>
            <p:nvPr/>
          </p:nvSpPr>
          <p:spPr>
            <a:xfrm>
              <a:off x="4488" y="2386"/>
              <a:ext cx="156"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625" name="Google Shape;5625;p94"/>
            <p:cNvSpPr/>
            <p:nvPr/>
          </p:nvSpPr>
          <p:spPr>
            <a:xfrm>
              <a:off x="4661" y="2380"/>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26" name="Google Shape;5626;p94"/>
            <p:cNvSpPr/>
            <p:nvPr/>
          </p:nvSpPr>
          <p:spPr>
            <a:xfrm>
              <a:off x="5061" y="1835"/>
              <a:ext cx="87"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627" name="Google Shape;5627;p9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4"/>
                                        </p:tgtEl>
                                        <p:attrNameLst>
                                          <p:attrName>style.visibility</p:attrName>
                                        </p:attrNameLst>
                                      </p:cBhvr>
                                      <p:to>
                                        <p:strVal val="visible"/>
                                      </p:to>
                                    </p:set>
                                    <p:animEffect filter="fade" transition="in">
                                      <p:cBhvr>
                                        <p:cTn dur="500"/>
                                        <p:tgtEl>
                                          <p:spTgt spid="5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2" name="Shape 5632"/>
        <p:cNvGrpSpPr/>
        <p:nvPr/>
      </p:nvGrpSpPr>
      <p:grpSpPr>
        <a:xfrm>
          <a:off x="0" y="0"/>
          <a:ext cx="0" cy="0"/>
          <a:chOff x="0" y="0"/>
          <a:chExt cx="0" cy="0"/>
        </a:xfrm>
      </p:grpSpPr>
      <p:sp>
        <p:nvSpPr>
          <p:cNvPr id="5633" name="Google Shape;5633;p95"/>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name resolution: recursive query</a:t>
            </a:r>
            <a:endParaRPr sz="4400"/>
          </a:p>
        </p:txBody>
      </p:sp>
      <p:sp>
        <p:nvSpPr>
          <p:cNvPr id="5634" name="Google Shape;5634;p95"/>
          <p:cNvSpPr txBox="1"/>
          <p:nvPr/>
        </p:nvSpPr>
        <p:spPr>
          <a:xfrm>
            <a:off x="4588154" y="3848735"/>
            <a:ext cx="1816524"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requesting host at</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99"/>
              </a:buClr>
              <a:buSzPts val="1400"/>
              <a:buFont typeface="Arial"/>
              <a:buNone/>
            </a:pPr>
            <a:r>
              <a:rPr b="0" i="1" lang="en-US" sz="1400" u="none" cap="none" strike="noStrike">
                <a:solidFill>
                  <a:srgbClr val="000099"/>
                </a:solidFill>
                <a:latin typeface="Arial"/>
                <a:ea typeface="Arial"/>
                <a:cs typeface="Arial"/>
                <a:sym typeface="Arial"/>
              </a:rPr>
              <a:t>engineering.nyu.edu</a:t>
            </a:r>
            <a:endParaRPr/>
          </a:p>
        </p:txBody>
      </p:sp>
      <p:sp>
        <p:nvSpPr>
          <p:cNvPr id="5635" name="Google Shape;5635;p95"/>
          <p:cNvSpPr txBox="1"/>
          <p:nvPr/>
        </p:nvSpPr>
        <p:spPr>
          <a:xfrm>
            <a:off x="10049161" y="4208147"/>
            <a:ext cx="1878013"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gaia.cs.umass.edu</a:t>
            </a:r>
            <a:endParaRPr/>
          </a:p>
        </p:txBody>
      </p:sp>
      <p:sp>
        <p:nvSpPr>
          <p:cNvPr id="5636" name="Google Shape;5636;p95"/>
          <p:cNvSpPr txBox="1"/>
          <p:nvPr/>
        </p:nvSpPr>
        <p:spPr>
          <a:xfrm>
            <a:off x="7788588" y="1322438"/>
            <a:ext cx="2011363"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root DNS server</a:t>
            </a:r>
            <a:endParaRPr b="0" i="0" sz="1600" u="none" cap="none" strike="noStrike">
              <a:solidFill>
                <a:srgbClr val="000000"/>
              </a:solidFill>
              <a:latin typeface="Arial"/>
              <a:ea typeface="Arial"/>
              <a:cs typeface="Arial"/>
              <a:sym typeface="Arial"/>
            </a:endParaRPr>
          </a:p>
        </p:txBody>
      </p:sp>
      <p:cxnSp>
        <p:nvCxnSpPr>
          <p:cNvPr id="5637" name="Google Shape;5637;p95"/>
          <p:cNvCxnSpPr/>
          <p:nvPr/>
        </p:nvCxnSpPr>
        <p:spPr>
          <a:xfrm>
            <a:off x="6104927" y="3275781"/>
            <a:ext cx="1196994" cy="0"/>
          </a:xfrm>
          <a:prstGeom prst="straightConnector1">
            <a:avLst/>
          </a:prstGeom>
          <a:noFill/>
          <a:ln cap="flat" cmpd="sng" w="28575">
            <a:solidFill>
              <a:srgbClr val="CC0000"/>
            </a:solidFill>
            <a:prstDash val="solid"/>
            <a:round/>
            <a:headEnd len="med" w="med" type="none"/>
            <a:tailEnd len="med" w="med" type="triangle"/>
          </a:ln>
        </p:spPr>
      </p:cxnSp>
      <p:cxnSp>
        <p:nvCxnSpPr>
          <p:cNvPr id="5638" name="Google Shape;5638;p95"/>
          <p:cNvCxnSpPr/>
          <p:nvPr/>
        </p:nvCxnSpPr>
        <p:spPr>
          <a:xfrm flipH="1" rot="10800000">
            <a:off x="7584477" y="2005693"/>
            <a:ext cx="914400" cy="971550"/>
          </a:xfrm>
          <a:prstGeom prst="straightConnector1">
            <a:avLst/>
          </a:prstGeom>
          <a:noFill/>
          <a:ln cap="flat" cmpd="sng" w="28575">
            <a:solidFill>
              <a:srgbClr val="CC0000"/>
            </a:solidFill>
            <a:prstDash val="solid"/>
            <a:round/>
            <a:headEnd len="med" w="med" type="none"/>
            <a:tailEnd len="med" w="med" type="triangle"/>
          </a:ln>
        </p:spPr>
      </p:cxnSp>
      <p:cxnSp>
        <p:nvCxnSpPr>
          <p:cNvPr id="5639" name="Google Shape;5639;p95"/>
          <p:cNvCxnSpPr/>
          <p:nvPr/>
        </p:nvCxnSpPr>
        <p:spPr>
          <a:xfrm>
            <a:off x="9672062" y="3760198"/>
            <a:ext cx="2427" cy="702311"/>
          </a:xfrm>
          <a:prstGeom prst="straightConnector1">
            <a:avLst/>
          </a:prstGeom>
          <a:noFill/>
          <a:ln cap="flat" cmpd="sng" w="28575">
            <a:solidFill>
              <a:srgbClr val="CC0000"/>
            </a:solidFill>
            <a:prstDash val="solid"/>
            <a:round/>
            <a:headEnd len="med" w="med" type="none"/>
            <a:tailEnd len="med" w="med" type="triangle"/>
          </a:ln>
        </p:spPr>
      </p:cxnSp>
      <p:cxnSp>
        <p:nvCxnSpPr>
          <p:cNvPr id="5640" name="Google Shape;5640;p95"/>
          <p:cNvCxnSpPr/>
          <p:nvPr/>
        </p:nvCxnSpPr>
        <p:spPr>
          <a:xfrm rot="10800000">
            <a:off x="9491701" y="3747010"/>
            <a:ext cx="2427" cy="734919"/>
          </a:xfrm>
          <a:prstGeom prst="straightConnector1">
            <a:avLst/>
          </a:prstGeom>
          <a:noFill/>
          <a:ln cap="flat" cmpd="sng" w="28575">
            <a:solidFill>
              <a:srgbClr val="CC0000"/>
            </a:solidFill>
            <a:prstDash val="solid"/>
            <a:round/>
            <a:headEnd len="med" w="med" type="none"/>
            <a:tailEnd len="med" w="med" type="triangle"/>
          </a:ln>
        </p:spPr>
      </p:cxnSp>
      <p:cxnSp>
        <p:nvCxnSpPr>
          <p:cNvPr id="5641" name="Google Shape;5641;p95"/>
          <p:cNvCxnSpPr/>
          <p:nvPr/>
        </p:nvCxnSpPr>
        <p:spPr>
          <a:xfrm>
            <a:off x="9038381" y="2075731"/>
            <a:ext cx="405154" cy="841218"/>
          </a:xfrm>
          <a:prstGeom prst="straightConnector1">
            <a:avLst/>
          </a:prstGeom>
          <a:noFill/>
          <a:ln cap="flat" cmpd="sng" w="28575">
            <a:solidFill>
              <a:srgbClr val="CC0000"/>
            </a:solidFill>
            <a:prstDash val="solid"/>
            <a:round/>
            <a:headEnd len="med" w="med" type="none"/>
            <a:tailEnd len="med" w="med" type="triangle"/>
          </a:ln>
        </p:spPr>
      </p:cxnSp>
      <p:cxnSp>
        <p:nvCxnSpPr>
          <p:cNvPr id="5642" name="Google Shape;5642;p95"/>
          <p:cNvCxnSpPr/>
          <p:nvPr/>
        </p:nvCxnSpPr>
        <p:spPr>
          <a:xfrm rot="10800000">
            <a:off x="5997203" y="3439703"/>
            <a:ext cx="1319232" cy="0"/>
          </a:xfrm>
          <a:prstGeom prst="straightConnector1">
            <a:avLst/>
          </a:prstGeom>
          <a:noFill/>
          <a:ln cap="flat" cmpd="sng" w="28575">
            <a:solidFill>
              <a:srgbClr val="CC0000"/>
            </a:solidFill>
            <a:prstDash val="solid"/>
            <a:round/>
            <a:headEnd len="med" w="med" type="none"/>
            <a:tailEnd len="med" w="med" type="triangle"/>
          </a:ln>
        </p:spPr>
      </p:cxnSp>
      <p:grpSp>
        <p:nvGrpSpPr>
          <p:cNvPr id="5643" name="Google Shape;5643;p95"/>
          <p:cNvGrpSpPr/>
          <p:nvPr/>
        </p:nvGrpSpPr>
        <p:grpSpPr>
          <a:xfrm>
            <a:off x="6374803" y="3847199"/>
            <a:ext cx="1876425" cy="554038"/>
            <a:chOff x="2838" y="2132"/>
            <a:chExt cx="1182" cy="349"/>
          </a:xfrm>
        </p:grpSpPr>
        <p:sp>
          <p:nvSpPr>
            <p:cNvPr id="5644" name="Google Shape;5644;p95"/>
            <p:cNvSpPr/>
            <p:nvPr/>
          </p:nvSpPr>
          <p:spPr>
            <a:xfrm>
              <a:off x="2838" y="2178"/>
              <a:ext cx="1182" cy="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5645" name="Google Shape;5645;p95"/>
            <p:cNvSpPr txBox="1"/>
            <p:nvPr/>
          </p:nvSpPr>
          <p:spPr>
            <a:xfrm>
              <a:off x="2887" y="2132"/>
              <a:ext cx="1085" cy="34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local DNS server</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99"/>
                </a:buClr>
                <a:buSzPts val="1400"/>
                <a:buFont typeface="Arial"/>
                <a:buNone/>
              </a:pPr>
              <a:r>
                <a:rPr b="0" i="1" lang="en-US" sz="1400" u="none" cap="none" strike="noStrike">
                  <a:solidFill>
                    <a:srgbClr val="000099"/>
                  </a:solidFill>
                  <a:latin typeface="Arial"/>
                  <a:ea typeface="Arial"/>
                  <a:cs typeface="Arial"/>
                  <a:sym typeface="Arial"/>
                </a:rPr>
                <a:t>dns.nyu.edu</a:t>
              </a:r>
              <a:endParaRPr/>
            </a:p>
          </p:txBody>
        </p:sp>
      </p:grpSp>
      <p:sp>
        <p:nvSpPr>
          <p:cNvPr id="5646" name="Google Shape;5646;p95"/>
          <p:cNvSpPr txBox="1"/>
          <p:nvPr/>
        </p:nvSpPr>
        <p:spPr>
          <a:xfrm>
            <a:off x="6555191" y="2886705"/>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1</a:t>
            </a:r>
            <a:endParaRPr b="0" i="0" sz="2400" u="none" cap="none" strike="noStrike">
              <a:solidFill>
                <a:srgbClr val="CC0000"/>
              </a:solidFill>
              <a:latin typeface="Arial"/>
              <a:ea typeface="Arial"/>
              <a:cs typeface="Arial"/>
              <a:sym typeface="Arial"/>
            </a:endParaRPr>
          </a:p>
        </p:txBody>
      </p:sp>
      <p:sp>
        <p:nvSpPr>
          <p:cNvPr id="5647" name="Google Shape;5647;p95"/>
          <p:cNvSpPr txBox="1"/>
          <p:nvPr/>
        </p:nvSpPr>
        <p:spPr>
          <a:xfrm>
            <a:off x="7724177" y="2223180"/>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2</a:t>
            </a:r>
            <a:endParaRPr b="0" i="0" sz="2400" u="none" cap="none" strike="noStrike">
              <a:solidFill>
                <a:srgbClr val="CC0000"/>
              </a:solidFill>
              <a:latin typeface="Arial"/>
              <a:ea typeface="Arial"/>
              <a:cs typeface="Arial"/>
              <a:sym typeface="Arial"/>
            </a:endParaRPr>
          </a:p>
        </p:txBody>
      </p:sp>
      <p:sp>
        <p:nvSpPr>
          <p:cNvPr id="5648" name="Google Shape;5648;p95"/>
          <p:cNvSpPr txBox="1"/>
          <p:nvPr/>
        </p:nvSpPr>
        <p:spPr>
          <a:xfrm>
            <a:off x="8785965" y="2130702"/>
            <a:ext cx="119659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3</a:t>
            </a:r>
            <a:endParaRPr b="0" i="0" sz="2400" u="none" cap="none" strike="noStrike">
              <a:solidFill>
                <a:srgbClr val="CC0000"/>
              </a:solidFill>
              <a:latin typeface="Arial"/>
              <a:ea typeface="Arial"/>
              <a:cs typeface="Arial"/>
              <a:sym typeface="Arial"/>
            </a:endParaRPr>
          </a:p>
        </p:txBody>
      </p:sp>
      <p:sp>
        <p:nvSpPr>
          <p:cNvPr id="5649" name="Google Shape;5649;p95"/>
          <p:cNvSpPr txBox="1"/>
          <p:nvPr/>
        </p:nvSpPr>
        <p:spPr>
          <a:xfrm>
            <a:off x="9681511" y="3917024"/>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4</a:t>
            </a:r>
            <a:endParaRPr b="0" i="0" sz="2400" u="none" cap="none" strike="noStrike">
              <a:solidFill>
                <a:srgbClr val="CC0000"/>
              </a:solidFill>
              <a:latin typeface="Arial"/>
              <a:ea typeface="Arial"/>
              <a:cs typeface="Arial"/>
              <a:sym typeface="Arial"/>
            </a:endParaRPr>
          </a:p>
        </p:txBody>
      </p:sp>
      <p:sp>
        <p:nvSpPr>
          <p:cNvPr id="5650" name="Google Shape;5650;p95"/>
          <p:cNvSpPr txBox="1"/>
          <p:nvPr/>
        </p:nvSpPr>
        <p:spPr>
          <a:xfrm>
            <a:off x="9130827" y="3968637"/>
            <a:ext cx="311150"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5</a:t>
            </a:r>
            <a:endParaRPr b="0" i="0" sz="2400" u="none" cap="none" strike="noStrike">
              <a:solidFill>
                <a:srgbClr val="CC0000"/>
              </a:solidFill>
              <a:latin typeface="Arial"/>
              <a:ea typeface="Arial"/>
              <a:cs typeface="Arial"/>
              <a:sym typeface="Arial"/>
            </a:endParaRPr>
          </a:p>
        </p:txBody>
      </p:sp>
      <p:sp>
        <p:nvSpPr>
          <p:cNvPr id="5651" name="Google Shape;5651;p95"/>
          <p:cNvSpPr txBox="1"/>
          <p:nvPr/>
        </p:nvSpPr>
        <p:spPr>
          <a:xfrm>
            <a:off x="8914934" y="2685260"/>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6</a:t>
            </a:r>
            <a:endParaRPr b="0" i="0" sz="2400" u="none" cap="none" strike="noStrike">
              <a:solidFill>
                <a:srgbClr val="CC0000"/>
              </a:solidFill>
              <a:latin typeface="Arial"/>
              <a:ea typeface="Arial"/>
              <a:cs typeface="Arial"/>
              <a:sym typeface="Arial"/>
            </a:endParaRPr>
          </a:p>
        </p:txBody>
      </p:sp>
      <p:sp>
        <p:nvSpPr>
          <p:cNvPr id="5652" name="Google Shape;5652;p95"/>
          <p:cNvSpPr txBox="1"/>
          <p:nvPr/>
        </p:nvSpPr>
        <p:spPr>
          <a:xfrm>
            <a:off x="8536977" y="5214030"/>
            <a:ext cx="2397125"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authoritative DNS server</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dns.cs.umass.edu</a:t>
            </a:r>
            <a:endParaRPr b="0" i="0" sz="1600" u="none" cap="none" strike="noStrike">
              <a:solidFill>
                <a:srgbClr val="000000"/>
              </a:solidFill>
              <a:latin typeface="Arial"/>
              <a:ea typeface="Arial"/>
              <a:cs typeface="Arial"/>
              <a:sym typeface="Arial"/>
            </a:endParaRPr>
          </a:p>
        </p:txBody>
      </p:sp>
      <p:sp>
        <p:nvSpPr>
          <p:cNvPr id="5653" name="Google Shape;5653;p95"/>
          <p:cNvSpPr txBox="1"/>
          <p:nvPr/>
        </p:nvSpPr>
        <p:spPr>
          <a:xfrm>
            <a:off x="8122727" y="2626662"/>
            <a:ext cx="311150"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7</a:t>
            </a:r>
            <a:endParaRPr b="0" i="0" sz="2400" u="none" cap="none" strike="noStrike">
              <a:solidFill>
                <a:srgbClr val="CC0000"/>
              </a:solidFill>
              <a:latin typeface="Arial"/>
              <a:ea typeface="Arial"/>
              <a:cs typeface="Arial"/>
              <a:sym typeface="Arial"/>
            </a:endParaRPr>
          </a:p>
        </p:txBody>
      </p:sp>
      <p:sp>
        <p:nvSpPr>
          <p:cNvPr id="5654" name="Google Shape;5654;p95"/>
          <p:cNvSpPr txBox="1"/>
          <p:nvPr/>
        </p:nvSpPr>
        <p:spPr>
          <a:xfrm>
            <a:off x="6555714" y="3470502"/>
            <a:ext cx="311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8</a:t>
            </a:r>
            <a:endParaRPr b="0" i="0" sz="2400" u="none" cap="none" strike="noStrike">
              <a:solidFill>
                <a:srgbClr val="CC0000"/>
              </a:solidFill>
              <a:latin typeface="Arial"/>
              <a:ea typeface="Arial"/>
              <a:cs typeface="Arial"/>
              <a:sym typeface="Arial"/>
            </a:endParaRPr>
          </a:p>
        </p:txBody>
      </p:sp>
      <p:cxnSp>
        <p:nvCxnSpPr>
          <p:cNvPr id="5655" name="Google Shape;5655;p95"/>
          <p:cNvCxnSpPr/>
          <p:nvPr/>
        </p:nvCxnSpPr>
        <p:spPr>
          <a:xfrm rot="10800000">
            <a:off x="8981775" y="2427554"/>
            <a:ext cx="344289" cy="645450"/>
          </a:xfrm>
          <a:prstGeom prst="straightConnector1">
            <a:avLst/>
          </a:prstGeom>
          <a:noFill/>
          <a:ln cap="flat" cmpd="sng" w="25400">
            <a:solidFill>
              <a:srgbClr val="CC0000"/>
            </a:solidFill>
            <a:prstDash val="solid"/>
            <a:round/>
            <a:headEnd len="med" w="med" type="none"/>
            <a:tailEnd len="med" w="med" type="triangle"/>
          </a:ln>
        </p:spPr>
      </p:cxnSp>
      <p:cxnSp>
        <p:nvCxnSpPr>
          <p:cNvPr id="5656" name="Google Shape;5656;p95"/>
          <p:cNvCxnSpPr/>
          <p:nvPr/>
        </p:nvCxnSpPr>
        <p:spPr>
          <a:xfrm flipH="1">
            <a:off x="7792268" y="2275514"/>
            <a:ext cx="710991" cy="774754"/>
          </a:xfrm>
          <a:prstGeom prst="straightConnector1">
            <a:avLst/>
          </a:prstGeom>
          <a:noFill/>
          <a:ln cap="flat" cmpd="sng" w="25400">
            <a:solidFill>
              <a:srgbClr val="CC0000"/>
            </a:solidFill>
            <a:prstDash val="solid"/>
            <a:round/>
            <a:headEnd len="med" w="med" type="none"/>
            <a:tailEnd len="med" w="med" type="triangle"/>
          </a:ln>
        </p:spPr>
      </p:cxnSp>
      <p:sp>
        <p:nvSpPr>
          <p:cNvPr id="5657" name="Google Shape;5657;p95"/>
          <p:cNvSpPr txBox="1"/>
          <p:nvPr/>
        </p:nvSpPr>
        <p:spPr>
          <a:xfrm>
            <a:off x="9662504" y="2971557"/>
            <a:ext cx="2011362" cy="3667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TLD DNS server</a:t>
            </a:r>
            <a:endParaRPr b="0" i="0" sz="1600" u="none" cap="none" strike="noStrike">
              <a:solidFill>
                <a:srgbClr val="000000"/>
              </a:solidFill>
              <a:latin typeface="Arial"/>
              <a:ea typeface="Arial"/>
              <a:cs typeface="Arial"/>
              <a:sym typeface="Arial"/>
            </a:endParaRPr>
          </a:p>
        </p:txBody>
      </p:sp>
      <p:grpSp>
        <p:nvGrpSpPr>
          <p:cNvPr id="5658" name="Google Shape;5658;p95"/>
          <p:cNvGrpSpPr/>
          <p:nvPr/>
        </p:nvGrpSpPr>
        <p:grpSpPr>
          <a:xfrm flipH="1">
            <a:off x="10526900" y="4590027"/>
            <a:ext cx="787391" cy="614055"/>
            <a:chOff x="-44" y="1473"/>
            <a:chExt cx="981" cy="1105"/>
          </a:xfrm>
        </p:grpSpPr>
        <p:pic>
          <p:nvPicPr>
            <p:cNvPr descr="desktop_computer_stylized_medium" id="5659" name="Google Shape;5659;p9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660" name="Google Shape;5660;p9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661" name="Google Shape;5661;p95"/>
          <p:cNvGrpSpPr/>
          <p:nvPr/>
        </p:nvGrpSpPr>
        <p:grpSpPr>
          <a:xfrm>
            <a:off x="5099109" y="3053085"/>
            <a:ext cx="883580" cy="766310"/>
            <a:chOff x="-44" y="1473"/>
            <a:chExt cx="981" cy="1105"/>
          </a:xfrm>
        </p:grpSpPr>
        <p:pic>
          <p:nvPicPr>
            <p:cNvPr descr="desktop_computer_stylized_medium" id="5662" name="Google Shape;5662;p9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663" name="Google Shape;5663;p9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664" name="Google Shape;5664;p95"/>
          <p:cNvGrpSpPr/>
          <p:nvPr/>
        </p:nvGrpSpPr>
        <p:grpSpPr>
          <a:xfrm>
            <a:off x="9410102" y="4528230"/>
            <a:ext cx="390525" cy="641350"/>
            <a:chOff x="4140" y="429"/>
            <a:chExt cx="1425" cy="2396"/>
          </a:xfrm>
        </p:grpSpPr>
        <p:sp>
          <p:nvSpPr>
            <p:cNvPr id="5665" name="Google Shape;5665;p9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66" name="Google Shape;5666;p95"/>
            <p:cNvSpPr/>
            <p:nvPr/>
          </p:nvSpPr>
          <p:spPr>
            <a:xfrm>
              <a:off x="4204"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67" name="Google Shape;5667;p9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68" name="Google Shape;5668;p9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69" name="Google Shape;5669;p95"/>
            <p:cNvSpPr/>
            <p:nvPr/>
          </p:nvSpPr>
          <p:spPr>
            <a:xfrm>
              <a:off x="4210" y="696"/>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670" name="Google Shape;5670;p95"/>
            <p:cNvGrpSpPr/>
            <p:nvPr/>
          </p:nvGrpSpPr>
          <p:grpSpPr>
            <a:xfrm>
              <a:off x="4748" y="666"/>
              <a:ext cx="579" cy="148"/>
              <a:chOff x="613" y="2566"/>
              <a:chExt cx="723" cy="142"/>
            </a:xfrm>
          </p:grpSpPr>
          <p:sp>
            <p:nvSpPr>
              <p:cNvPr id="5671" name="Google Shape;5671;p95"/>
              <p:cNvSpPr/>
              <p:nvPr/>
            </p:nvSpPr>
            <p:spPr>
              <a:xfrm>
                <a:off x="613" y="2566"/>
                <a:ext cx="723"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72" name="Google Shape;5672;p95"/>
              <p:cNvSpPr/>
              <p:nvPr/>
            </p:nvSpPr>
            <p:spPr>
              <a:xfrm>
                <a:off x="628" y="2583"/>
                <a:ext cx="694"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673" name="Google Shape;5673;p95"/>
            <p:cNvSpPr/>
            <p:nvPr/>
          </p:nvSpPr>
          <p:spPr>
            <a:xfrm>
              <a:off x="4227" y="1016"/>
              <a:ext cx="591"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674" name="Google Shape;5674;p95"/>
            <p:cNvGrpSpPr/>
            <p:nvPr/>
          </p:nvGrpSpPr>
          <p:grpSpPr>
            <a:xfrm>
              <a:off x="4749" y="992"/>
              <a:ext cx="579" cy="136"/>
              <a:chOff x="616" y="2566"/>
              <a:chExt cx="723" cy="141"/>
            </a:xfrm>
          </p:grpSpPr>
          <p:sp>
            <p:nvSpPr>
              <p:cNvPr id="5675" name="Google Shape;5675;p95"/>
              <p:cNvSpPr/>
              <p:nvPr/>
            </p:nvSpPr>
            <p:spPr>
              <a:xfrm>
                <a:off x="616" y="2566"/>
                <a:ext cx="723"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76" name="Google Shape;5676;p95"/>
              <p:cNvSpPr/>
              <p:nvPr/>
            </p:nvSpPr>
            <p:spPr>
              <a:xfrm>
                <a:off x="630" y="2585"/>
                <a:ext cx="694"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677" name="Google Shape;5677;p95"/>
            <p:cNvSpPr/>
            <p:nvPr/>
          </p:nvSpPr>
          <p:spPr>
            <a:xfrm>
              <a:off x="4215" y="1360"/>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78" name="Google Shape;5678;p95"/>
            <p:cNvSpPr/>
            <p:nvPr/>
          </p:nvSpPr>
          <p:spPr>
            <a:xfrm>
              <a:off x="4227" y="1657"/>
              <a:ext cx="597"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679" name="Google Shape;5679;p95"/>
            <p:cNvGrpSpPr/>
            <p:nvPr/>
          </p:nvGrpSpPr>
          <p:grpSpPr>
            <a:xfrm>
              <a:off x="4737" y="1627"/>
              <a:ext cx="580" cy="142"/>
              <a:chOff x="616" y="2568"/>
              <a:chExt cx="722" cy="131"/>
            </a:xfrm>
          </p:grpSpPr>
          <p:sp>
            <p:nvSpPr>
              <p:cNvPr id="5680" name="Google Shape;5680;p95"/>
              <p:cNvSpPr/>
              <p:nvPr/>
            </p:nvSpPr>
            <p:spPr>
              <a:xfrm>
                <a:off x="616" y="2568"/>
                <a:ext cx="722"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81" name="Google Shape;5681;p95"/>
              <p:cNvSpPr/>
              <p:nvPr/>
            </p:nvSpPr>
            <p:spPr>
              <a:xfrm>
                <a:off x="630" y="2584"/>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682" name="Google Shape;5682;p9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683" name="Google Shape;5683;p95"/>
            <p:cNvGrpSpPr/>
            <p:nvPr/>
          </p:nvGrpSpPr>
          <p:grpSpPr>
            <a:xfrm>
              <a:off x="4737" y="1325"/>
              <a:ext cx="585" cy="142"/>
              <a:chOff x="611" y="2566"/>
              <a:chExt cx="729" cy="142"/>
            </a:xfrm>
          </p:grpSpPr>
          <p:sp>
            <p:nvSpPr>
              <p:cNvPr id="5684" name="Google Shape;5684;p95"/>
              <p:cNvSpPr/>
              <p:nvPr/>
            </p:nvSpPr>
            <p:spPr>
              <a:xfrm>
                <a:off x="611" y="2566"/>
                <a:ext cx="729"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85" name="Google Shape;5685;p95"/>
              <p:cNvSpPr/>
              <p:nvPr/>
            </p:nvSpPr>
            <p:spPr>
              <a:xfrm>
                <a:off x="626"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686" name="Google Shape;5686;p95"/>
            <p:cNvSpPr/>
            <p:nvPr/>
          </p:nvSpPr>
          <p:spPr>
            <a:xfrm>
              <a:off x="5252" y="429"/>
              <a:ext cx="64"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87" name="Google Shape;5687;p9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88" name="Google Shape;5688;p9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89" name="Google Shape;5689;p95"/>
            <p:cNvSpPr/>
            <p:nvPr/>
          </p:nvSpPr>
          <p:spPr>
            <a:xfrm>
              <a:off x="5519" y="2611"/>
              <a:ext cx="46"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90" name="Google Shape;5690;p9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91" name="Google Shape;5691;p95"/>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92" name="Google Shape;5692;p95"/>
            <p:cNvSpPr/>
            <p:nvPr/>
          </p:nvSpPr>
          <p:spPr>
            <a:xfrm>
              <a:off x="4204" y="2712"/>
              <a:ext cx="1072" cy="83"/>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93" name="Google Shape;5693;p95"/>
            <p:cNvSpPr/>
            <p:nvPr/>
          </p:nvSpPr>
          <p:spPr>
            <a:xfrm>
              <a:off x="4308" y="2380"/>
              <a:ext cx="156" cy="14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94" name="Google Shape;5694;p95"/>
            <p:cNvSpPr/>
            <p:nvPr/>
          </p:nvSpPr>
          <p:spPr>
            <a:xfrm>
              <a:off x="4488" y="2386"/>
              <a:ext cx="156"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695" name="Google Shape;5695;p95"/>
            <p:cNvSpPr/>
            <p:nvPr/>
          </p:nvSpPr>
          <p:spPr>
            <a:xfrm>
              <a:off x="4661" y="2380"/>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96" name="Google Shape;5696;p95"/>
            <p:cNvSpPr/>
            <p:nvPr/>
          </p:nvSpPr>
          <p:spPr>
            <a:xfrm>
              <a:off x="5061" y="1835"/>
              <a:ext cx="87"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697" name="Google Shape;5697;p95"/>
          <p:cNvGrpSpPr/>
          <p:nvPr/>
        </p:nvGrpSpPr>
        <p:grpSpPr>
          <a:xfrm>
            <a:off x="7406677" y="3015343"/>
            <a:ext cx="390525" cy="641350"/>
            <a:chOff x="4140" y="429"/>
            <a:chExt cx="1425" cy="2396"/>
          </a:xfrm>
        </p:grpSpPr>
        <p:sp>
          <p:nvSpPr>
            <p:cNvPr id="5698" name="Google Shape;5698;p9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699" name="Google Shape;5699;p95"/>
            <p:cNvSpPr/>
            <p:nvPr/>
          </p:nvSpPr>
          <p:spPr>
            <a:xfrm>
              <a:off x="4204"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00" name="Google Shape;5700;p9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01" name="Google Shape;5701;p9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02" name="Google Shape;5702;p95"/>
            <p:cNvSpPr/>
            <p:nvPr/>
          </p:nvSpPr>
          <p:spPr>
            <a:xfrm>
              <a:off x="4210" y="696"/>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03" name="Google Shape;5703;p95"/>
            <p:cNvGrpSpPr/>
            <p:nvPr/>
          </p:nvGrpSpPr>
          <p:grpSpPr>
            <a:xfrm>
              <a:off x="4748" y="666"/>
              <a:ext cx="579" cy="148"/>
              <a:chOff x="613" y="2566"/>
              <a:chExt cx="723" cy="142"/>
            </a:xfrm>
          </p:grpSpPr>
          <p:sp>
            <p:nvSpPr>
              <p:cNvPr id="5704" name="Google Shape;5704;p95"/>
              <p:cNvSpPr/>
              <p:nvPr/>
            </p:nvSpPr>
            <p:spPr>
              <a:xfrm>
                <a:off x="613" y="2566"/>
                <a:ext cx="723"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05" name="Google Shape;5705;p95"/>
              <p:cNvSpPr/>
              <p:nvPr/>
            </p:nvSpPr>
            <p:spPr>
              <a:xfrm>
                <a:off x="628" y="2583"/>
                <a:ext cx="694"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06" name="Google Shape;5706;p95"/>
            <p:cNvSpPr/>
            <p:nvPr/>
          </p:nvSpPr>
          <p:spPr>
            <a:xfrm>
              <a:off x="4227" y="1016"/>
              <a:ext cx="591"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07" name="Google Shape;5707;p95"/>
            <p:cNvGrpSpPr/>
            <p:nvPr/>
          </p:nvGrpSpPr>
          <p:grpSpPr>
            <a:xfrm>
              <a:off x="4749" y="992"/>
              <a:ext cx="579" cy="136"/>
              <a:chOff x="616" y="2566"/>
              <a:chExt cx="723" cy="141"/>
            </a:xfrm>
          </p:grpSpPr>
          <p:sp>
            <p:nvSpPr>
              <p:cNvPr id="5708" name="Google Shape;5708;p95"/>
              <p:cNvSpPr/>
              <p:nvPr/>
            </p:nvSpPr>
            <p:spPr>
              <a:xfrm>
                <a:off x="616" y="2566"/>
                <a:ext cx="723"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09" name="Google Shape;5709;p95"/>
              <p:cNvSpPr/>
              <p:nvPr/>
            </p:nvSpPr>
            <p:spPr>
              <a:xfrm>
                <a:off x="630" y="2585"/>
                <a:ext cx="694"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10" name="Google Shape;5710;p95"/>
            <p:cNvSpPr/>
            <p:nvPr/>
          </p:nvSpPr>
          <p:spPr>
            <a:xfrm>
              <a:off x="4215" y="1360"/>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11" name="Google Shape;5711;p95"/>
            <p:cNvSpPr/>
            <p:nvPr/>
          </p:nvSpPr>
          <p:spPr>
            <a:xfrm>
              <a:off x="4227" y="1657"/>
              <a:ext cx="597"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12" name="Google Shape;5712;p95"/>
            <p:cNvGrpSpPr/>
            <p:nvPr/>
          </p:nvGrpSpPr>
          <p:grpSpPr>
            <a:xfrm>
              <a:off x="4737" y="1627"/>
              <a:ext cx="580" cy="142"/>
              <a:chOff x="616" y="2568"/>
              <a:chExt cx="722" cy="131"/>
            </a:xfrm>
          </p:grpSpPr>
          <p:sp>
            <p:nvSpPr>
              <p:cNvPr id="5713" name="Google Shape;5713;p95"/>
              <p:cNvSpPr/>
              <p:nvPr/>
            </p:nvSpPr>
            <p:spPr>
              <a:xfrm>
                <a:off x="616" y="2568"/>
                <a:ext cx="722"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14" name="Google Shape;5714;p95"/>
              <p:cNvSpPr/>
              <p:nvPr/>
            </p:nvSpPr>
            <p:spPr>
              <a:xfrm>
                <a:off x="630" y="2584"/>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15" name="Google Shape;5715;p9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16" name="Google Shape;5716;p95"/>
            <p:cNvGrpSpPr/>
            <p:nvPr/>
          </p:nvGrpSpPr>
          <p:grpSpPr>
            <a:xfrm>
              <a:off x="4737" y="1325"/>
              <a:ext cx="585" cy="142"/>
              <a:chOff x="611" y="2566"/>
              <a:chExt cx="729" cy="142"/>
            </a:xfrm>
          </p:grpSpPr>
          <p:sp>
            <p:nvSpPr>
              <p:cNvPr id="5717" name="Google Shape;5717;p95"/>
              <p:cNvSpPr/>
              <p:nvPr/>
            </p:nvSpPr>
            <p:spPr>
              <a:xfrm>
                <a:off x="611" y="2566"/>
                <a:ext cx="729"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18" name="Google Shape;5718;p95"/>
              <p:cNvSpPr/>
              <p:nvPr/>
            </p:nvSpPr>
            <p:spPr>
              <a:xfrm>
                <a:off x="626"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19" name="Google Shape;5719;p95"/>
            <p:cNvSpPr/>
            <p:nvPr/>
          </p:nvSpPr>
          <p:spPr>
            <a:xfrm>
              <a:off x="5252" y="429"/>
              <a:ext cx="64"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20" name="Google Shape;5720;p9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21" name="Google Shape;5721;p9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22" name="Google Shape;5722;p95"/>
            <p:cNvSpPr/>
            <p:nvPr/>
          </p:nvSpPr>
          <p:spPr>
            <a:xfrm>
              <a:off x="5519" y="2611"/>
              <a:ext cx="46"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23" name="Google Shape;5723;p9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24" name="Google Shape;5724;p95"/>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25" name="Google Shape;5725;p95"/>
            <p:cNvSpPr/>
            <p:nvPr/>
          </p:nvSpPr>
          <p:spPr>
            <a:xfrm>
              <a:off x="4204" y="2712"/>
              <a:ext cx="1072" cy="83"/>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26" name="Google Shape;5726;p95"/>
            <p:cNvSpPr/>
            <p:nvPr/>
          </p:nvSpPr>
          <p:spPr>
            <a:xfrm>
              <a:off x="4308" y="2380"/>
              <a:ext cx="156" cy="14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27" name="Google Shape;5727;p95"/>
            <p:cNvSpPr/>
            <p:nvPr/>
          </p:nvSpPr>
          <p:spPr>
            <a:xfrm>
              <a:off x="4488" y="2386"/>
              <a:ext cx="156"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728" name="Google Shape;5728;p95"/>
            <p:cNvSpPr/>
            <p:nvPr/>
          </p:nvSpPr>
          <p:spPr>
            <a:xfrm>
              <a:off x="4661" y="2380"/>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29" name="Google Shape;5729;p95"/>
            <p:cNvSpPr/>
            <p:nvPr/>
          </p:nvSpPr>
          <p:spPr>
            <a:xfrm>
              <a:off x="5061" y="1835"/>
              <a:ext cx="87"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730" name="Google Shape;5730;p95"/>
          <p:cNvGrpSpPr/>
          <p:nvPr/>
        </p:nvGrpSpPr>
        <p:grpSpPr>
          <a:xfrm>
            <a:off x="8560790" y="1753280"/>
            <a:ext cx="390525" cy="641350"/>
            <a:chOff x="4140" y="429"/>
            <a:chExt cx="1425" cy="2396"/>
          </a:xfrm>
        </p:grpSpPr>
        <p:sp>
          <p:nvSpPr>
            <p:cNvPr id="5731" name="Google Shape;5731;p9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32" name="Google Shape;5732;p95"/>
            <p:cNvSpPr/>
            <p:nvPr/>
          </p:nvSpPr>
          <p:spPr>
            <a:xfrm>
              <a:off x="4204"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33" name="Google Shape;5733;p9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34" name="Google Shape;5734;p9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35" name="Google Shape;5735;p95"/>
            <p:cNvSpPr/>
            <p:nvPr/>
          </p:nvSpPr>
          <p:spPr>
            <a:xfrm>
              <a:off x="4210" y="696"/>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36" name="Google Shape;5736;p95"/>
            <p:cNvGrpSpPr/>
            <p:nvPr/>
          </p:nvGrpSpPr>
          <p:grpSpPr>
            <a:xfrm>
              <a:off x="4748" y="666"/>
              <a:ext cx="579" cy="148"/>
              <a:chOff x="613" y="2566"/>
              <a:chExt cx="723" cy="142"/>
            </a:xfrm>
          </p:grpSpPr>
          <p:sp>
            <p:nvSpPr>
              <p:cNvPr id="5737" name="Google Shape;5737;p95"/>
              <p:cNvSpPr/>
              <p:nvPr/>
            </p:nvSpPr>
            <p:spPr>
              <a:xfrm>
                <a:off x="613" y="2566"/>
                <a:ext cx="723"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38" name="Google Shape;5738;p95"/>
              <p:cNvSpPr/>
              <p:nvPr/>
            </p:nvSpPr>
            <p:spPr>
              <a:xfrm>
                <a:off x="627" y="2583"/>
                <a:ext cx="694"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39" name="Google Shape;5739;p95"/>
            <p:cNvSpPr/>
            <p:nvPr/>
          </p:nvSpPr>
          <p:spPr>
            <a:xfrm>
              <a:off x="4227" y="1016"/>
              <a:ext cx="591"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40" name="Google Shape;5740;p95"/>
            <p:cNvGrpSpPr/>
            <p:nvPr/>
          </p:nvGrpSpPr>
          <p:grpSpPr>
            <a:xfrm>
              <a:off x="4749" y="992"/>
              <a:ext cx="579" cy="136"/>
              <a:chOff x="616" y="2566"/>
              <a:chExt cx="723" cy="141"/>
            </a:xfrm>
          </p:grpSpPr>
          <p:sp>
            <p:nvSpPr>
              <p:cNvPr id="5741" name="Google Shape;5741;p95"/>
              <p:cNvSpPr/>
              <p:nvPr/>
            </p:nvSpPr>
            <p:spPr>
              <a:xfrm>
                <a:off x="616" y="2566"/>
                <a:ext cx="723"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42" name="Google Shape;5742;p95"/>
              <p:cNvSpPr/>
              <p:nvPr/>
            </p:nvSpPr>
            <p:spPr>
              <a:xfrm>
                <a:off x="630" y="2585"/>
                <a:ext cx="694"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43" name="Google Shape;5743;p95"/>
            <p:cNvSpPr/>
            <p:nvPr/>
          </p:nvSpPr>
          <p:spPr>
            <a:xfrm>
              <a:off x="4215" y="1360"/>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44" name="Google Shape;5744;p95"/>
            <p:cNvSpPr/>
            <p:nvPr/>
          </p:nvSpPr>
          <p:spPr>
            <a:xfrm>
              <a:off x="4227" y="1657"/>
              <a:ext cx="597"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45" name="Google Shape;5745;p95"/>
            <p:cNvGrpSpPr/>
            <p:nvPr/>
          </p:nvGrpSpPr>
          <p:grpSpPr>
            <a:xfrm>
              <a:off x="4737" y="1627"/>
              <a:ext cx="580" cy="142"/>
              <a:chOff x="616" y="2568"/>
              <a:chExt cx="722" cy="131"/>
            </a:xfrm>
          </p:grpSpPr>
          <p:sp>
            <p:nvSpPr>
              <p:cNvPr id="5746" name="Google Shape;5746;p95"/>
              <p:cNvSpPr/>
              <p:nvPr/>
            </p:nvSpPr>
            <p:spPr>
              <a:xfrm>
                <a:off x="616" y="2568"/>
                <a:ext cx="722"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47" name="Google Shape;5747;p95"/>
              <p:cNvSpPr/>
              <p:nvPr/>
            </p:nvSpPr>
            <p:spPr>
              <a:xfrm>
                <a:off x="630" y="2584"/>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48" name="Google Shape;5748;p9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49" name="Google Shape;5749;p95"/>
            <p:cNvGrpSpPr/>
            <p:nvPr/>
          </p:nvGrpSpPr>
          <p:grpSpPr>
            <a:xfrm>
              <a:off x="4737" y="1325"/>
              <a:ext cx="585" cy="142"/>
              <a:chOff x="611" y="2566"/>
              <a:chExt cx="729" cy="142"/>
            </a:xfrm>
          </p:grpSpPr>
          <p:sp>
            <p:nvSpPr>
              <p:cNvPr id="5750" name="Google Shape;5750;p95"/>
              <p:cNvSpPr/>
              <p:nvPr/>
            </p:nvSpPr>
            <p:spPr>
              <a:xfrm>
                <a:off x="611" y="2566"/>
                <a:ext cx="729"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51" name="Google Shape;5751;p95"/>
              <p:cNvSpPr/>
              <p:nvPr/>
            </p:nvSpPr>
            <p:spPr>
              <a:xfrm>
                <a:off x="625"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52" name="Google Shape;5752;p95"/>
            <p:cNvSpPr/>
            <p:nvPr/>
          </p:nvSpPr>
          <p:spPr>
            <a:xfrm>
              <a:off x="5252" y="429"/>
              <a:ext cx="64"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53" name="Google Shape;5753;p9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54" name="Google Shape;5754;p9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55" name="Google Shape;5755;p95"/>
            <p:cNvSpPr/>
            <p:nvPr/>
          </p:nvSpPr>
          <p:spPr>
            <a:xfrm>
              <a:off x="5519" y="2611"/>
              <a:ext cx="46"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56" name="Google Shape;5756;p9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57" name="Google Shape;5757;p95"/>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58" name="Google Shape;5758;p95"/>
            <p:cNvSpPr/>
            <p:nvPr/>
          </p:nvSpPr>
          <p:spPr>
            <a:xfrm>
              <a:off x="4204" y="2712"/>
              <a:ext cx="1072" cy="83"/>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59" name="Google Shape;5759;p95"/>
            <p:cNvSpPr/>
            <p:nvPr/>
          </p:nvSpPr>
          <p:spPr>
            <a:xfrm>
              <a:off x="4308" y="2380"/>
              <a:ext cx="156" cy="14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60" name="Google Shape;5760;p95"/>
            <p:cNvSpPr/>
            <p:nvPr/>
          </p:nvSpPr>
          <p:spPr>
            <a:xfrm>
              <a:off x="4488" y="2386"/>
              <a:ext cx="156"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761" name="Google Shape;5761;p95"/>
            <p:cNvSpPr/>
            <p:nvPr/>
          </p:nvSpPr>
          <p:spPr>
            <a:xfrm>
              <a:off x="4661" y="2380"/>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62" name="Google Shape;5762;p95"/>
            <p:cNvSpPr/>
            <p:nvPr/>
          </p:nvSpPr>
          <p:spPr>
            <a:xfrm>
              <a:off x="5061" y="1835"/>
              <a:ext cx="87"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5763" name="Google Shape;5763;p95"/>
          <p:cNvGrpSpPr/>
          <p:nvPr/>
        </p:nvGrpSpPr>
        <p:grpSpPr>
          <a:xfrm>
            <a:off x="9376765" y="3005818"/>
            <a:ext cx="390525" cy="641350"/>
            <a:chOff x="4140" y="429"/>
            <a:chExt cx="1425" cy="2396"/>
          </a:xfrm>
        </p:grpSpPr>
        <p:sp>
          <p:nvSpPr>
            <p:cNvPr id="5764" name="Google Shape;5764;p9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65" name="Google Shape;5765;p95"/>
            <p:cNvSpPr/>
            <p:nvPr/>
          </p:nvSpPr>
          <p:spPr>
            <a:xfrm>
              <a:off x="4204" y="429"/>
              <a:ext cx="1048"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66" name="Google Shape;5766;p9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67" name="Google Shape;5767;p9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68" name="Google Shape;5768;p95"/>
            <p:cNvSpPr/>
            <p:nvPr/>
          </p:nvSpPr>
          <p:spPr>
            <a:xfrm>
              <a:off x="4210" y="696"/>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69" name="Google Shape;5769;p95"/>
            <p:cNvGrpSpPr/>
            <p:nvPr/>
          </p:nvGrpSpPr>
          <p:grpSpPr>
            <a:xfrm>
              <a:off x="4748" y="666"/>
              <a:ext cx="579" cy="148"/>
              <a:chOff x="613" y="2566"/>
              <a:chExt cx="723" cy="142"/>
            </a:xfrm>
          </p:grpSpPr>
          <p:sp>
            <p:nvSpPr>
              <p:cNvPr id="5770" name="Google Shape;5770;p95"/>
              <p:cNvSpPr/>
              <p:nvPr/>
            </p:nvSpPr>
            <p:spPr>
              <a:xfrm>
                <a:off x="613" y="2566"/>
                <a:ext cx="723"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71" name="Google Shape;5771;p95"/>
              <p:cNvSpPr/>
              <p:nvPr/>
            </p:nvSpPr>
            <p:spPr>
              <a:xfrm>
                <a:off x="627" y="2583"/>
                <a:ext cx="694"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72" name="Google Shape;5772;p95"/>
            <p:cNvSpPr/>
            <p:nvPr/>
          </p:nvSpPr>
          <p:spPr>
            <a:xfrm>
              <a:off x="4227" y="1016"/>
              <a:ext cx="591"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73" name="Google Shape;5773;p95"/>
            <p:cNvGrpSpPr/>
            <p:nvPr/>
          </p:nvGrpSpPr>
          <p:grpSpPr>
            <a:xfrm>
              <a:off x="4749" y="992"/>
              <a:ext cx="579" cy="136"/>
              <a:chOff x="616" y="2566"/>
              <a:chExt cx="723" cy="141"/>
            </a:xfrm>
          </p:grpSpPr>
          <p:sp>
            <p:nvSpPr>
              <p:cNvPr id="5774" name="Google Shape;5774;p95"/>
              <p:cNvSpPr/>
              <p:nvPr/>
            </p:nvSpPr>
            <p:spPr>
              <a:xfrm>
                <a:off x="616" y="2566"/>
                <a:ext cx="723"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75" name="Google Shape;5775;p95"/>
              <p:cNvSpPr/>
              <p:nvPr/>
            </p:nvSpPr>
            <p:spPr>
              <a:xfrm>
                <a:off x="630" y="2585"/>
                <a:ext cx="694"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76" name="Google Shape;5776;p95"/>
            <p:cNvSpPr/>
            <p:nvPr/>
          </p:nvSpPr>
          <p:spPr>
            <a:xfrm>
              <a:off x="4215" y="1360"/>
              <a:ext cx="597" cy="4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77" name="Google Shape;5777;p95"/>
            <p:cNvSpPr/>
            <p:nvPr/>
          </p:nvSpPr>
          <p:spPr>
            <a:xfrm>
              <a:off x="4227" y="1657"/>
              <a:ext cx="597"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78" name="Google Shape;5778;p95"/>
            <p:cNvGrpSpPr/>
            <p:nvPr/>
          </p:nvGrpSpPr>
          <p:grpSpPr>
            <a:xfrm>
              <a:off x="4737" y="1627"/>
              <a:ext cx="580" cy="142"/>
              <a:chOff x="616" y="2568"/>
              <a:chExt cx="722" cy="131"/>
            </a:xfrm>
          </p:grpSpPr>
          <p:sp>
            <p:nvSpPr>
              <p:cNvPr id="5779" name="Google Shape;5779;p95"/>
              <p:cNvSpPr/>
              <p:nvPr/>
            </p:nvSpPr>
            <p:spPr>
              <a:xfrm>
                <a:off x="616" y="2568"/>
                <a:ext cx="722" cy="13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80" name="Google Shape;5780;p95"/>
              <p:cNvSpPr/>
              <p:nvPr/>
            </p:nvSpPr>
            <p:spPr>
              <a:xfrm>
                <a:off x="630" y="2584"/>
                <a:ext cx="693"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81" name="Google Shape;5781;p9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5782" name="Google Shape;5782;p95"/>
            <p:cNvGrpSpPr/>
            <p:nvPr/>
          </p:nvGrpSpPr>
          <p:grpSpPr>
            <a:xfrm>
              <a:off x="4737" y="1325"/>
              <a:ext cx="585" cy="142"/>
              <a:chOff x="611" y="2566"/>
              <a:chExt cx="729" cy="142"/>
            </a:xfrm>
          </p:grpSpPr>
          <p:sp>
            <p:nvSpPr>
              <p:cNvPr id="5783" name="Google Shape;5783;p95"/>
              <p:cNvSpPr/>
              <p:nvPr/>
            </p:nvSpPr>
            <p:spPr>
              <a:xfrm>
                <a:off x="611" y="2566"/>
                <a:ext cx="729"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84" name="Google Shape;5784;p95"/>
              <p:cNvSpPr/>
              <p:nvPr/>
            </p:nvSpPr>
            <p:spPr>
              <a:xfrm>
                <a:off x="625" y="2583"/>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85" name="Google Shape;5785;p95"/>
            <p:cNvSpPr/>
            <p:nvPr/>
          </p:nvSpPr>
          <p:spPr>
            <a:xfrm>
              <a:off x="5252" y="429"/>
              <a:ext cx="64" cy="2289"/>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86" name="Google Shape;5786;p9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87" name="Google Shape;5787;p9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88" name="Google Shape;5788;p95"/>
            <p:cNvSpPr/>
            <p:nvPr/>
          </p:nvSpPr>
          <p:spPr>
            <a:xfrm>
              <a:off x="5519" y="2611"/>
              <a:ext cx="46"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89" name="Google Shape;5789;p9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90" name="Google Shape;5790;p95"/>
            <p:cNvSpPr/>
            <p:nvPr/>
          </p:nvSpPr>
          <p:spPr>
            <a:xfrm>
              <a:off x="4140" y="2677"/>
              <a:ext cx="1199"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91" name="Google Shape;5791;p95"/>
            <p:cNvSpPr/>
            <p:nvPr/>
          </p:nvSpPr>
          <p:spPr>
            <a:xfrm>
              <a:off x="4204" y="2712"/>
              <a:ext cx="1072" cy="83"/>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92" name="Google Shape;5792;p95"/>
            <p:cNvSpPr/>
            <p:nvPr/>
          </p:nvSpPr>
          <p:spPr>
            <a:xfrm>
              <a:off x="4308" y="2380"/>
              <a:ext cx="156" cy="14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93" name="Google Shape;5793;p95"/>
            <p:cNvSpPr/>
            <p:nvPr/>
          </p:nvSpPr>
          <p:spPr>
            <a:xfrm>
              <a:off x="4488" y="2386"/>
              <a:ext cx="156"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794" name="Google Shape;5794;p95"/>
            <p:cNvSpPr/>
            <p:nvPr/>
          </p:nvSpPr>
          <p:spPr>
            <a:xfrm>
              <a:off x="4661" y="2380"/>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5795" name="Google Shape;5795;p95"/>
            <p:cNvSpPr/>
            <p:nvPr/>
          </p:nvSpPr>
          <p:spPr>
            <a:xfrm>
              <a:off x="5061" y="1835"/>
              <a:ext cx="87" cy="759"/>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5796" name="Google Shape;5796;p95"/>
          <p:cNvSpPr/>
          <p:nvPr/>
        </p:nvSpPr>
        <p:spPr>
          <a:xfrm>
            <a:off x="810552" y="2790656"/>
            <a:ext cx="3704869" cy="324184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3200"/>
              <a:buFont typeface="Calibri"/>
              <a:buNone/>
            </a:pPr>
            <a:r>
              <a:rPr b="0" i="0" lang="en-US" sz="3200" u="none" cap="none" strike="noStrike">
                <a:solidFill>
                  <a:srgbClr val="CC0000"/>
                </a:solidFill>
                <a:latin typeface="Calibri"/>
                <a:ea typeface="Calibri"/>
                <a:cs typeface="Calibri"/>
                <a:sym typeface="Calibri"/>
              </a:rPr>
              <a:t>Recursive query:</a:t>
            </a:r>
            <a:endParaRPr/>
          </a:p>
          <a:p>
            <a:pPr indent="-288925" lvl="0" marL="403225"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puts burden of name resolution on contacted name server</a:t>
            </a:r>
            <a:endParaRPr/>
          </a:p>
          <a:p>
            <a:pPr indent="-288925" lvl="0" marL="403225"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heavy load at upper levels of hierarchy</a:t>
            </a:r>
            <a:r>
              <a:rPr b="0" i="0" lang="en-US" sz="2400" u="none" cap="none" strike="noStrike">
                <a:solidFill>
                  <a:srgbClr val="000000"/>
                </a:solidFill>
                <a:latin typeface="Calibri"/>
                <a:ea typeface="Calibri"/>
                <a:cs typeface="Calibri"/>
                <a:sym typeface="Calibri"/>
              </a:rPr>
              <a:t>?</a:t>
            </a:r>
            <a:endParaRPr/>
          </a:p>
        </p:txBody>
      </p:sp>
      <p:sp>
        <p:nvSpPr>
          <p:cNvPr id="5797" name="Google Shape;5797;p95"/>
          <p:cNvSpPr txBox="1"/>
          <p:nvPr/>
        </p:nvSpPr>
        <p:spPr>
          <a:xfrm>
            <a:off x="684201" y="1617338"/>
            <a:ext cx="5664200" cy="1061130"/>
          </a:xfrm>
          <a:prstGeom prst="rect">
            <a:avLst/>
          </a:prstGeom>
          <a:noFill/>
          <a:ln>
            <a:noFill/>
          </a:ln>
        </p:spPr>
        <p:txBody>
          <a:bodyPr anchorCtr="0" anchor="t" bIns="45700" lIns="91425" spcFirstLastPara="1" rIns="91425" wrap="square" tIns="45700">
            <a:noAutofit/>
          </a:bodyPr>
          <a:lstStyle/>
          <a:p>
            <a:pPr indent="0" lvl="0" marL="1301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A3"/>
                </a:solidFill>
                <a:latin typeface="Calibri"/>
                <a:ea typeface="Calibri"/>
                <a:cs typeface="Calibri"/>
                <a:sym typeface="Calibri"/>
              </a:rPr>
              <a:t>Example: </a:t>
            </a:r>
            <a:r>
              <a:rPr b="0" i="0" lang="en-US" sz="2800" u="none" cap="none" strike="noStrike">
                <a:solidFill>
                  <a:srgbClr val="000000"/>
                </a:solidFill>
                <a:latin typeface="Calibri"/>
                <a:ea typeface="Calibri"/>
                <a:cs typeface="Calibri"/>
                <a:sym typeface="Calibri"/>
              </a:rPr>
              <a:t>host at </a:t>
            </a:r>
            <a:r>
              <a:rPr b="0" i="0" lang="en-US" sz="2400" u="none" cap="none" strike="noStrike">
                <a:solidFill>
                  <a:srgbClr val="000000"/>
                </a:solidFill>
                <a:latin typeface="Calibri"/>
                <a:ea typeface="Calibri"/>
                <a:cs typeface="Calibri"/>
                <a:sym typeface="Calibri"/>
              </a:rPr>
              <a:t>engineering.nyu.edu </a:t>
            </a:r>
            <a:r>
              <a:rPr b="0" i="0" lang="en-US" sz="2800" u="none" cap="none" strike="noStrike">
                <a:solidFill>
                  <a:srgbClr val="000000"/>
                </a:solidFill>
                <a:latin typeface="Calibri"/>
                <a:ea typeface="Calibri"/>
                <a:cs typeface="Calibri"/>
                <a:sym typeface="Calibri"/>
              </a:rPr>
              <a:t>wants IP address for </a:t>
            </a:r>
            <a:r>
              <a:rPr b="0" i="0" lang="en-US" sz="2400" u="none" cap="none" strike="noStrike">
                <a:solidFill>
                  <a:srgbClr val="000000"/>
                </a:solidFill>
                <a:latin typeface="Calibri"/>
                <a:ea typeface="Calibri"/>
                <a:cs typeface="Calibri"/>
                <a:sym typeface="Calibri"/>
              </a:rPr>
              <a:t>gaia.cs.umass.edu</a:t>
            </a:r>
            <a:endParaRPr b="0" i="0" sz="2800" u="none" cap="none" strike="noStrike">
              <a:solidFill>
                <a:srgbClr val="000000"/>
              </a:solidFill>
              <a:latin typeface="Calibri"/>
              <a:ea typeface="Calibri"/>
              <a:cs typeface="Calibri"/>
              <a:sym typeface="Calibri"/>
            </a:endParaRPr>
          </a:p>
        </p:txBody>
      </p:sp>
      <p:sp>
        <p:nvSpPr>
          <p:cNvPr id="5798" name="Google Shape;5798;p9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6"/>
                                        </p:tgtEl>
                                        <p:attrNameLst>
                                          <p:attrName>style.visibility</p:attrName>
                                        </p:attrNameLst>
                                      </p:cBhvr>
                                      <p:to>
                                        <p:strVal val="visible"/>
                                      </p:to>
                                    </p:set>
                                    <p:animEffect filter="fade" transition="in">
                                      <p:cBhvr>
                                        <p:cTn dur="500"/>
                                        <p:tgtEl>
                                          <p:spTgt spid="5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3" name="Shape 5803"/>
        <p:cNvGrpSpPr/>
        <p:nvPr/>
      </p:nvGrpSpPr>
      <p:grpSpPr>
        <a:xfrm>
          <a:off x="0" y="0"/>
          <a:ext cx="0" cy="0"/>
          <a:chOff x="0" y="0"/>
          <a:chExt cx="0" cy="0"/>
        </a:xfrm>
      </p:grpSpPr>
      <p:sp>
        <p:nvSpPr>
          <p:cNvPr id="5804" name="Google Shape;5804;p96"/>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Caching DNS Information</a:t>
            </a:r>
            <a:endParaRPr sz="4400"/>
          </a:p>
        </p:txBody>
      </p:sp>
      <p:sp>
        <p:nvSpPr>
          <p:cNvPr id="5805" name="Google Shape;5805;p96"/>
          <p:cNvSpPr txBox="1"/>
          <p:nvPr/>
        </p:nvSpPr>
        <p:spPr>
          <a:xfrm>
            <a:off x="952952" y="1446555"/>
            <a:ext cx="10515600" cy="4733925"/>
          </a:xfrm>
          <a:prstGeom prst="rect">
            <a:avLst/>
          </a:prstGeom>
          <a:noFill/>
          <a:ln>
            <a:noFill/>
          </a:ln>
        </p:spPr>
        <p:txBody>
          <a:bodyPr anchorCtr="0" anchor="t" bIns="45700" lIns="91425" spcFirstLastPara="1" rIns="91425" wrap="square" tIns="45700">
            <a:noAutofit/>
          </a:bodyPr>
          <a:lstStyle/>
          <a:p>
            <a:pPr indent="-295275" lvl="0" marL="352425" marR="0" rtl="0" algn="l">
              <a:lnSpc>
                <a:spcPct val="90000"/>
              </a:lnSpc>
              <a:spcBef>
                <a:spcPts val="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once (any) name server learns mapping, it </a:t>
            </a:r>
            <a:r>
              <a:rPr b="0" i="1" lang="en-US" sz="3200" u="none" cap="none" strike="noStrike">
                <a:solidFill>
                  <a:srgbClr val="000099"/>
                </a:solidFill>
                <a:latin typeface="Calibri"/>
                <a:ea typeface="Calibri"/>
                <a:cs typeface="Calibri"/>
                <a:sym typeface="Calibri"/>
              </a:rPr>
              <a:t>caches</a:t>
            </a:r>
            <a:r>
              <a:rPr b="0" i="0" lang="en-US" sz="3200" u="none" cap="none" strike="noStrike">
                <a:solidFill>
                  <a:srgbClr val="000000"/>
                </a:solidFill>
                <a:latin typeface="Calibri"/>
                <a:ea typeface="Calibri"/>
                <a:cs typeface="Calibri"/>
                <a:sym typeface="Calibri"/>
              </a:rPr>
              <a:t> mapping, and i</a:t>
            </a:r>
            <a:r>
              <a:rPr b="0" i="1" lang="en-US" sz="3200" u="none" cap="none" strike="noStrike">
                <a:solidFill>
                  <a:srgbClr val="0000A3"/>
                </a:solidFill>
                <a:latin typeface="Calibri"/>
                <a:ea typeface="Calibri"/>
                <a:cs typeface="Calibri"/>
                <a:sym typeface="Calibri"/>
              </a:rPr>
              <a:t>mmediately</a:t>
            </a:r>
            <a:r>
              <a:rPr b="0" i="0" lang="en-US" sz="3200" u="none" cap="none" strike="noStrike">
                <a:solidFill>
                  <a:srgbClr val="000000"/>
                </a:solidFill>
                <a:latin typeface="Calibri"/>
                <a:ea typeface="Calibri"/>
                <a:cs typeface="Calibri"/>
                <a:sym typeface="Calibri"/>
              </a:rPr>
              <a:t> returns a cached mapping in response to a query</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caching improves response time</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cache entries timeout (disappear) after some time (TTL)</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TLD servers typically cached in local name servers</a:t>
            </a:r>
            <a:endParaRPr/>
          </a:p>
          <a:p>
            <a:pPr indent="-295275" lvl="0" marL="35242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cached entries may be </a:t>
            </a:r>
            <a:r>
              <a:rPr b="0" i="1" lang="en-US" sz="3200" u="none" cap="none" strike="noStrike">
                <a:solidFill>
                  <a:srgbClr val="CC0000"/>
                </a:solidFill>
                <a:latin typeface="Calibri"/>
                <a:ea typeface="Calibri"/>
                <a:cs typeface="Calibri"/>
                <a:sym typeface="Calibri"/>
              </a:rPr>
              <a:t>out-of-date</a:t>
            </a:r>
            <a:endParaRPr b="0" i="0" sz="3200" u="none" cap="none" strike="noStrike">
              <a:solidFill>
                <a:srgbClr val="000000"/>
              </a:solidFill>
              <a:latin typeface="Calibri"/>
              <a:ea typeface="Calibri"/>
              <a:cs typeface="Calibri"/>
              <a:sym typeface="Calibri"/>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if named host changes IP address, may not be known Internet-wide until all TTLs expire!</a:t>
            </a:r>
            <a:endParaRPr/>
          </a:p>
          <a:p>
            <a:pPr indent="-231775" lvl="1" marL="695325" marR="0" rtl="0" algn="l">
              <a:lnSpc>
                <a:spcPct val="90000"/>
              </a:lnSpc>
              <a:spcBef>
                <a:spcPts val="500"/>
              </a:spcBef>
              <a:spcAft>
                <a:spcPts val="0"/>
              </a:spcAft>
              <a:buClr>
                <a:srgbClr val="0000A8"/>
              </a:buClr>
              <a:buSzPts val="2800"/>
              <a:buFont typeface="Arial"/>
              <a:buChar char="•"/>
            </a:pPr>
            <a:r>
              <a:rPr b="0" i="1" lang="en-US" sz="2800" u="none" cap="none" strike="noStrike">
                <a:solidFill>
                  <a:srgbClr val="0000A3"/>
                </a:solidFill>
                <a:latin typeface="Calibri"/>
                <a:ea typeface="Calibri"/>
                <a:cs typeface="Calibri"/>
                <a:sym typeface="Calibri"/>
              </a:rPr>
              <a:t>best-effort name-to-address translation!</a:t>
            </a:r>
            <a:endParaRPr b="0" i="1" sz="2800" u="none" cap="none" strike="noStrike">
              <a:solidFill>
                <a:srgbClr val="000000"/>
              </a:solidFill>
              <a:latin typeface="Calibri"/>
              <a:ea typeface="Calibri"/>
              <a:cs typeface="Calibri"/>
              <a:sym typeface="Calibri"/>
            </a:endParaRPr>
          </a:p>
          <a:p>
            <a:pPr indent="-53975" lvl="1" marL="695325" marR="0" rtl="0" algn="l">
              <a:lnSpc>
                <a:spcPct val="90000"/>
              </a:lnSpc>
              <a:spcBef>
                <a:spcPts val="500"/>
              </a:spcBef>
              <a:spcAft>
                <a:spcPts val="0"/>
              </a:spcAft>
              <a:buClr>
                <a:srgbClr val="0000A8"/>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806" name="Google Shape;5806;p9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1" name="Shape 5811"/>
        <p:cNvGrpSpPr/>
        <p:nvPr/>
      </p:nvGrpSpPr>
      <p:grpSpPr>
        <a:xfrm>
          <a:off x="0" y="0"/>
          <a:ext cx="0" cy="0"/>
          <a:chOff x="0" y="0"/>
          <a:chExt cx="0" cy="0"/>
        </a:xfrm>
      </p:grpSpPr>
      <p:sp>
        <p:nvSpPr>
          <p:cNvPr id="5812" name="Google Shape;5812;p97"/>
          <p:cNvSpPr txBox="1"/>
          <p:nvPr>
            <p:ph type="title"/>
          </p:nvPr>
        </p:nvSpPr>
        <p:spPr>
          <a:xfrm>
            <a:off x="838200" y="362678"/>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records</a:t>
            </a:r>
            <a:endParaRPr sz="4400"/>
          </a:p>
        </p:txBody>
      </p:sp>
      <p:sp>
        <p:nvSpPr>
          <p:cNvPr id="5813" name="Google Shape;5813;p97"/>
          <p:cNvSpPr txBox="1"/>
          <p:nvPr/>
        </p:nvSpPr>
        <p:spPr>
          <a:xfrm>
            <a:off x="1347787" y="1358900"/>
            <a:ext cx="9574213" cy="51435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DNS:</a:t>
            </a:r>
            <a:r>
              <a:rPr b="0" i="0" lang="en-US" sz="3200" u="none" cap="none" strike="noStrike">
                <a:solidFill>
                  <a:srgbClr val="000000"/>
                </a:solidFill>
                <a:latin typeface="Calibri"/>
                <a:ea typeface="Calibri"/>
                <a:cs typeface="Calibri"/>
                <a:sym typeface="Calibri"/>
              </a:rPr>
              <a:t> distributed database storing resource records </a:t>
            </a:r>
            <a:r>
              <a:rPr b="0" i="0" lang="en-US" sz="3200" u="none" cap="none" strike="noStrike">
                <a:solidFill>
                  <a:srgbClr val="CC0000"/>
                </a:solidFill>
                <a:latin typeface="Calibri"/>
                <a:ea typeface="Calibri"/>
                <a:cs typeface="Calibri"/>
                <a:sym typeface="Calibri"/>
              </a:rPr>
              <a:t>(RR)</a:t>
            </a:r>
            <a:endParaRPr/>
          </a:p>
        </p:txBody>
      </p:sp>
      <p:sp>
        <p:nvSpPr>
          <p:cNvPr id="5814" name="Google Shape;5814;p97"/>
          <p:cNvSpPr txBox="1"/>
          <p:nvPr/>
        </p:nvSpPr>
        <p:spPr>
          <a:xfrm>
            <a:off x="1080534" y="4388077"/>
            <a:ext cx="4547961" cy="1905000"/>
          </a:xfrm>
          <a:prstGeom prst="rect">
            <a:avLst/>
          </a:prstGeom>
          <a:noFill/>
          <a:ln>
            <a:noFill/>
          </a:ln>
        </p:spPr>
        <p:txBody>
          <a:bodyPr anchorCtr="0" anchor="t" bIns="45700" lIns="91425" spcFirstLastPara="1" rIns="91425" wrap="square" tIns="45700">
            <a:noAutofit/>
          </a:bodyPr>
          <a:lstStyle/>
          <a:p>
            <a:pPr indent="0" lvl="0" marL="14288"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CC0000"/>
                </a:solidFill>
                <a:latin typeface="Calibri"/>
                <a:ea typeface="Calibri"/>
                <a:cs typeface="Calibri"/>
                <a:sym typeface="Calibri"/>
              </a:rPr>
              <a:t>type=NS</a:t>
            </a:r>
            <a:endParaRPr/>
          </a:p>
          <a:p>
            <a:pPr indent="-288925" lvl="1" marL="34607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ourier"/>
                <a:ea typeface="Courier"/>
                <a:cs typeface="Courier"/>
                <a:sym typeface="Courier"/>
              </a:rPr>
              <a:t>name</a:t>
            </a:r>
            <a:r>
              <a:rPr b="0" i="0" lang="en-US" sz="2400" u="none" cap="none" strike="noStrike">
                <a:solidFill>
                  <a:srgbClr val="000000"/>
                </a:solidFill>
                <a:latin typeface="Calibri"/>
                <a:ea typeface="Calibri"/>
                <a:cs typeface="Calibri"/>
                <a:sym typeface="Calibri"/>
              </a:rPr>
              <a:t> is domain (e.g., foo.com)</a:t>
            </a:r>
            <a:endParaRPr/>
          </a:p>
          <a:p>
            <a:pPr indent="-288925" lvl="1" marL="34607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ourier"/>
                <a:ea typeface="Courier"/>
                <a:cs typeface="Courier"/>
                <a:sym typeface="Courier"/>
              </a:rPr>
              <a:t>value </a:t>
            </a:r>
            <a:r>
              <a:rPr b="0" i="0" lang="en-US" sz="2400" u="none" cap="none" strike="noStrike">
                <a:solidFill>
                  <a:srgbClr val="000000"/>
                </a:solidFill>
                <a:latin typeface="Calibri"/>
                <a:ea typeface="Calibri"/>
                <a:cs typeface="Calibri"/>
                <a:sym typeface="Calibri"/>
              </a:rPr>
              <a:t>is hostname of authoritative name server for this domain</a:t>
            </a:r>
            <a:endParaRPr/>
          </a:p>
          <a:p>
            <a:pPr indent="-444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5815" name="Google Shape;5815;p97"/>
          <p:cNvSpPr txBox="1"/>
          <p:nvPr/>
        </p:nvSpPr>
        <p:spPr>
          <a:xfrm>
            <a:off x="2659064" y="1860128"/>
            <a:ext cx="6332536" cy="52322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RR format: </a:t>
            </a:r>
            <a:r>
              <a:rPr b="0" i="0" lang="en-US" sz="2400" u="none" cap="none" strike="noStrike">
                <a:solidFill>
                  <a:srgbClr val="000000"/>
                </a:solidFill>
                <a:latin typeface="Calibri"/>
                <a:ea typeface="Calibri"/>
                <a:cs typeface="Calibri"/>
                <a:sym typeface="Calibri"/>
              </a:rPr>
              <a:t>(</a:t>
            </a:r>
            <a:r>
              <a:rPr b="0" i="0" lang="en-US" sz="2400" u="none" cap="none" strike="noStrike">
                <a:solidFill>
                  <a:srgbClr val="000000"/>
                </a:solidFill>
                <a:latin typeface="Courier"/>
                <a:ea typeface="Courier"/>
                <a:cs typeface="Courier"/>
                <a:sym typeface="Courier"/>
              </a:rPr>
              <a:t>name, value, type, ttl</a:t>
            </a:r>
            <a:r>
              <a:rPr b="0" i="0" lang="en-US" sz="2400" u="none" cap="none" strike="noStrike">
                <a:solidFill>
                  <a:srgbClr val="000000"/>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sp>
        <p:nvSpPr>
          <p:cNvPr id="5816" name="Google Shape;5816;p97"/>
          <p:cNvSpPr/>
          <p:nvPr/>
        </p:nvSpPr>
        <p:spPr>
          <a:xfrm>
            <a:off x="1067384" y="2774950"/>
            <a:ext cx="3810000" cy="13049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99"/>
              </a:buClr>
              <a:buSzPts val="2400"/>
              <a:buFont typeface="Noto Sans Symbols"/>
              <a:buNone/>
            </a:pPr>
            <a:r>
              <a:rPr b="0" i="0" lang="en-US" sz="3200" u="none" cap="none" strike="noStrike">
                <a:solidFill>
                  <a:srgbClr val="CC0000"/>
                </a:solidFill>
                <a:latin typeface="Calibri"/>
                <a:ea typeface="Calibri"/>
                <a:cs typeface="Calibri"/>
                <a:sym typeface="Calibri"/>
              </a:rPr>
              <a:t>type=A</a:t>
            </a:r>
            <a:endParaRPr/>
          </a:p>
          <a:p>
            <a:pPr indent="-317500" lvl="1" marL="403225" marR="0" rtl="0" algn="l">
              <a:lnSpc>
                <a:spcPct val="10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ourier"/>
                <a:ea typeface="Courier"/>
                <a:cs typeface="Courier"/>
                <a:sym typeface="Courier"/>
              </a:rPr>
              <a:t>name</a:t>
            </a:r>
            <a:r>
              <a:rPr b="0" i="0" lang="en-US" sz="2400" u="none" cap="none" strike="noStrike">
                <a:solidFill>
                  <a:srgbClr val="000000"/>
                </a:solidFill>
                <a:latin typeface="Calibri"/>
                <a:ea typeface="Calibri"/>
                <a:cs typeface="Calibri"/>
                <a:sym typeface="Calibri"/>
              </a:rPr>
              <a:t> is hostname</a:t>
            </a:r>
            <a:endParaRPr/>
          </a:p>
          <a:p>
            <a:pPr indent="-317500" lvl="1" marL="403225" marR="0" rtl="0" algn="l">
              <a:lnSpc>
                <a:spcPct val="10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ourier"/>
                <a:ea typeface="Courier"/>
                <a:cs typeface="Courier"/>
                <a:sym typeface="Courier"/>
              </a:rPr>
              <a:t>value</a:t>
            </a:r>
            <a:r>
              <a:rPr b="0" i="0" lang="en-US" sz="2400" u="none" cap="none" strike="noStrike">
                <a:solidFill>
                  <a:srgbClr val="000000"/>
                </a:solidFill>
                <a:latin typeface="Calibri"/>
                <a:ea typeface="Calibri"/>
                <a:cs typeface="Calibri"/>
                <a:sym typeface="Calibri"/>
              </a:rPr>
              <a:t> is IP address</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817" name="Google Shape;5817;p97"/>
          <p:cNvSpPr/>
          <p:nvPr/>
        </p:nvSpPr>
        <p:spPr>
          <a:xfrm>
            <a:off x="6015718" y="2797175"/>
            <a:ext cx="6176282" cy="217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3200"/>
              <a:buFont typeface="Calibri"/>
              <a:buNone/>
            </a:pPr>
            <a:r>
              <a:rPr b="0" i="0" lang="en-US" sz="3200" u="none" cap="none" strike="noStrike">
                <a:solidFill>
                  <a:srgbClr val="CC0000"/>
                </a:solidFill>
                <a:latin typeface="Calibri"/>
                <a:ea typeface="Calibri"/>
                <a:cs typeface="Calibri"/>
                <a:sym typeface="Calibri"/>
              </a:rPr>
              <a:t>type=CNAME</a:t>
            </a:r>
            <a:endParaRPr/>
          </a:p>
          <a:p>
            <a:pPr indent="-317500" lvl="1" marL="403225" marR="0" rtl="0" algn="l">
              <a:lnSpc>
                <a:spcPct val="10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ourier"/>
                <a:ea typeface="Courier"/>
                <a:cs typeface="Courier"/>
                <a:sym typeface="Courier"/>
              </a:rPr>
              <a:t>name </a:t>
            </a:r>
            <a:r>
              <a:rPr b="0" i="0" lang="en-US" sz="2400" u="none" cap="none" strike="noStrike">
                <a:solidFill>
                  <a:srgbClr val="000000"/>
                </a:solidFill>
                <a:latin typeface="Calibri"/>
                <a:ea typeface="Calibri"/>
                <a:cs typeface="Calibri"/>
                <a:sym typeface="Calibri"/>
              </a:rPr>
              <a:t>is alias name for some “canonical” (the real) name</a:t>
            </a:r>
            <a:endParaRPr/>
          </a:p>
          <a:p>
            <a:pPr indent="-317500" lvl="1" marL="403225" marR="0" rtl="0" algn="l">
              <a:lnSpc>
                <a:spcPct val="100000"/>
              </a:lnSpc>
              <a:spcBef>
                <a:spcPts val="0"/>
              </a:spcBef>
              <a:spcAft>
                <a:spcPts val="0"/>
              </a:spcAft>
              <a:buClr>
                <a:srgbClr val="000099"/>
              </a:buClr>
              <a:buSzPts val="2400"/>
              <a:buFont typeface="Noto Sans Symbols"/>
              <a:buChar char="▪"/>
            </a:pPr>
            <a:r>
              <a:rPr b="0" i="0" lang="en-US" sz="2000" u="none" cap="none" strike="noStrike">
                <a:solidFill>
                  <a:srgbClr val="000000"/>
                </a:solidFill>
                <a:latin typeface="Calibri"/>
                <a:ea typeface="Calibri"/>
                <a:cs typeface="Calibri"/>
                <a:sym typeface="Calibri"/>
              </a:rPr>
              <a:t>www.ibm.com </a:t>
            </a:r>
            <a:r>
              <a:rPr b="0" i="0" lang="en-US" sz="2400" u="none" cap="none" strike="noStrike">
                <a:solidFill>
                  <a:srgbClr val="000000"/>
                </a:solidFill>
                <a:latin typeface="Calibri"/>
                <a:ea typeface="Calibri"/>
                <a:cs typeface="Calibri"/>
                <a:sym typeface="Calibri"/>
              </a:rPr>
              <a:t>is really </a:t>
            </a:r>
            <a:r>
              <a:rPr b="0" i="0" lang="en-US" sz="2000" u="none" cap="none" strike="noStrike">
                <a:solidFill>
                  <a:srgbClr val="000000"/>
                </a:solidFill>
                <a:latin typeface="Calibri"/>
                <a:ea typeface="Calibri"/>
                <a:cs typeface="Calibri"/>
                <a:sym typeface="Calibri"/>
              </a:rPr>
              <a:t>servereast.backup2.ibm.com</a:t>
            </a:r>
            <a:endParaRPr/>
          </a:p>
          <a:p>
            <a:pPr indent="-317500" lvl="1" marL="403225" marR="0" rtl="0" algn="l">
              <a:lnSpc>
                <a:spcPct val="10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ourier"/>
                <a:ea typeface="Courier"/>
                <a:cs typeface="Courier"/>
                <a:sym typeface="Courier"/>
              </a:rPr>
              <a:t>value </a:t>
            </a:r>
            <a:r>
              <a:rPr b="0" i="0" lang="en-US" sz="2400" u="none" cap="none" strike="noStrike">
                <a:solidFill>
                  <a:srgbClr val="000000"/>
                </a:solidFill>
                <a:latin typeface="Calibri"/>
                <a:ea typeface="Calibri"/>
                <a:cs typeface="Calibri"/>
                <a:sym typeface="Calibri"/>
              </a:rPr>
              <a:t>is canonical name</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818" name="Google Shape;5818;p97"/>
          <p:cNvSpPr/>
          <p:nvPr/>
        </p:nvSpPr>
        <p:spPr>
          <a:xfrm>
            <a:off x="6015718" y="4968875"/>
            <a:ext cx="5287866" cy="130968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CC0000"/>
              </a:buClr>
              <a:buSzPts val="3200"/>
              <a:buFont typeface="Calibri"/>
              <a:buNone/>
            </a:pPr>
            <a:r>
              <a:rPr b="0" i="0" lang="en-US" sz="3200" u="none" cap="none" strike="noStrike">
                <a:solidFill>
                  <a:srgbClr val="CC0000"/>
                </a:solidFill>
                <a:latin typeface="Calibri"/>
                <a:ea typeface="Calibri"/>
                <a:cs typeface="Calibri"/>
                <a:sym typeface="Calibri"/>
              </a:rPr>
              <a:t>type=MX</a:t>
            </a:r>
            <a:endParaRPr/>
          </a:p>
          <a:p>
            <a:pPr indent="-285750" lvl="1" marL="742950" marR="0" rtl="0" algn="l">
              <a:lnSpc>
                <a:spcPct val="100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ourier"/>
                <a:ea typeface="Courier"/>
                <a:cs typeface="Courier"/>
                <a:sym typeface="Courier"/>
              </a:rPr>
              <a:t>value</a:t>
            </a:r>
            <a:r>
              <a:rPr b="0" i="0" lang="en-US" sz="2400" u="none" cap="none" strike="noStrike">
                <a:solidFill>
                  <a:srgbClr val="000000"/>
                </a:solidFill>
                <a:latin typeface="Calibri"/>
                <a:ea typeface="Calibri"/>
                <a:cs typeface="Calibri"/>
                <a:sym typeface="Calibri"/>
              </a:rPr>
              <a:t> is name of SMTP mail server associated with </a:t>
            </a:r>
            <a:r>
              <a:rPr b="0" i="0" lang="en-US" sz="2400" u="none" cap="none" strike="noStrike">
                <a:solidFill>
                  <a:srgbClr val="000000"/>
                </a:solidFill>
                <a:latin typeface="Courier"/>
                <a:ea typeface="Courier"/>
                <a:cs typeface="Courier"/>
                <a:sym typeface="Courier"/>
              </a:rPr>
              <a:t>name</a:t>
            </a:r>
            <a:endParaRPr/>
          </a:p>
          <a:p>
            <a:pPr indent="-165100" lvl="0" marL="34290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5819" name="Google Shape;5819;p97"/>
          <p:cNvSpPr/>
          <p:nvPr/>
        </p:nvSpPr>
        <p:spPr>
          <a:xfrm>
            <a:off x="1358900" y="1270000"/>
            <a:ext cx="9690100" cy="1155700"/>
          </a:xfrm>
          <a:prstGeom prst="rect">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20" name="Google Shape;5820;p9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6"/>
                                        </p:tgtEl>
                                        <p:attrNameLst>
                                          <p:attrName>style.visibility</p:attrName>
                                        </p:attrNameLst>
                                      </p:cBhvr>
                                      <p:to>
                                        <p:strVal val="visible"/>
                                      </p:to>
                                    </p:set>
                                    <p:animEffect filter="fade" transition="in">
                                      <p:cBhvr>
                                        <p:cTn dur="500"/>
                                        <p:tgtEl>
                                          <p:spTgt spid="5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4"/>
                                        </p:tgtEl>
                                        <p:attrNameLst>
                                          <p:attrName>style.visibility</p:attrName>
                                        </p:attrNameLst>
                                      </p:cBhvr>
                                      <p:to>
                                        <p:strVal val="visible"/>
                                      </p:to>
                                    </p:set>
                                    <p:animEffect filter="fade" transition="in">
                                      <p:cBhvr>
                                        <p:cTn dur="500"/>
                                        <p:tgtEl>
                                          <p:spTgt spid="5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7"/>
                                        </p:tgtEl>
                                        <p:attrNameLst>
                                          <p:attrName>style.visibility</p:attrName>
                                        </p:attrNameLst>
                                      </p:cBhvr>
                                      <p:to>
                                        <p:strVal val="visible"/>
                                      </p:to>
                                    </p:set>
                                    <p:animEffect filter="fade" transition="in">
                                      <p:cBhvr>
                                        <p:cTn dur="500"/>
                                        <p:tgtEl>
                                          <p:spTgt spid="5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8"/>
                                        </p:tgtEl>
                                        <p:attrNameLst>
                                          <p:attrName>style.visibility</p:attrName>
                                        </p:attrNameLst>
                                      </p:cBhvr>
                                      <p:to>
                                        <p:strVal val="visible"/>
                                      </p:to>
                                    </p:set>
                                    <p:animEffect filter="fade" transition="in">
                                      <p:cBhvr>
                                        <p:cTn dur="500"/>
                                        <p:tgtEl>
                                          <p:spTgt spid="5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5" name="Shape 5825"/>
        <p:cNvGrpSpPr/>
        <p:nvPr/>
      </p:nvGrpSpPr>
      <p:grpSpPr>
        <a:xfrm>
          <a:off x="0" y="0"/>
          <a:ext cx="0" cy="0"/>
          <a:chOff x="0" y="0"/>
          <a:chExt cx="0" cy="0"/>
        </a:xfrm>
      </p:grpSpPr>
      <p:grpSp>
        <p:nvGrpSpPr>
          <p:cNvPr id="5826" name="Google Shape;5826;p98"/>
          <p:cNvGrpSpPr/>
          <p:nvPr/>
        </p:nvGrpSpPr>
        <p:grpSpPr>
          <a:xfrm>
            <a:off x="6272212" y="1937764"/>
            <a:ext cx="3671888" cy="4505326"/>
            <a:chOff x="6272212" y="1937764"/>
            <a:chExt cx="3671888" cy="4505326"/>
          </a:xfrm>
        </p:grpSpPr>
        <p:sp>
          <p:nvSpPr>
            <p:cNvPr id="5827" name="Google Shape;5827;p98"/>
            <p:cNvSpPr/>
            <p:nvPr/>
          </p:nvSpPr>
          <p:spPr>
            <a:xfrm>
              <a:off x="6297612" y="2339402"/>
              <a:ext cx="3614738" cy="4103688"/>
            </a:xfrm>
            <a:prstGeom prst="rect">
              <a:avLst/>
            </a:prstGeom>
            <a:solidFill>
              <a:schemeClr val="lt1"/>
            </a:solidFill>
            <a:ln cap="flat" cmpd="sng" w="19050">
              <a:solidFill>
                <a:schemeClr val="dk1"/>
              </a:solidFill>
              <a:prstDash val="solid"/>
              <a:miter lim="800000"/>
              <a:headEnd len="sm" w="sm" type="none"/>
              <a:tailEnd len="sm" w="sm" type="none"/>
            </a:ln>
            <a:effectLst>
              <a:outerShdw blurRad="50800" sx="101000" rotWithShape="0" algn="bl" dir="18900000" dist="38100" sy="101000">
                <a:srgbClr val="0000A3">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cxnSp>
          <p:nvCxnSpPr>
            <p:cNvPr id="5828" name="Google Shape;5828;p98"/>
            <p:cNvCxnSpPr/>
            <p:nvPr/>
          </p:nvCxnSpPr>
          <p:spPr>
            <a:xfrm>
              <a:off x="6286500" y="5766814"/>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29" name="Google Shape;5829;p98"/>
            <p:cNvCxnSpPr/>
            <p:nvPr/>
          </p:nvCxnSpPr>
          <p:spPr>
            <a:xfrm>
              <a:off x="6297612" y="5081014"/>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30" name="Google Shape;5830;p98"/>
            <p:cNvCxnSpPr/>
            <p:nvPr/>
          </p:nvCxnSpPr>
          <p:spPr>
            <a:xfrm>
              <a:off x="6286500" y="4395214"/>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31" name="Google Shape;5831;p98"/>
            <p:cNvCxnSpPr/>
            <p:nvPr/>
          </p:nvCxnSpPr>
          <p:spPr>
            <a:xfrm>
              <a:off x="6286500" y="3720527"/>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32" name="Google Shape;5832;p98"/>
            <p:cNvCxnSpPr/>
            <p:nvPr/>
          </p:nvCxnSpPr>
          <p:spPr>
            <a:xfrm>
              <a:off x="6284912" y="3263327"/>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33" name="Google Shape;5833;p98"/>
            <p:cNvCxnSpPr/>
            <p:nvPr/>
          </p:nvCxnSpPr>
          <p:spPr>
            <a:xfrm>
              <a:off x="6272212" y="2812477"/>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34" name="Google Shape;5834;p98"/>
            <p:cNvCxnSpPr/>
            <p:nvPr/>
          </p:nvCxnSpPr>
          <p:spPr>
            <a:xfrm>
              <a:off x="8104187" y="2350514"/>
              <a:ext cx="3175" cy="1360488"/>
            </a:xfrm>
            <a:prstGeom prst="straightConnector1">
              <a:avLst/>
            </a:prstGeom>
            <a:noFill/>
            <a:ln cap="flat" cmpd="sng" w="19050">
              <a:solidFill>
                <a:schemeClr val="dk1"/>
              </a:solidFill>
              <a:prstDash val="solid"/>
              <a:round/>
              <a:headEnd len="med" w="med" type="none"/>
              <a:tailEnd len="med" w="med" type="none"/>
            </a:ln>
          </p:spPr>
        </p:cxnSp>
        <p:sp>
          <p:nvSpPr>
            <p:cNvPr id="5835" name="Google Shape;5835;p98"/>
            <p:cNvSpPr txBox="1"/>
            <p:nvPr/>
          </p:nvSpPr>
          <p:spPr>
            <a:xfrm>
              <a:off x="6542087" y="2410839"/>
              <a:ext cx="131127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identification</a:t>
              </a:r>
              <a:endParaRPr/>
            </a:p>
          </p:txBody>
        </p:sp>
        <p:sp>
          <p:nvSpPr>
            <p:cNvPr id="5836" name="Google Shape;5836;p98"/>
            <p:cNvSpPr txBox="1"/>
            <p:nvPr/>
          </p:nvSpPr>
          <p:spPr>
            <a:xfrm>
              <a:off x="8666162" y="2410839"/>
              <a:ext cx="61277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flags</a:t>
              </a:r>
              <a:endParaRPr/>
            </a:p>
          </p:txBody>
        </p:sp>
        <p:sp>
          <p:nvSpPr>
            <p:cNvPr id="5837" name="Google Shape;5837;p98"/>
            <p:cNvSpPr txBox="1"/>
            <p:nvPr/>
          </p:nvSpPr>
          <p:spPr>
            <a:xfrm>
              <a:off x="6573837" y="2868039"/>
              <a:ext cx="122237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questions</a:t>
              </a:r>
              <a:endParaRPr/>
            </a:p>
          </p:txBody>
        </p:sp>
        <p:sp>
          <p:nvSpPr>
            <p:cNvPr id="5838" name="Google Shape;5838;p98"/>
            <p:cNvSpPr txBox="1"/>
            <p:nvPr/>
          </p:nvSpPr>
          <p:spPr>
            <a:xfrm>
              <a:off x="6457950" y="3879277"/>
              <a:ext cx="3278188"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questions (variable # of questions)</a:t>
              </a:r>
              <a:endParaRPr/>
            </a:p>
          </p:txBody>
        </p:sp>
        <p:sp>
          <p:nvSpPr>
            <p:cNvPr id="5839" name="Google Shape;5839;p98"/>
            <p:cNvSpPr txBox="1"/>
            <p:nvPr/>
          </p:nvSpPr>
          <p:spPr>
            <a:xfrm>
              <a:off x="8167687" y="3323652"/>
              <a:ext cx="1671638"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additional RRs</a:t>
              </a:r>
              <a:endParaRPr/>
            </a:p>
          </p:txBody>
        </p:sp>
        <p:sp>
          <p:nvSpPr>
            <p:cNvPr id="5840" name="Google Shape;5840;p98"/>
            <p:cNvSpPr txBox="1"/>
            <p:nvPr/>
          </p:nvSpPr>
          <p:spPr>
            <a:xfrm>
              <a:off x="6415087" y="3325239"/>
              <a:ext cx="158432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authority RRs</a:t>
              </a:r>
              <a:endParaRPr/>
            </a:p>
          </p:txBody>
        </p:sp>
        <p:sp>
          <p:nvSpPr>
            <p:cNvPr id="5841" name="Google Shape;5841;p98"/>
            <p:cNvSpPr txBox="1"/>
            <p:nvPr/>
          </p:nvSpPr>
          <p:spPr>
            <a:xfrm>
              <a:off x="8266112" y="2877564"/>
              <a:ext cx="1458913"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answer RRs</a:t>
              </a:r>
              <a:endParaRPr/>
            </a:p>
          </p:txBody>
        </p:sp>
        <p:sp>
          <p:nvSpPr>
            <p:cNvPr id="5842" name="Google Shape;5842;p98"/>
            <p:cNvSpPr txBox="1"/>
            <p:nvPr/>
          </p:nvSpPr>
          <p:spPr>
            <a:xfrm>
              <a:off x="6765925" y="4563489"/>
              <a:ext cx="2690813"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answers (variable # of RRs)</a:t>
              </a:r>
              <a:endParaRPr/>
            </a:p>
          </p:txBody>
        </p:sp>
        <p:sp>
          <p:nvSpPr>
            <p:cNvPr id="5843" name="Google Shape;5843;p98"/>
            <p:cNvSpPr txBox="1"/>
            <p:nvPr/>
          </p:nvSpPr>
          <p:spPr>
            <a:xfrm>
              <a:off x="6796087" y="5249289"/>
              <a:ext cx="271462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authority (variable # of RRs)</a:t>
              </a:r>
              <a:endParaRPr/>
            </a:p>
          </p:txBody>
        </p:sp>
        <p:sp>
          <p:nvSpPr>
            <p:cNvPr id="5844" name="Google Shape;5844;p98"/>
            <p:cNvSpPr txBox="1"/>
            <p:nvPr/>
          </p:nvSpPr>
          <p:spPr>
            <a:xfrm>
              <a:off x="6492875" y="5916039"/>
              <a:ext cx="3186113"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additional info (variable # of RRs)</a:t>
              </a:r>
              <a:endParaRPr/>
            </a:p>
          </p:txBody>
        </p:sp>
        <p:grpSp>
          <p:nvGrpSpPr>
            <p:cNvPr id="5845" name="Google Shape;5845;p98"/>
            <p:cNvGrpSpPr/>
            <p:nvPr/>
          </p:nvGrpSpPr>
          <p:grpSpPr>
            <a:xfrm>
              <a:off x="6302375" y="1937764"/>
              <a:ext cx="1747837" cy="274638"/>
              <a:chOff x="2691" y="1194"/>
              <a:chExt cx="1101" cy="173"/>
            </a:xfrm>
          </p:grpSpPr>
          <p:sp>
            <p:nvSpPr>
              <p:cNvPr id="5846" name="Google Shape;5846;p98"/>
              <p:cNvSpPr txBox="1"/>
              <p:nvPr/>
            </p:nvSpPr>
            <p:spPr>
              <a:xfrm>
                <a:off x="3032" y="1194"/>
                <a:ext cx="425" cy="1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 bytes</a:t>
                </a:r>
                <a:endParaRPr/>
              </a:p>
            </p:txBody>
          </p:sp>
          <p:cxnSp>
            <p:nvCxnSpPr>
              <p:cNvPr id="5847" name="Google Shape;5847;p98"/>
              <p:cNvCxnSpPr/>
              <p:nvPr/>
            </p:nvCxnSpPr>
            <p:spPr>
              <a:xfrm>
                <a:off x="3465" y="1284"/>
                <a:ext cx="327" cy="0"/>
              </a:xfrm>
              <a:prstGeom prst="straightConnector1">
                <a:avLst/>
              </a:prstGeom>
              <a:noFill/>
              <a:ln cap="flat" cmpd="sng" w="9525">
                <a:solidFill>
                  <a:schemeClr val="dk1"/>
                </a:solidFill>
                <a:prstDash val="solid"/>
                <a:round/>
                <a:headEnd len="med" w="med" type="none"/>
                <a:tailEnd len="med" w="med" type="triangle"/>
              </a:ln>
            </p:spPr>
          </p:cxnSp>
          <p:cxnSp>
            <p:nvCxnSpPr>
              <p:cNvPr id="5848" name="Google Shape;5848;p98"/>
              <p:cNvCxnSpPr/>
              <p:nvPr/>
            </p:nvCxnSpPr>
            <p:spPr>
              <a:xfrm rot="10800000">
                <a:off x="2691" y="1284"/>
                <a:ext cx="327" cy="0"/>
              </a:xfrm>
              <a:prstGeom prst="straightConnector1">
                <a:avLst/>
              </a:prstGeom>
              <a:noFill/>
              <a:ln cap="flat" cmpd="sng" w="9525">
                <a:solidFill>
                  <a:schemeClr val="dk1"/>
                </a:solidFill>
                <a:prstDash val="solid"/>
                <a:round/>
                <a:headEnd len="med" w="med" type="none"/>
                <a:tailEnd len="med" w="med" type="triangle"/>
              </a:ln>
            </p:spPr>
          </p:cxnSp>
        </p:grpSp>
        <p:grpSp>
          <p:nvGrpSpPr>
            <p:cNvPr id="5849" name="Google Shape;5849;p98"/>
            <p:cNvGrpSpPr/>
            <p:nvPr/>
          </p:nvGrpSpPr>
          <p:grpSpPr>
            <a:xfrm>
              <a:off x="8077200" y="1937764"/>
              <a:ext cx="1747837" cy="274638"/>
              <a:chOff x="2691" y="1194"/>
              <a:chExt cx="1101" cy="173"/>
            </a:xfrm>
          </p:grpSpPr>
          <p:sp>
            <p:nvSpPr>
              <p:cNvPr id="5850" name="Google Shape;5850;p98"/>
              <p:cNvSpPr txBox="1"/>
              <p:nvPr/>
            </p:nvSpPr>
            <p:spPr>
              <a:xfrm>
                <a:off x="3032" y="1194"/>
                <a:ext cx="425" cy="1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 bytes</a:t>
                </a:r>
                <a:endParaRPr/>
              </a:p>
            </p:txBody>
          </p:sp>
          <p:cxnSp>
            <p:nvCxnSpPr>
              <p:cNvPr id="5851" name="Google Shape;5851;p98"/>
              <p:cNvCxnSpPr/>
              <p:nvPr/>
            </p:nvCxnSpPr>
            <p:spPr>
              <a:xfrm>
                <a:off x="3465" y="1284"/>
                <a:ext cx="327" cy="0"/>
              </a:xfrm>
              <a:prstGeom prst="straightConnector1">
                <a:avLst/>
              </a:prstGeom>
              <a:noFill/>
              <a:ln cap="flat" cmpd="sng" w="9525">
                <a:solidFill>
                  <a:schemeClr val="dk1"/>
                </a:solidFill>
                <a:prstDash val="solid"/>
                <a:round/>
                <a:headEnd len="med" w="med" type="none"/>
                <a:tailEnd len="med" w="med" type="triangle"/>
              </a:ln>
            </p:spPr>
          </p:cxnSp>
          <p:cxnSp>
            <p:nvCxnSpPr>
              <p:cNvPr id="5852" name="Google Shape;5852;p98"/>
              <p:cNvCxnSpPr/>
              <p:nvPr/>
            </p:nvCxnSpPr>
            <p:spPr>
              <a:xfrm rot="10800000">
                <a:off x="2691" y="1284"/>
                <a:ext cx="327" cy="0"/>
              </a:xfrm>
              <a:prstGeom prst="straightConnector1">
                <a:avLst/>
              </a:prstGeom>
              <a:noFill/>
              <a:ln cap="flat" cmpd="sng" w="9525">
                <a:solidFill>
                  <a:schemeClr val="dk1"/>
                </a:solidFill>
                <a:prstDash val="solid"/>
                <a:round/>
                <a:headEnd len="med" w="med" type="none"/>
                <a:tailEnd len="med" w="med" type="triangle"/>
              </a:ln>
            </p:spPr>
          </p:cxnSp>
        </p:grpSp>
      </p:grpSp>
      <p:sp>
        <p:nvSpPr>
          <p:cNvPr id="5853" name="Google Shape;5853;p98"/>
          <p:cNvSpPr txBox="1"/>
          <p:nvPr>
            <p:ph type="title"/>
          </p:nvPr>
        </p:nvSpPr>
        <p:spPr>
          <a:xfrm>
            <a:off x="838200" y="362678"/>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protocol messages</a:t>
            </a:r>
            <a:endParaRPr sz="4400"/>
          </a:p>
        </p:txBody>
      </p:sp>
      <p:sp>
        <p:nvSpPr>
          <p:cNvPr id="5854" name="Google Shape;5854;p98"/>
          <p:cNvSpPr txBox="1"/>
          <p:nvPr/>
        </p:nvSpPr>
        <p:spPr>
          <a:xfrm>
            <a:off x="693057" y="1391557"/>
            <a:ext cx="10393362" cy="514350"/>
          </a:xfrm>
          <a:prstGeom prst="rect">
            <a:avLst/>
          </a:prstGeom>
          <a:noFill/>
          <a:ln>
            <a:noFill/>
          </a:ln>
        </p:spPr>
        <p:txBody>
          <a:bodyPr anchorCtr="0" anchor="t" bIns="45700" lIns="91425" spcFirstLastPara="1" rIns="91425" wrap="square" tIns="45700">
            <a:noAutofit/>
          </a:bodyPr>
          <a:lstStyle/>
          <a:p>
            <a:pPr indent="0" lvl="0" marL="13017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000000"/>
                </a:solidFill>
                <a:latin typeface="Calibri"/>
                <a:ea typeface="Calibri"/>
                <a:cs typeface="Calibri"/>
                <a:sym typeface="Calibri"/>
              </a:rPr>
              <a:t>DNS</a:t>
            </a:r>
            <a:r>
              <a:rPr b="0" i="1" lang="en-US" sz="3200" u="none" cap="none" strike="noStrike">
                <a:solidFill>
                  <a:srgbClr val="000000"/>
                </a:solidFill>
                <a:latin typeface="Calibri"/>
                <a:ea typeface="Calibri"/>
                <a:cs typeface="Calibri"/>
                <a:sym typeface="Calibri"/>
              </a:rPr>
              <a:t> </a:t>
            </a:r>
            <a:r>
              <a:rPr b="0" i="1" lang="en-US" sz="3200" u="none" cap="none" strike="noStrike">
                <a:solidFill>
                  <a:srgbClr val="CC0000"/>
                </a:solidFill>
                <a:latin typeface="Calibri"/>
                <a:ea typeface="Calibri"/>
                <a:cs typeface="Calibri"/>
                <a:sym typeface="Calibri"/>
              </a:rPr>
              <a:t>query</a:t>
            </a:r>
            <a:r>
              <a:rPr b="0" i="0" lang="en-US" sz="3200" u="none" cap="none" strike="noStrike">
                <a:solidFill>
                  <a:srgbClr val="FF0000"/>
                </a:solidFill>
                <a:latin typeface="Calibri"/>
                <a:ea typeface="Calibri"/>
                <a:cs typeface="Calibri"/>
                <a:sym typeface="Calibri"/>
              </a:rPr>
              <a:t> </a:t>
            </a:r>
            <a:r>
              <a:rPr b="0" i="0" lang="en-US" sz="3200" u="none" cap="none" strike="noStrike">
                <a:solidFill>
                  <a:srgbClr val="000000"/>
                </a:solidFill>
                <a:latin typeface="Calibri"/>
                <a:ea typeface="Calibri"/>
                <a:cs typeface="Calibri"/>
                <a:sym typeface="Calibri"/>
              </a:rPr>
              <a:t>and </a:t>
            </a:r>
            <a:r>
              <a:rPr b="0" i="1" lang="en-US" sz="3200" u="none" cap="none" strike="noStrike">
                <a:solidFill>
                  <a:srgbClr val="CC0000"/>
                </a:solidFill>
                <a:latin typeface="Calibri"/>
                <a:ea typeface="Calibri"/>
                <a:cs typeface="Calibri"/>
                <a:sym typeface="Calibri"/>
              </a:rPr>
              <a:t>reply</a:t>
            </a:r>
            <a:r>
              <a:rPr b="0" i="0" lang="en-US" sz="3200" u="none" cap="none" strike="noStrike">
                <a:solidFill>
                  <a:srgbClr val="000000"/>
                </a:solidFill>
                <a:latin typeface="Calibri"/>
                <a:ea typeface="Calibri"/>
                <a:cs typeface="Calibri"/>
                <a:sym typeface="Calibri"/>
              </a:rPr>
              <a:t> messages, both have same  </a:t>
            </a:r>
            <a:r>
              <a:rPr b="0" i="1" lang="en-US" sz="3200" u="none" cap="none" strike="noStrike">
                <a:solidFill>
                  <a:srgbClr val="CC0000"/>
                </a:solidFill>
                <a:latin typeface="Calibri"/>
                <a:ea typeface="Calibri"/>
                <a:cs typeface="Calibri"/>
                <a:sym typeface="Calibri"/>
              </a:rPr>
              <a:t>format:</a:t>
            </a:r>
            <a:endParaRPr b="0" i="0" sz="3200" u="none" cap="none" strike="noStrike">
              <a:solidFill>
                <a:srgbClr val="CC0000"/>
              </a:solidFill>
              <a:latin typeface="Calibri"/>
              <a:ea typeface="Calibri"/>
              <a:cs typeface="Calibri"/>
              <a:sym typeface="Calibri"/>
            </a:endParaRPr>
          </a:p>
        </p:txBody>
      </p:sp>
      <p:sp>
        <p:nvSpPr>
          <p:cNvPr id="5855" name="Google Shape;5855;p98"/>
          <p:cNvSpPr/>
          <p:nvPr/>
        </p:nvSpPr>
        <p:spPr>
          <a:xfrm>
            <a:off x="1407887" y="2394964"/>
            <a:ext cx="4688114" cy="3838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message header:</a:t>
            </a:r>
            <a:endParaRPr/>
          </a:p>
          <a:p>
            <a:pPr indent="-227013" lvl="0" marL="227013" marR="0" rtl="0" algn="l">
              <a:lnSpc>
                <a:spcPct val="100000"/>
              </a:lnSpc>
              <a:spcBef>
                <a:spcPts val="0"/>
              </a:spcBef>
              <a:spcAft>
                <a:spcPts val="0"/>
              </a:spcAft>
              <a:buClr>
                <a:srgbClr val="000099"/>
              </a:buClr>
              <a:buSzPts val="2400"/>
              <a:buFont typeface="Noto Sans Symbols"/>
              <a:buChar char="▪"/>
            </a:pPr>
            <a:r>
              <a:rPr b="0" i="0" lang="en-US" sz="2400" u="none" cap="none" strike="noStrike">
                <a:solidFill>
                  <a:srgbClr val="000099"/>
                </a:solidFill>
                <a:latin typeface="Calibri"/>
                <a:ea typeface="Calibri"/>
                <a:cs typeface="Calibri"/>
                <a:sym typeface="Calibri"/>
              </a:rPr>
              <a:t>identification:</a:t>
            </a:r>
            <a:r>
              <a:rPr b="0" i="0" lang="en-US" sz="2400" u="none" cap="none" strike="noStrike">
                <a:solidFill>
                  <a:srgbClr val="000000"/>
                </a:solidFill>
                <a:latin typeface="Calibri"/>
                <a:ea typeface="Calibri"/>
                <a:cs typeface="Calibri"/>
                <a:sym typeface="Calibri"/>
              </a:rPr>
              <a:t> 16 bit # for query, reply to query uses same #</a:t>
            </a:r>
            <a:endParaRPr/>
          </a:p>
          <a:p>
            <a:pPr indent="-227013" lvl="0" marL="227013" marR="0" rtl="0" algn="l">
              <a:lnSpc>
                <a:spcPct val="100000"/>
              </a:lnSpc>
              <a:spcBef>
                <a:spcPts val="0"/>
              </a:spcBef>
              <a:spcAft>
                <a:spcPts val="0"/>
              </a:spcAft>
              <a:buClr>
                <a:srgbClr val="000099"/>
              </a:buClr>
              <a:buSzPts val="2400"/>
              <a:buFont typeface="Noto Sans Symbols"/>
              <a:buChar char="▪"/>
            </a:pPr>
            <a:r>
              <a:rPr b="0" i="0" lang="en-US" sz="2400" u="none" cap="none" strike="noStrike">
                <a:solidFill>
                  <a:srgbClr val="000099"/>
                </a:solidFill>
                <a:latin typeface="Calibri"/>
                <a:ea typeface="Calibri"/>
                <a:cs typeface="Calibri"/>
                <a:sym typeface="Calibri"/>
              </a:rPr>
              <a:t>flags:</a:t>
            </a:r>
            <a:endParaRPr/>
          </a:p>
          <a:p>
            <a:pPr indent="-230188" lvl="1" marL="460375" marR="0" rtl="0" algn="l">
              <a:lnSpc>
                <a:spcPct val="100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query or reply</a:t>
            </a:r>
            <a:endParaRPr/>
          </a:p>
          <a:p>
            <a:pPr indent="-230188" lvl="1" marL="460375" marR="0" rtl="0" algn="l">
              <a:lnSpc>
                <a:spcPct val="100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recursion desired </a:t>
            </a:r>
            <a:endParaRPr/>
          </a:p>
          <a:p>
            <a:pPr indent="-230188" lvl="1" marL="460375" marR="0" rtl="0" algn="l">
              <a:lnSpc>
                <a:spcPct val="100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recursion available</a:t>
            </a:r>
            <a:endParaRPr/>
          </a:p>
          <a:p>
            <a:pPr indent="-230188" lvl="1" marL="460375" marR="0" rtl="0" algn="l">
              <a:lnSpc>
                <a:spcPct val="100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reply is authoritative</a:t>
            </a:r>
            <a:endParaRPr/>
          </a:p>
        </p:txBody>
      </p:sp>
      <p:cxnSp>
        <p:nvCxnSpPr>
          <p:cNvPr id="5856" name="Google Shape;5856;p98"/>
          <p:cNvCxnSpPr/>
          <p:nvPr/>
        </p:nvCxnSpPr>
        <p:spPr>
          <a:xfrm flipH="1" rot="10800000">
            <a:off x="3710672" y="2610864"/>
            <a:ext cx="2902854" cy="295274"/>
          </a:xfrm>
          <a:prstGeom prst="straightConnector1">
            <a:avLst/>
          </a:prstGeom>
          <a:noFill/>
          <a:ln cap="flat" cmpd="sng" w="12700">
            <a:solidFill>
              <a:srgbClr val="CC0000"/>
            </a:solidFill>
            <a:prstDash val="solid"/>
            <a:round/>
            <a:headEnd len="med" w="med" type="none"/>
            <a:tailEnd len="med" w="med" type="none"/>
          </a:ln>
        </p:spPr>
      </p:cxnSp>
      <p:cxnSp>
        <p:nvCxnSpPr>
          <p:cNvPr id="5857" name="Google Shape;5857;p98"/>
          <p:cNvCxnSpPr/>
          <p:nvPr/>
        </p:nvCxnSpPr>
        <p:spPr>
          <a:xfrm flipH="1" rot="10800000">
            <a:off x="2352675" y="2590227"/>
            <a:ext cx="6383337" cy="1208088"/>
          </a:xfrm>
          <a:prstGeom prst="straightConnector1">
            <a:avLst/>
          </a:prstGeom>
          <a:noFill/>
          <a:ln cap="flat" cmpd="sng" w="12700">
            <a:solidFill>
              <a:srgbClr val="CC0000"/>
            </a:solidFill>
            <a:prstDash val="solid"/>
            <a:round/>
            <a:headEnd len="med" w="med" type="none"/>
            <a:tailEnd len="med" w="med" type="none"/>
          </a:ln>
        </p:spPr>
      </p:cxnSp>
      <p:sp>
        <p:nvSpPr>
          <p:cNvPr id="5858" name="Google Shape;5858;p9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6"/>
                                        </p:tgtEl>
                                        <p:attrNameLst>
                                          <p:attrName>style.visibility</p:attrName>
                                        </p:attrNameLst>
                                      </p:cBhvr>
                                      <p:to>
                                        <p:strVal val="visible"/>
                                      </p:to>
                                    </p:set>
                                    <p:animEffect filter="fade" transition="in">
                                      <p:cBhvr>
                                        <p:cTn dur="500"/>
                                        <p:tgtEl>
                                          <p:spTgt spid="5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7"/>
                                        </p:tgtEl>
                                        <p:attrNameLst>
                                          <p:attrName>style.visibility</p:attrName>
                                        </p:attrNameLst>
                                      </p:cBhvr>
                                      <p:to>
                                        <p:strVal val="visible"/>
                                      </p:to>
                                    </p:set>
                                    <p:animEffect filter="fade" transition="in">
                                      <p:cBhvr>
                                        <p:cTn dur="500"/>
                                        <p:tgtEl>
                                          <p:spTgt spid="5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3" name="Shape 5863"/>
        <p:cNvGrpSpPr/>
        <p:nvPr/>
      </p:nvGrpSpPr>
      <p:grpSpPr>
        <a:xfrm>
          <a:off x="0" y="0"/>
          <a:ext cx="0" cy="0"/>
          <a:chOff x="0" y="0"/>
          <a:chExt cx="0" cy="0"/>
        </a:xfrm>
      </p:grpSpPr>
      <p:grpSp>
        <p:nvGrpSpPr>
          <p:cNvPr id="5864" name="Google Shape;5864;p99"/>
          <p:cNvGrpSpPr/>
          <p:nvPr/>
        </p:nvGrpSpPr>
        <p:grpSpPr>
          <a:xfrm>
            <a:off x="6272212" y="1937764"/>
            <a:ext cx="3671888" cy="4505326"/>
            <a:chOff x="6272212" y="1937764"/>
            <a:chExt cx="3671888" cy="4505326"/>
          </a:xfrm>
        </p:grpSpPr>
        <p:sp>
          <p:nvSpPr>
            <p:cNvPr id="5865" name="Google Shape;5865;p99"/>
            <p:cNvSpPr/>
            <p:nvPr/>
          </p:nvSpPr>
          <p:spPr>
            <a:xfrm>
              <a:off x="6297612" y="2339402"/>
              <a:ext cx="3614738" cy="4103688"/>
            </a:xfrm>
            <a:prstGeom prst="rect">
              <a:avLst/>
            </a:prstGeom>
            <a:solidFill>
              <a:schemeClr val="lt1"/>
            </a:solidFill>
            <a:ln cap="flat" cmpd="sng" w="19050">
              <a:solidFill>
                <a:schemeClr val="dk1"/>
              </a:solidFill>
              <a:prstDash val="solid"/>
              <a:miter lim="800000"/>
              <a:headEnd len="sm" w="sm" type="none"/>
              <a:tailEnd len="sm" w="sm" type="none"/>
            </a:ln>
            <a:effectLst>
              <a:outerShdw blurRad="50800" sx="101000" rotWithShape="0" algn="bl" dir="18900000" dist="38100" sy="101000">
                <a:srgbClr val="0000A3">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cxnSp>
          <p:nvCxnSpPr>
            <p:cNvPr id="5866" name="Google Shape;5866;p99"/>
            <p:cNvCxnSpPr/>
            <p:nvPr/>
          </p:nvCxnSpPr>
          <p:spPr>
            <a:xfrm>
              <a:off x="6286500" y="5766814"/>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67" name="Google Shape;5867;p99"/>
            <p:cNvCxnSpPr/>
            <p:nvPr/>
          </p:nvCxnSpPr>
          <p:spPr>
            <a:xfrm>
              <a:off x="6297612" y="5081014"/>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68" name="Google Shape;5868;p99"/>
            <p:cNvCxnSpPr/>
            <p:nvPr/>
          </p:nvCxnSpPr>
          <p:spPr>
            <a:xfrm>
              <a:off x="6286500" y="4395214"/>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69" name="Google Shape;5869;p99"/>
            <p:cNvCxnSpPr/>
            <p:nvPr/>
          </p:nvCxnSpPr>
          <p:spPr>
            <a:xfrm>
              <a:off x="6286500" y="3720527"/>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70" name="Google Shape;5870;p99"/>
            <p:cNvCxnSpPr/>
            <p:nvPr/>
          </p:nvCxnSpPr>
          <p:spPr>
            <a:xfrm>
              <a:off x="6284912" y="3263327"/>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71" name="Google Shape;5871;p99"/>
            <p:cNvCxnSpPr/>
            <p:nvPr/>
          </p:nvCxnSpPr>
          <p:spPr>
            <a:xfrm>
              <a:off x="6272212" y="2812477"/>
              <a:ext cx="3646488" cy="0"/>
            </a:xfrm>
            <a:prstGeom prst="straightConnector1">
              <a:avLst/>
            </a:prstGeom>
            <a:noFill/>
            <a:ln cap="flat" cmpd="sng" w="19050">
              <a:solidFill>
                <a:schemeClr val="dk1"/>
              </a:solidFill>
              <a:prstDash val="solid"/>
              <a:round/>
              <a:headEnd len="med" w="med" type="none"/>
              <a:tailEnd len="med" w="med" type="none"/>
            </a:ln>
          </p:spPr>
        </p:cxnSp>
        <p:cxnSp>
          <p:nvCxnSpPr>
            <p:cNvPr id="5872" name="Google Shape;5872;p99"/>
            <p:cNvCxnSpPr/>
            <p:nvPr/>
          </p:nvCxnSpPr>
          <p:spPr>
            <a:xfrm>
              <a:off x="8104187" y="2350514"/>
              <a:ext cx="3175" cy="1360488"/>
            </a:xfrm>
            <a:prstGeom prst="straightConnector1">
              <a:avLst/>
            </a:prstGeom>
            <a:noFill/>
            <a:ln cap="flat" cmpd="sng" w="19050">
              <a:solidFill>
                <a:schemeClr val="dk1"/>
              </a:solidFill>
              <a:prstDash val="solid"/>
              <a:round/>
              <a:headEnd len="med" w="med" type="none"/>
              <a:tailEnd len="med" w="med" type="none"/>
            </a:ln>
          </p:spPr>
        </p:cxnSp>
        <p:sp>
          <p:nvSpPr>
            <p:cNvPr id="5873" name="Google Shape;5873;p99"/>
            <p:cNvSpPr txBox="1"/>
            <p:nvPr/>
          </p:nvSpPr>
          <p:spPr>
            <a:xfrm>
              <a:off x="6542087" y="2410839"/>
              <a:ext cx="131127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identification</a:t>
              </a:r>
              <a:endParaRPr/>
            </a:p>
          </p:txBody>
        </p:sp>
        <p:sp>
          <p:nvSpPr>
            <p:cNvPr id="5874" name="Google Shape;5874;p99"/>
            <p:cNvSpPr txBox="1"/>
            <p:nvPr/>
          </p:nvSpPr>
          <p:spPr>
            <a:xfrm>
              <a:off x="8666162" y="2410839"/>
              <a:ext cx="61277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flags</a:t>
              </a:r>
              <a:endParaRPr/>
            </a:p>
          </p:txBody>
        </p:sp>
        <p:sp>
          <p:nvSpPr>
            <p:cNvPr id="5875" name="Google Shape;5875;p99"/>
            <p:cNvSpPr txBox="1"/>
            <p:nvPr/>
          </p:nvSpPr>
          <p:spPr>
            <a:xfrm>
              <a:off x="6573837" y="2868039"/>
              <a:ext cx="122237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questions</a:t>
              </a:r>
              <a:endParaRPr/>
            </a:p>
          </p:txBody>
        </p:sp>
        <p:sp>
          <p:nvSpPr>
            <p:cNvPr id="5876" name="Google Shape;5876;p99"/>
            <p:cNvSpPr txBox="1"/>
            <p:nvPr/>
          </p:nvSpPr>
          <p:spPr>
            <a:xfrm>
              <a:off x="6457950" y="3879277"/>
              <a:ext cx="3278188"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questions (variable # of questions)</a:t>
              </a:r>
              <a:endParaRPr/>
            </a:p>
          </p:txBody>
        </p:sp>
        <p:sp>
          <p:nvSpPr>
            <p:cNvPr id="5877" name="Google Shape;5877;p99"/>
            <p:cNvSpPr txBox="1"/>
            <p:nvPr/>
          </p:nvSpPr>
          <p:spPr>
            <a:xfrm>
              <a:off x="8167687" y="3323652"/>
              <a:ext cx="1671638"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additional RRs</a:t>
              </a:r>
              <a:endParaRPr/>
            </a:p>
          </p:txBody>
        </p:sp>
        <p:sp>
          <p:nvSpPr>
            <p:cNvPr id="5878" name="Google Shape;5878;p99"/>
            <p:cNvSpPr txBox="1"/>
            <p:nvPr/>
          </p:nvSpPr>
          <p:spPr>
            <a:xfrm>
              <a:off x="6415087" y="3325239"/>
              <a:ext cx="158432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authority RRs</a:t>
              </a:r>
              <a:endParaRPr/>
            </a:p>
          </p:txBody>
        </p:sp>
        <p:sp>
          <p:nvSpPr>
            <p:cNvPr id="5879" name="Google Shape;5879;p99"/>
            <p:cNvSpPr txBox="1"/>
            <p:nvPr/>
          </p:nvSpPr>
          <p:spPr>
            <a:xfrm>
              <a:off x="8266112" y="2877564"/>
              <a:ext cx="1458913"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answer RRs</a:t>
              </a:r>
              <a:endParaRPr/>
            </a:p>
          </p:txBody>
        </p:sp>
        <p:sp>
          <p:nvSpPr>
            <p:cNvPr id="5880" name="Google Shape;5880;p99"/>
            <p:cNvSpPr txBox="1"/>
            <p:nvPr/>
          </p:nvSpPr>
          <p:spPr>
            <a:xfrm>
              <a:off x="6765925" y="4563489"/>
              <a:ext cx="2690813"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answers (variable # of RRs)</a:t>
              </a:r>
              <a:endParaRPr/>
            </a:p>
          </p:txBody>
        </p:sp>
        <p:sp>
          <p:nvSpPr>
            <p:cNvPr id="5881" name="Google Shape;5881;p99"/>
            <p:cNvSpPr txBox="1"/>
            <p:nvPr/>
          </p:nvSpPr>
          <p:spPr>
            <a:xfrm>
              <a:off x="6796087" y="5249289"/>
              <a:ext cx="2714625"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authority (variable # of RRs)</a:t>
              </a:r>
              <a:endParaRPr/>
            </a:p>
          </p:txBody>
        </p:sp>
        <p:sp>
          <p:nvSpPr>
            <p:cNvPr id="5882" name="Google Shape;5882;p99"/>
            <p:cNvSpPr txBox="1"/>
            <p:nvPr/>
          </p:nvSpPr>
          <p:spPr>
            <a:xfrm>
              <a:off x="6492875" y="5916039"/>
              <a:ext cx="3186113" cy="336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additional info (variable # of RRs)</a:t>
              </a:r>
              <a:endParaRPr/>
            </a:p>
          </p:txBody>
        </p:sp>
        <p:grpSp>
          <p:nvGrpSpPr>
            <p:cNvPr id="5883" name="Google Shape;5883;p99"/>
            <p:cNvGrpSpPr/>
            <p:nvPr/>
          </p:nvGrpSpPr>
          <p:grpSpPr>
            <a:xfrm>
              <a:off x="6302375" y="1937764"/>
              <a:ext cx="1747837" cy="274638"/>
              <a:chOff x="2691" y="1194"/>
              <a:chExt cx="1101" cy="173"/>
            </a:xfrm>
          </p:grpSpPr>
          <p:sp>
            <p:nvSpPr>
              <p:cNvPr id="5884" name="Google Shape;5884;p99"/>
              <p:cNvSpPr txBox="1"/>
              <p:nvPr/>
            </p:nvSpPr>
            <p:spPr>
              <a:xfrm>
                <a:off x="3032" y="1194"/>
                <a:ext cx="425" cy="1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 bytes</a:t>
                </a:r>
                <a:endParaRPr/>
              </a:p>
            </p:txBody>
          </p:sp>
          <p:cxnSp>
            <p:nvCxnSpPr>
              <p:cNvPr id="5885" name="Google Shape;5885;p99"/>
              <p:cNvCxnSpPr/>
              <p:nvPr/>
            </p:nvCxnSpPr>
            <p:spPr>
              <a:xfrm>
                <a:off x="3465" y="1284"/>
                <a:ext cx="327" cy="0"/>
              </a:xfrm>
              <a:prstGeom prst="straightConnector1">
                <a:avLst/>
              </a:prstGeom>
              <a:noFill/>
              <a:ln cap="flat" cmpd="sng" w="9525">
                <a:solidFill>
                  <a:schemeClr val="dk1"/>
                </a:solidFill>
                <a:prstDash val="solid"/>
                <a:round/>
                <a:headEnd len="med" w="med" type="none"/>
                <a:tailEnd len="med" w="med" type="triangle"/>
              </a:ln>
            </p:spPr>
          </p:cxnSp>
          <p:cxnSp>
            <p:nvCxnSpPr>
              <p:cNvPr id="5886" name="Google Shape;5886;p99"/>
              <p:cNvCxnSpPr/>
              <p:nvPr/>
            </p:nvCxnSpPr>
            <p:spPr>
              <a:xfrm rot="10800000">
                <a:off x="2691" y="1284"/>
                <a:ext cx="327" cy="0"/>
              </a:xfrm>
              <a:prstGeom prst="straightConnector1">
                <a:avLst/>
              </a:prstGeom>
              <a:noFill/>
              <a:ln cap="flat" cmpd="sng" w="9525">
                <a:solidFill>
                  <a:schemeClr val="dk1"/>
                </a:solidFill>
                <a:prstDash val="solid"/>
                <a:round/>
                <a:headEnd len="med" w="med" type="none"/>
                <a:tailEnd len="med" w="med" type="triangle"/>
              </a:ln>
            </p:spPr>
          </p:cxnSp>
        </p:grpSp>
        <p:grpSp>
          <p:nvGrpSpPr>
            <p:cNvPr id="5887" name="Google Shape;5887;p99"/>
            <p:cNvGrpSpPr/>
            <p:nvPr/>
          </p:nvGrpSpPr>
          <p:grpSpPr>
            <a:xfrm>
              <a:off x="8077200" y="1937764"/>
              <a:ext cx="1747837" cy="274638"/>
              <a:chOff x="2691" y="1194"/>
              <a:chExt cx="1101" cy="173"/>
            </a:xfrm>
          </p:grpSpPr>
          <p:sp>
            <p:nvSpPr>
              <p:cNvPr id="5888" name="Google Shape;5888;p99"/>
              <p:cNvSpPr txBox="1"/>
              <p:nvPr/>
            </p:nvSpPr>
            <p:spPr>
              <a:xfrm>
                <a:off x="3032" y="1194"/>
                <a:ext cx="425" cy="1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 bytes</a:t>
                </a:r>
                <a:endParaRPr/>
              </a:p>
            </p:txBody>
          </p:sp>
          <p:cxnSp>
            <p:nvCxnSpPr>
              <p:cNvPr id="5889" name="Google Shape;5889;p99"/>
              <p:cNvCxnSpPr/>
              <p:nvPr/>
            </p:nvCxnSpPr>
            <p:spPr>
              <a:xfrm>
                <a:off x="3465" y="1284"/>
                <a:ext cx="327" cy="0"/>
              </a:xfrm>
              <a:prstGeom prst="straightConnector1">
                <a:avLst/>
              </a:prstGeom>
              <a:noFill/>
              <a:ln cap="flat" cmpd="sng" w="9525">
                <a:solidFill>
                  <a:schemeClr val="dk1"/>
                </a:solidFill>
                <a:prstDash val="solid"/>
                <a:round/>
                <a:headEnd len="med" w="med" type="none"/>
                <a:tailEnd len="med" w="med" type="triangle"/>
              </a:ln>
            </p:spPr>
          </p:cxnSp>
          <p:cxnSp>
            <p:nvCxnSpPr>
              <p:cNvPr id="5890" name="Google Shape;5890;p99"/>
              <p:cNvCxnSpPr/>
              <p:nvPr/>
            </p:nvCxnSpPr>
            <p:spPr>
              <a:xfrm rot="10800000">
                <a:off x="2691" y="1284"/>
                <a:ext cx="327" cy="0"/>
              </a:xfrm>
              <a:prstGeom prst="straightConnector1">
                <a:avLst/>
              </a:prstGeom>
              <a:noFill/>
              <a:ln cap="flat" cmpd="sng" w="9525">
                <a:solidFill>
                  <a:schemeClr val="dk1"/>
                </a:solidFill>
                <a:prstDash val="solid"/>
                <a:round/>
                <a:headEnd len="med" w="med" type="none"/>
                <a:tailEnd len="med" w="med" type="triangle"/>
              </a:ln>
            </p:spPr>
          </p:cxnSp>
        </p:grpSp>
      </p:grpSp>
      <p:sp>
        <p:nvSpPr>
          <p:cNvPr id="5891" name="Google Shape;5891;p99"/>
          <p:cNvSpPr txBox="1"/>
          <p:nvPr/>
        </p:nvSpPr>
        <p:spPr>
          <a:xfrm>
            <a:off x="693057" y="1391557"/>
            <a:ext cx="10393362" cy="514350"/>
          </a:xfrm>
          <a:prstGeom prst="rect">
            <a:avLst/>
          </a:prstGeom>
          <a:noFill/>
          <a:ln>
            <a:noFill/>
          </a:ln>
        </p:spPr>
        <p:txBody>
          <a:bodyPr anchorCtr="0" anchor="t" bIns="45700" lIns="91425" spcFirstLastPara="1" rIns="91425" wrap="square" tIns="45700">
            <a:noAutofit/>
          </a:bodyPr>
          <a:lstStyle/>
          <a:p>
            <a:pPr indent="0" lvl="0" marL="130175"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000000"/>
                </a:solidFill>
                <a:latin typeface="Calibri"/>
                <a:ea typeface="Calibri"/>
                <a:cs typeface="Calibri"/>
                <a:sym typeface="Calibri"/>
              </a:rPr>
              <a:t>DNS</a:t>
            </a:r>
            <a:r>
              <a:rPr b="0" i="1" lang="en-US" sz="3200" u="none" cap="none" strike="noStrike">
                <a:solidFill>
                  <a:srgbClr val="000000"/>
                </a:solidFill>
                <a:latin typeface="Calibri"/>
                <a:ea typeface="Calibri"/>
                <a:cs typeface="Calibri"/>
                <a:sym typeface="Calibri"/>
              </a:rPr>
              <a:t> </a:t>
            </a:r>
            <a:r>
              <a:rPr b="0" i="1" lang="en-US" sz="3200" u="none" cap="none" strike="noStrike">
                <a:solidFill>
                  <a:srgbClr val="CC0000"/>
                </a:solidFill>
                <a:latin typeface="Calibri"/>
                <a:ea typeface="Calibri"/>
                <a:cs typeface="Calibri"/>
                <a:sym typeface="Calibri"/>
              </a:rPr>
              <a:t>query</a:t>
            </a:r>
            <a:r>
              <a:rPr b="0" i="0" lang="en-US" sz="3200" u="none" cap="none" strike="noStrike">
                <a:solidFill>
                  <a:srgbClr val="FF0000"/>
                </a:solidFill>
                <a:latin typeface="Calibri"/>
                <a:ea typeface="Calibri"/>
                <a:cs typeface="Calibri"/>
                <a:sym typeface="Calibri"/>
              </a:rPr>
              <a:t> </a:t>
            </a:r>
            <a:r>
              <a:rPr b="0" i="0" lang="en-US" sz="3200" u="none" cap="none" strike="noStrike">
                <a:solidFill>
                  <a:srgbClr val="000000"/>
                </a:solidFill>
                <a:latin typeface="Calibri"/>
                <a:ea typeface="Calibri"/>
                <a:cs typeface="Calibri"/>
                <a:sym typeface="Calibri"/>
              </a:rPr>
              <a:t>and </a:t>
            </a:r>
            <a:r>
              <a:rPr b="0" i="1" lang="en-US" sz="3200" u="none" cap="none" strike="noStrike">
                <a:solidFill>
                  <a:srgbClr val="CC0000"/>
                </a:solidFill>
                <a:latin typeface="Calibri"/>
                <a:ea typeface="Calibri"/>
                <a:cs typeface="Calibri"/>
                <a:sym typeface="Calibri"/>
              </a:rPr>
              <a:t>reply</a:t>
            </a:r>
            <a:r>
              <a:rPr b="0" i="0" lang="en-US" sz="3200" u="none" cap="none" strike="noStrike">
                <a:solidFill>
                  <a:srgbClr val="000000"/>
                </a:solidFill>
                <a:latin typeface="Calibri"/>
                <a:ea typeface="Calibri"/>
                <a:cs typeface="Calibri"/>
                <a:sym typeface="Calibri"/>
              </a:rPr>
              <a:t> messages, both have same  </a:t>
            </a:r>
            <a:r>
              <a:rPr b="0" i="1" lang="en-US" sz="3200" u="none" cap="none" strike="noStrike">
                <a:solidFill>
                  <a:srgbClr val="CC0000"/>
                </a:solidFill>
                <a:latin typeface="Calibri"/>
                <a:ea typeface="Calibri"/>
                <a:cs typeface="Calibri"/>
                <a:sym typeface="Calibri"/>
              </a:rPr>
              <a:t>format:</a:t>
            </a:r>
            <a:endParaRPr b="0" i="0" sz="3200" u="none" cap="none" strike="noStrike">
              <a:solidFill>
                <a:srgbClr val="CC0000"/>
              </a:solidFill>
              <a:latin typeface="Calibri"/>
              <a:ea typeface="Calibri"/>
              <a:cs typeface="Calibri"/>
              <a:sym typeface="Calibri"/>
            </a:endParaRPr>
          </a:p>
        </p:txBody>
      </p:sp>
      <p:sp>
        <p:nvSpPr>
          <p:cNvPr id="5892" name="Google Shape;5892;p99"/>
          <p:cNvSpPr txBox="1"/>
          <p:nvPr/>
        </p:nvSpPr>
        <p:spPr>
          <a:xfrm>
            <a:off x="1027795" y="3882482"/>
            <a:ext cx="3970338" cy="409023"/>
          </a:xfrm>
          <a:prstGeom prst="rect">
            <a:avLst/>
          </a:prstGeom>
          <a:noFill/>
          <a:ln>
            <a:noFill/>
          </a:ln>
        </p:spPr>
        <p:txBody>
          <a:bodyPr anchorCtr="0" anchor="ctr" bIns="45700" lIns="91425" spcFirstLastPara="1" rIns="91425" wrap="square" tIns="45700">
            <a:spAutoFit/>
          </a:bodyPr>
          <a:lstStyle/>
          <a:p>
            <a:pPr indent="0" lvl="0" marL="0" marR="0" rtl="0" algn="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name, type fields for a query</a:t>
            </a:r>
            <a:endParaRPr b="0" i="0" sz="2800" u="none" cap="none" strike="noStrike">
              <a:solidFill>
                <a:srgbClr val="000000"/>
              </a:solidFill>
              <a:latin typeface="Calibri"/>
              <a:ea typeface="Calibri"/>
              <a:cs typeface="Calibri"/>
              <a:sym typeface="Calibri"/>
            </a:endParaRPr>
          </a:p>
        </p:txBody>
      </p:sp>
      <p:sp>
        <p:nvSpPr>
          <p:cNvPr id="5893" name="Google Shape;5893;p99"/>
          <p:cNvSpPr txBox="1"/>
          <p:nvPr/>
        </p:nvSpPr>
        <p:spPr>
          <a:xfrm>
            <a:off x="998138" y="4604794"/>
            <a:ext cx="4003170" cy="409023"/>
          </a:xfrm>
          <a:prstGeom prst="rect">
            <a:avLst/>
          </a:prstGeom>
          <a:noFill/>
          <a:ln>
            <a:noFill/>
          </a:ln>
        </p:spPr>
        <p:txBody>
          <a:bodyPr anchorCtr="0" anchor="ctr" bIns="45700" lIns="91425" spcFirstLastPara="1" rIns="91425" wrap="square" tIns="45700">
            <a:spAutoFit/>
          </a:bodyPr>
          <a:lstStyle/>
          <a:p>
            <a:pPr indent="0" lvl="0" marL="0" marR="0" rtl="0" algn="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RRs in response to query</a:t>
            </a:r>
            <a:endParaRPr b="0" i="0" sz="2800" u="none" cap="none" strike="noStrike">
              <a:solidFill>
                <a:srgbClr val="000000"/>
              </a:solidFill>
              <a:latin typeface="Calibri"/>
              <a:ea typeface="Calibri"/>
              <a:cs typeface="Calibri"/>
              <a:sym typeface="Calibri"/>
            </a:endParaRPr>
          </a:p>
        </p:txBody>
      </p:sp>
      <p:sp>
        <p:nvSpPr>
          <p:cNvPr id="5894" name="Google Shape;5894;p99"/>
          <p:cNvSpPr txBox="1"/>
          <p:nvPr/>
        </p:nvSpPr>
        <p:spPr>
          <a:xfrm>
            <a:off x="217715" y="5271771"/>
            <a:ext cx="4801281" cy="409023"/>
          </a:xfrm>
          <a:prstGeom prst="rect">
            <a:avLst/>
          </a:prstGeom>
          <a:noFill/>
          <a:ln>
            <a:noFill/>
          </a:ln>
        </p:spPr>
        <p:txBody>
          <a:bodyPr anchorCtr="0" anchor="ctr" bIns="45700" lIns="91425" spcFirstLastPara="1" rIns="91425" wrap="square" tIns="45700">
            <a:spAutoFit/>
          </a:bodyPr>
          <a:lstStyle/>
          <a:p>
            <a:pPr indent="0" lvl="0" marL="0" marR="0" rtl="0" algn="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records for authoritative servers</a:t>
            </a:r>
            <a:endParaRPr b="0" i="0" sz="2800" u="none" cap="none" strike="noStrike">
              <a:solidFill>
                <a:srgbClr val="000000"/>
              </a:solidFill>
              <a:latin typeface="Calibri"/>
              <a:ea typeface="Calibri"/>
              <a:cs typeface="Calibri"/>
              <a:sym typeface="Calibri"/>
            </a:endParaRPr>
          </a:p>
        </p:txBody>
      </p:sp>
      <p:sp>
        <p:nvSpPr>
          <p:cNvPr id="5895" name="Google Shape;5895;p99"/>
          <p:cNvSpPr txBox="1"/>
          <p:nvPr/>
        </p:nvSpPr>
        <p:spPr>
          <a:xfrm>
            <a:off x="399371" y="5790401"/>
            <a:ext cx="4614409" cy="722955"/>
          </a:xfrm>
          <a:prstGeom prst="rect">
            <a:avLst/>
          </a:prstGeom>
          <a:noFill/>
          <a:ln>
            <a:noFill/>
          </a:ln>
        </p:spPr>
        <p:txBody>
          <a:bodyPr anchorCtr="0" anchor="ctr" bIns="45700" lIns="91425" spcFirstLastPara="1" rIns="91425" wrap="square" tIns="45700">
            <a:spAutoFit/>
          </a:bodyPr>
          <a:lstStyle/>
          <a:p>
            <a:pPr indent="0" lvl="0" marL="0" marR="0" rtl="0" algn="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additional “ helpful” info that may be used</a:t>
            </a:r>
            <a:endParaRPr b="0" i="0" sz="2800" u="none" cap="none" strike="noStrike">
              <a:solidFill>
                <a:srgbClr val="000000"/>
              </a:solidFill>
              <a:latin typeface="Calibri"/>
              <a:ea typeface="Calibri"/>
              <a:cs typeface="Calibri"/>
              <a:sym typeface="Calibri"/>
            </a:endParaRPr>
          </a:p>
        </p:txBody>
      </p:sp>
      <p:cxnSp>
        <p:nvCxnSpPr>
          <p:cNvPr id="5896" name="Google Shape;5896;p99"/>
          <p:cNvCxnSpPr/>
          <p:nvPr/>
        </p:nvCxnSpPr>
        <p:spPr>
          <a:xfrm rot="10800000">
            <a:off x="5070475" y="6126704"/>
            <a:ext cx="1371600" cy="0"/>
          </a:xfrm>
          <a:prstGeom prst="straightConnector1">
            <a:avLst/>
          </a:prstGeom>
          <a:noFill/>
          <a:ln cap="flat" cmpd="sng" w="19050">
            <a:solidFill>
              <a:srgbClr val="CC0000"/>
            </a:solidFill>
            <a:prstDash val="solid"/>
            <a:round/>
            <a:headEnd len="med" w="med" type="none"/>
            <a:tailEnd len="med" w="med" type="none"/>
          </a:ln>
        </p:spPr>
      </p:cxnSp>
      <p:cxnSp>
        <p:nvCxnSpPr>
          <p:cNvPr id="5897" name="Google Shape;5897;p99"/>
          <p:cNvCxnSpPr/>
          <p:nvPr/>
        </p:nvCxnSpPr>
        <p:spPr>
          <a:xfrm rot="10800000">
            <a:off x="5078413" y="5467891"/>
            <a:ext cx="1371600" cy="0"/>
          </a:xfrm>
          <a:prstGeom prst="straightConnector1">
            <a:avLst/>
          </a:prstGeom>
          <a:noFill/>
          <a:ln cap="flat" cmpd="sng" w="19050">
            <a:solidFill>
              <a:srgbClr val="CC0000"/>
            </a:solidFill>
            <a:prstDash val="solid"/>
            <a:round/>
            <a:headEnd len="med" w="med" type="none"/>
            <a:tailEnd len="med" w="med" type="none"/>
          </a:ln>
        </p:spPr>
      </p:cxnSp>
      <p:cxnSp>
        <p:nvCxnSpPr>
          <p:cNvPr id="5898" name="Google Shape;5898;p99"/>
          <p:cNvCxnSpPr/>
          <p:nvPr/>
        </p:nvCxnSpPr>
        <p:spPr>
          <a:xfrm rot="10800000">
            <a:off x="5086350" y="4809079"/>
            <a:ext cx="1371600" cy="0"/>
          </a:xfrm>
          <a:prstGeom prst="straightConnector1">
            <a:avLst/>
          </a:prstGeom>
          <a:noFill/>
          <a:ln cap="flat" cmpd="sng" w="19050">
            <a:solidFill>
              <a:srgbClr val="CC0000"/>
            </a:solidFill>
            <a:prstDash val="solid"/>
            <a:round/>
            <a:headEnd len="med" w="med" type="none"/>
            <a:tailEnd len="med" w="med" type="none"/>
          </a:ln>
        </p:spPr>
      </p:cxnSp>
      <p:cxnSp>
        <p:nvCxnSpPr>
          <p:cNvPr id="5899" name="Google Shape;5899;p99"/>
          <p:cNvCxnSpPr/>
          <p:nvPr/>
        </p:nvCxnSpPr>
        <p:spPr>
          <a:xfrm rot="10800000">
            <a:off x="5072063" y="4083591"/>
            <a:ext cx="1371600" cy="0"/>
          </a:xfrm>
          <a:prstGeom prst="straightConnector1">
            <a:avLst/>
          </a:prstGeom>
          <a:noFill/>
          <a:ln cap="flat" cmpd="sng" w="19050">
            <a:solidFill>
              <a:srgbClr val="CC0000"/>
            </a:solidFill>
            <a:prstDash val="solid"/>
            <a:round/>
            <a:headEnd len="med" w="med" type="none"/>
            <a:tailEnd len="med" w="med" type="none"/>
          </a:ln>
        </p:spPr>
      </p:cxnSp>
      <p:sp>
        <p:nvSpPr>
          <p:cNvPr id="5900" name="Google Shape;5900;p99"/>
          <p:cNvSpPr txBox="1"/>
          <p:nvPr>
            <p:ph type="title"/>
          </p:nvPr>
        </p:nvSpPr>
        <p:spPr>
          <a:xfrm>
            <a:off x="838200" y="362678"/>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protocol messages</a:t>
            </a:r>
            <a:endParaRPr sz="4400"/>
          </a:p>
        </p:txBody>
      </p:sp>
      <p:sp>
        <p:nvSpPr>
          <p:cNvPr id="5901" name="Google Shape;5901;p9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2"/>
                                        </p:tgtEl>
                                        <p:attrNameLst>
                                          <p:attrName>style.visibility</p:attrName>
                                        </p:attrNameLst>
                                      </p:cBhvr>
                                      <p:to>
                                        <p:strVal val="visible"/>
                                      </p:to>
                                    </p:set>
                                    <p:animEffect filter="fade" transition="in">
                                      <p:cBhvr>
                                        <p:cTn dur="500"/>
                                        <p:tgtEl>
                                          <p:spTgt spid="5892"/>
                                        </p:tgtEl>
                                      </p:cBhvr>
                                    </p:animEffect>
                                  </p:childTnLst>
                                </p:cTn>
                              </p:par>
                              <p:par>
                                <p:cTn fill="hold" nodeType="withEffect" presetClass="entr" presetID="10" presetSubtype="0">
                                  <p:stCondLst>
                                    <p:cond delay="0"/>
                                  </p:stCondLst>
                                  <p:childTnLst>
                                    <p:set>
                                      <p:cBhvr>
                                        <p:cTn dur="1" fill="hold">
                                          <p:stCondLst>
                                            <p:cond delay="0"/>
                                          </p:stCondLst>
                                        </p:cTn>
                                        <p:tgtEl>
                                          <p:spTgt spid="5899"/>
                                        </p:tgtEl>
                                        <p:attrNameLst>
                                          <p:attrName>style.visibility</p:attrName>
                                        </p:attrNameLst>
                                      </p:cBhvr>
                                      <p:to>
                                        <p:strVal val="visible"/>
                                      </p:to>
                                    </p:set>
                                    <p:animEffect filter="fade" transition="in">
                                      <p:cBhvr>
                                        <p:cTn dur="500"/>
                                        <p:tgtEl>
                                          <p:spTgt spid="5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3"/>
                                        </p:tgtEl>
                                        <p:attrNameLst>
                                          <p:attrName>style.visibility</p:attrName>
                                        </p:attrNameLst>
                                      </p:cBhvr>
                                      <p:to>
                                        <p:strVal val="visible"/>
                                      </p:to>
                                    </p:set>
                                    <p:animEffect filter="fade" transition="in">
                                      <p:cBhvr>
                                        <p:cTn dur="500"/>
                                        <p:tgtEl>
                                          <p:spTgt spid="5893"/>
                                        </p:tgtEl>
                                      </p:cBhvr>
                                    </p:animEffect>
                                  </p:childTnLst>
                                </p:cTn>
                              </p:par>
                              <p:par>
                                <p:cTn fill="hold" nodeType="withEffect" presetClass="entr" presetID="10" presetSubtype="0">
                                  <p:stCondLst>
                                    <p:cond delay="0"/>
                                  </p:stCondLst>
                                  <p:childTnLst>
                                    <p:set>
                                      <p:cBhvr>
                                        <p:cTn dur="1" fill="hold">
                                          <p:stCondLst>
                                            <p:cond delay="0"/>
                                          </p:stCondLst>
                                        </p:cTn>
                                        <p:tgtEl>
                                          <p:spTgt spid="5898"/>
                                        </p:tgtEl>
                                        <p:attrNameLst>
                                          <p:attrName>style.visibility</p:attrName>
                                        </p:attrNameLst>
                                      </p:cBhvr>
                                      <p:to>
                                        <p:strVal val="visible"/>
                                      </p:to>
                                    </p:set>
                                    <p:animEffect filter="fade" transition="in">
                                      <p:cBhvr>
                                        <p:cTn dur="500"/>
                                        <p:tgtEl>
                                          <p:spTgt spid="5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4"/>
                                        </p:tgtEl>
                                        <p:attrNameLst>
                                          <p:attrName>style.visibility</p:attrName>
                                        </p:attrNameLst>
                                      </p:cBhvr>
                                      <p:to>
                                        <p:strVal val="visible"/>
                                      </p:to>
                                    </p:set>
                                    <p:animEffect filter="fade" transition="in">
                                      <p:cBhvr>
                                        <p:cTn dur="500"/>
                                        <p:tgtEl>
                                          <p:spTgt spid="5894"/>
                                        </p:tgtEl>
                                      </p:cBhvr>
                                    </p:animEffect>
                                  </p:childTnLst>
                                </p:cTn>
                              </p:par>
                              <p:par>
                                <p:cTn fill="hold" nodeType="withEffect" presetClass="entr" presetID="10" presetSubtype="0">
                                  <p:stCondLst>
                                    <p:cond delay="0"/>
                                  </p:stCondLst>
                                  <p:childTnLst>
                                    <p:set>
                                      <p:cBhvr>
                                        <p:cTn dur="1" fill="hold">
                                          <p:stCondLst>
                                            <p:cond delay="0"/>
                                          </p:stCondLst>
                                        </p:cTn>
                                        <p:tgtEl>
                                          <p:spTgt spid="5895"/>
                                        </p:tgtEl>
                                        <p:attrNameLst>
                                          <p:attrName>style.visibility</p:attrName>
                                        </p:attrNameLst>
                                      </p:cBhvr>
                                      <p:to>
                                        <p:strVal val="visible"/>
                                      </p:to>
                                    </p:set>
                                    <p:animEffect filter="fade" transition="in">
                                      <p:cBhvr>
                                        <p:cTn dur="500"/>
                                        <p:tgtEl>
                                          <p:spTgt spid="5895"/>
                                        </p:tgtEl>
                                      </p:cBhvr>
                                    </p:animEffect>
                                  </p:childTnLst>
                                </p:cTn>
                              </p:par>
                              <p:par>
                                <p:cTn fill="hold" nodeType="withEffect" presetClass="entr" presetID="10" presetSubtype="0">
                                  <p:stCondLst>
                                    <p:cond delay="0"/>
                                  </p:stCondLst>
                                  <p:childTnLst>
                                    <p:set>
                                      <p:cBhvr>
                                        <p:cTn dur="1" fill="hold">
                                          <p:stCondLst>
                                            <p:cond delay="0"/>
                                          </p:stCondLst>
                                        </p:cTn>
                                        <p:tgtEl>
                                          <p:spTgt spid="5896"/>
                                        </p:tgtEl>
                                        <p:attrNameLst>
                                          <p:attrName>style.visibility</p:attrName>
                                        </p:attrNameLst>
                                      </p:cBhvr>
                                      <p:to>
                                        <p:strVal val="visible"/>
                                      </p:to>
                                    </p:set>
                                    <p:animEffect filter="fade" transition="in">
                                      <p:cBhvr>
                                        <p:cTn dur="500"/>
                                        <p:tgtEl>
                                          <p:spTgt spid="5896"/>
                                        </p:tgtEl>
                                      </p:cBhvr>
                                    </p:animEffect>
                                  </p:childTnLst>
                                </p:cTn>
                              </p:par>
                              <p:par>
                                <p:cTn fill="hold" nodeType="withEffect" presetClass="entr" presetID="10" presetSubtype="0">
                                  <p:stCondLst>
                                    <p:cond delay="0"/>
                                  </p:stCondLst>
                                  <p:childTnLst>
                                    <p:set>
                                      <p:cBhvr>
                                        <p:cTn dur="1" fill="hold">
                                          <p:stCondLst>
                                            <p:cond delay="0"/>
                                          </p:stCondLst>
                                        </p:cTn>
                                        <p:tgtEl>
                                          <p:spTgt spid="5897"/>
                                        </p:tgtEl>
                                        <p:attrNameLst>
                                          <p:attrName>style.visibility</p:attrName>
                                        </p:attrNameLst>
                                      </p:cBhvr>
                                      <p:to>
                                        <p:strVal val="visible"/>
                                      </p:to>
                                    </p:set>
                                    <p:animEffect filter="fade" transition="in">
                                      <p:cBhvr>
                                        <p:cTn dur="500"/>
                                        <p:tgtEl>
                                          <p:spTgt spid="5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6" name="Shape 5906"/>
        <p:cNvGrpSpPr/>
        <p:nvPr/>
      </p:nvGrpSpPr>
      <p:grpSpPr>
        <a:xfrm>
          <a:off x="0" y="0"/>
          <a:ext cx="0" cy="0"/>
          <a:chOff x="0" y="0"/>
          <a:chExt cx="0" cy="0"/>
        </a:xfrm>
      </p:grpSpPr>
      <p:sp>
        <p:nvSpPr>
          <p:cNvPr id="5907" name="Google Shape;5907;p100"/>
          <p:cNvSpPr txBox="1"/>
          <p:nvPr>
            <p:ph type="title"/>
          </p:nvPr>
        </p:nvSpPr>
        <p:spPr>
          <a:xfrm>
            <a:off x="838200" y="362678"/>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Getting your info into the DNS</a:t>
            </a:r>
            <a:endParaRPr sz="4400"/>
          </a:p>
        </p:txBody>
      </p:sp>
      <p:sp>
        <p:nvSpPr>
          <p:cNvPr id="5908" name="Google Shape;5908;p100"/>
          <p:cNvSpPr txBox="1"/>
          <p:nvPr/>
        </p:nvSpPr>
        <p:spPr>
          <a:xfrm>
            <a:off x="838200" y="1404537"/>
            <a:ext cx="10253340" cy="4648200"/>
          </a:xfrm>
          <a:prstGeom prst="rect">
            <a:avLst/>
          </a:prstGeom>
          <a:noFill/>
          <a:ln>
            <a:noFill/>
          </a:ln>
        </p:spPr>
        <p:txBody>
          <a:bodyPr anchorCtr="0" anchor="t" bIns="45700" lIns="91425" spcFirstLastPara="1" rIns="91425" wrap="square" tIns="45700">
            <a:noAutofit/>
          </a:bodyPr>
          <a:lstStyle/>
          <a:p>
            <a:pPr indent="0" lvl="0" marL="14288"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000000"/>
                </a:solidFill>
                <a:latin typeface="Calibri"/>
                <a:ea typeface="Calibri"/>
                <a:cs typeface="Calibri"/>
                <a:sym typeface="Calibri"/>
              </a:rPr>
              <a:t>example: new startup “Network Utopia”</a:t>
            </a:r>
            <a:endParaRPr/>
          </a:p>
          <a:p>
            <a:pPr indent="-295275"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register name networkuptopia.com at </a:t>
            </a:r>
            <a:r>
              <a:rPr b="0" i="1" lang="en-US" sz="2800" u="none" cap="none" strike="noStrike">
                <a:solidFill>
                  <a:srgbClr val="CC0000"/>
                </a:solidFill>
                <a:latin typeface="Calibri"/>
                <a:ea typeface="Calibri"/>
                <a:cs typeface="Calibri"/>
                <a:sym typeface="Calibri"/>
              </a:rPr>
              <a:t>DNS registrar</a:t>
            </a:r>
            <a:r>
              <a:rPr b="0" i="0" lang="en-US" sz="2800" u="none" cap="none" strike="noStrike">
                <a:solidFill>
                  <a:srgbClr val="000000"/>
                </a:solidFill>
                <a:latin typeface="Calibri"/>
                <a:ea typeface="Calibri"/>
                <a:cs typeface="Calibri"/>
                <a:sym typeface="Calibri"/>
              </a:rPr>
              <a:t> (e.g., Network Solutions)</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provide names, IP addresses of authoritative name server (primary and secondary)</a:t>
            </a:r>
            <a:endParaRPr/>
          </a:p>
          <a:p>
            <a:pPr indent="-2317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registrar inserts NS, A RRs into .com TLD server:</a:t>
            </a:r>
            <a:endParaRPr b="0" i="0" sz="2800" u="none" cap="none" strike="noStrike">
              <a:solidFill>
                <a:srgbClr val="000000"/>
              </a:solidFill>
              <a:latin typeface="Calibri"/>
              <a:ea typeface="Calibri"/>
              <a:cs typeface="Calibri"/>
              <a:sym typeface="Calibri"/>
            </a:endParaRPr>
          </a:p>
          <a:p>
            <a:pPr indent="0" lvl="1" marL="463550" marR="0" rtl="0" algn="l">
              <a:lnSpc>
                <a:spcPct val="90000"/>
              </a:lnSpc>
              <a:spcBef>
                <a:spcPts val="500"/>
              </a:spcBef>
              <a:spcAft>
                <a:spcPts val="0"/>
              </a:spcAft>
              <a:buClr>
                <a:srgbClr val="0000A8"/>
              </a:buClr>
              <a:buSzPts val="2200"/>
              <a:buFont typeface="Arial"/>
              <a:buNone/>
            </a:pPr>
            <a:r>
              <a:rPr b="0" i="0" lang="en-US" sz="2200" u="none" cap="none" strike="noStrike">
                <a:solidFill>
                  <a:srgbClr val="000000"/>
                </a:solidFill>
                <a:latin typeface="Courier"/>
                <a:ea typeface="Courier"/>
                <a:cs typeface="Courier"/>
                <a:sym typeface="Courier"/>
              </a:rPr>
              <a:t> (networkutopia.com, dns1.networkutopia.com, NS)</a:t>
            </a:r>
            <a:endParaRPr/>
          </a:p>
          <a:p>
            <a:pPr indent="-231775" lvl="1" marL="695325" marR="0" rtl="0" algn="l">
              <a:lnSpc>
                <a:spcPct val="90000"/>
              </a:lnSpc>
              <a:spcBef>
                <a:spcPts val="500"/>
              </a:spcBef>
              <a:spcAft>
                <a:spcPts val="0"/>
              </a:spcAft>
              <a:buClr>
                <a:srgbClr val="0000A8"/>
              </a:buClr>
              <a:buSzPts val="2200"/>
              <a:buFont typeface="Noto Sans Symbols"/>
              <a:buNone/>
            </a:pPr>
            <a:r>
              <a:rPr b="0" i="0" lang="en-US" sz="2200" u="none" cap="none" strike="noStrike">
                <a:solidFill>
                  <a:srgbClr val="000000"/>
                </a:solidFill>
                <a:latin typeface="Courier"/>
                <a:ea typeface="Courier"/>
                <a:cs typeface="Courier"/>
                <a:sym typeface="Courier"/>
              </a:rPr>
              <a:t> (dns1.networkutopia.com, 212.212.212.1, A)</a:t>
            </a:r>
            <a:endParaRPr b="0" i="0" sz="2200" u="none" cap="none" strike="noStrike">
              <a:solidFill>
                <a:srgbClr val="ED7D31"/>
              </a:solidFill>
              <a:latin typeface="Courier"/>
              <a:ea typeface="Courier"/>
              <a:cs typeface="Courier"/>
              <a:sym typeface="Courier"/>
            </a:endParaRPr>
          </a:p>
          <a:p>
            <a:pPr indent="-295275"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create authoritative server locally with IP address </a:t>
            </a:r>
            <a:r>
              <a:rPr b="0" i="0" lang="en-US" sz="2000" u="none" cap="none" strike="noStrike">
                <a:solidFill>
                  <a:srgbClr val="000000"/>
                </a:solidFill>
                <a:latin typeface="Courier"/>
                <a:ea typeface="Courier"/>
                <a:cs typeface="Courier"/>
                <a:sym typeface="Courier"/>
              </a:rPr>
              <a:t>212.212.212.1</a:t>
            </a:r>
            <a:endParaRPr b="0" i="0" sz="2000" u="none" cap="none" strike="noStrike">
              <a:solidFill>
                <a:srgbClr val="000000"/>
              </a:solidFill>
              <a:latin typeface="Calibri"/>
              <a:ea typeface="Calibri"/>
              <a:cs typeface="Calibri"/>
              <a:sym typeface="Calibri"/>
            </a:endParaRPr>
          </a:p>
          <a:p>
            <a:pPr indent="-2952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type A record for www.networkuptopia.com</a:t>
            </a:r>
            <a:endParaRPr/>
          </a:p>
          <a:p>
            <a:pPr indent="-295275" lvl="1" marL="69532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type MX record for networkutopia.com</a:t>
            </a:r>
            <a:endParaRPr/>
          </a:p>
          <a:p>
            <a:pPr indent="-222250" lvl="0" marL="352425" marR="0" rtl="0" algn="l">
              <a:lnSpc>
                <a:spcPct val="8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5909" name="Google Shape;5909;p10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4" name="Shape 5914"/>
        <p:cNvGrpSpPr/>
        <p:nvPr/>
      </p:nvGrpSpPr>
      <p:grpSpPr>
        <a:xfrm>
          <a:off x="0" y="0"/>
          <a:ext cx="0" cy="0"/>
          <a:chOff x="0" y="0"/>
          <a:chExt cx="0" cy="0"/>
        </a:xfrm>
      </p:grpSpPr>
      <p:sp>
        <p:nvSpPr>
          <p:cNvPr id="5915" name="Google Shape;5915;p101"/>
          <p:cNvSpPr txBox="1"/>
          <p:nvPr>
            <p:ph type="title"/>
          </p:nvPr>
        </p:nvSpPr>
        <p:spPr>
          <a:xfrm>
            <a:off x="838200" y="362678"/>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DNS security</a:t>
            </a:r>
            <a:endParaRPr sz="4400"/>
          </a:p>
        </p:txBody>
      </p:sp>
      <p:sp>
        <p:nvSpPr>
          <p:cNvPr id="5916" name="Google Shape;5916;p101"/>
          <p:cNvSpPr txBox="1"/>
          <p:nvPr/>
        </p:nvSpPr>
        <p:spPr>
          <a:xfrm>
            <a:off x="838200" y="1526094"/>
            <a:ext cx="5025571" cy="4648200"/>
          </a:xfrm>
          <a:prstGeom prst="rect">
            <a:avLst/>
          </a:prstGeom>
          <a:noFill/>
          <a:ln>
            <a:noFill/>
          </a:ln>
        </p:spPr>
        <p:txBody>
          <a:bodyPr anchorCtr="0" anchor="t" bIns="45700" lIns="91425" spcFirstLastPara="1" rIns="91425" wrap="square" tIns="45700">
            <a:noAutofit/>
          </a:bodyPr>
          <a:lstStyle/>
          <a:p>
            <a:pPr indent="0" lvl="0" marL="14288" marR="0" rtl="0" algn="l">
              <a:lnSpc>
                <a:spcPct val="90000"/>
              </a:lnSpc>
              <a:spcBef>
                <a:spcPts val="0"/>
              </a:spcBef>
              <a:spcAft>
                <a:spcPts val="0"/>
              </a:spcAft>
              <a:buClr>
                <a:srgbClr val="0000A3"/>
              </a:buClr>
              <a:buSzPts val="3200"/>
              <a:buFont typeface="Noto Sans Symbols"/>
              <a:buNone/>
            </a:pPr>
            <a:r>
              <a:rPr b="0" i="0" lang="en-US" sz="3200" u="none" cap="none" strike="noStrike">
                <a:solidFill>
                  <a:srgbClr val="22228B"/>
                </a:solidFill>
                <a:latin typeface="Calibri"/>
                <a:ea typeface="Calibri"/>
                <a:cs typeface="Calibri"/>
                <a:sym typeface="Calibri"/>
              </a:rPr>
              <a:t>DDoS attacks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bombard root servers with traffic</a:t>
            </a:r>
            <a:endParaRPr/>
          </a:p>
          <a:p>
            <a:pPr indent="-227012" lvl="1" marL="57467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not successful to date</a:t>
            </a:r>
            <a:endParaRPr/>
          </a:p>
          <a:p>
            <a:pPr indent="-227012" lvl="1" marL="57467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traffic filtering</a:t>
            </a:r>
            <a:endParaRPr/>
          </a:p>
          <a:p>
            <a:pPr indent="-227012" lvl="1" marL="57467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local DNS servers cache IPs of TLD servers, allowing root server bypass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bombard TLD servers</a:t>
            </a:r>
            <a:endParaRPr/>
          </a:p>
          <a:p>
            <a:pPr indent="-227012" lvl="1" marL="574675" marR="0" rtl="0" algn="l">
              <a:lnSpc>
                <a:spcPct val="90000"/>
              </a:lnSpc>
              <a:spcBef>
                <a:spcPts val="500"/>
              </a:spcBef>
              <a:spcAft>
                <a:spcPts val="0"/>
              </a:spcAft>
              <a:buClr>
                <a:srgbClr val="0000A8"/>
              </a:buClr>
              <a:buSzPts val="2400"/>
              <a:buFont typeface="Arial"/>
              <a:buChar char="•"/>
            </a:pPr>
            <a:r>
              <a:rPr b="0" i="0" lang="en-US" sz="2400" u="none" cap="none" strike="noStrike">
                <a:solidFill>
                  <a:srgbClr val="000000"/>
                </a:solidFill>
                <a:latin typeface="Calibri"/>
                <a:ea typeface="Calibri"/>
                <a:cs typeface="Calibri"/>
                <a:sym typeface="Calibri"/>
              </a:rPr>
              <a:t>potentially more dangerous</a:t>
            </a:r>
            <a:endParaRPr/>
          </a:p>
          <a:p>
            <a:pPr indent="-44450" lvl="0" marL="352425" marR="0" rtl="0" algn="l">
              <a:lnSpc>
                <a:spcPct val="90000"/>
              </a:lnSpc>
              <a:spcBef>
                <a:spcPts val="1000"/>
              </a:spcBef>
              <a:spcAft>
                <a:spcPts val="0"/>
              </a:spcAft>
              <a:buClr>
                <a:srgbClr val="0000A3"/>
              </a:buClr>
              <a:buSzPts val="2800"/>
              <a:buFont typeface="Comic Sans MS"/>
              <a:buNone/>
            </a:pPr>
            <a:r>
              <a:t/>
            </a:r>
            <a:endParaRPr b="0" i="0" sz="2800" u="none" cap="none" strike="noStrike">
              <a:solidFill>
                <a:srgbClr val="000000"/>
              </a:solidFill>
              <a:latin typeface="Gill Sans"/>
              <a:ea typeface="Gill Sans"/>
              <a:cs typeface="Gill Sans"/>
              <a:sym typeface="Gill Sans"/>
            </a:endParaRPr>
          </a:p>
        </p:txBody>
      </p:sp>
      <p:sp>
        <p:nvSpPr>
          <p:cNvPr id="5917" name="Google Shape;5917;p101"/>
          <p:cNvSpPr txBox="1"/>
          <p:nvPr/>
        </p:nvSpPr>
        <p:spPr>
          <a:xfrm>
            <a:off x="6096000" y="1526094"/>
            <a:ext cx="4760686" cy="4648200"/>
          </a:xfrm>
          <a:prstGeom prst="rect">
            <a:avLst/>
          </a:prstGeom>
          <a:noFill/>
          <a:ln>
            <a:noFill/>
          </a:ln>
        </p:spPr>
        <p:txBody>
          <a:bodyPr anchorCtr="0" anchor="t" bIns="45700" lIns="91425" spcFirstLastPara="1" rIns="91425" wrap="square" tIns="45700">
            <a:noAutofit/>
          </a:bodyPr>
          <a:lstStyle/>
          <a:p>
            <a:pPr indent="0" lvl="0" marL="14288" marR="0" rtl="0" algn="l">
              <a:lnSpc>
                <a:spcPct val="85000"/>
              </a:lnSpc>
              <a:spcBef>
                <a:spcPts val="0"/>
              </a:spcBef>
              <a:spcAft>
                <a:spcPts val="0"/>
              </a:spcAft>
              <a:buClr>
                <a:srgbClr val="000099"/>
              </a:buClr>
              <a:buSzPts val="3200"/>
              <a:buFont typeface="Noto Sans Symbols"/>
              <a:buNone/>
            </a:pPr>
            <a:r>
              <a:rPr b="0" i="0" lang="en-US" sz="3200" u="none" cap="none" strike="noStrike">
                <a:solidFill>
                  <a:srgbClr val="21218A"/>
                </a:solidFill>
                <a:latin typeface="Calibri"/>
                <a:ea typeface="Calibri"/>
                <a:cs typeface="Calibri"/>
                <a:sym typeface="Calibri"/>
              </a:rPr>
              <a:t>Spoofing  attacks</a:t>
            </a:r>
            <a:endParaRPr/>
          </a:p>
          <a:p>
            <a:pPr indent="-342900" lvl="0" marL="342900" marR="0" rtl="0" algn="l">
              <a:lnSpc>
                <a:spcPct val="85000"/>
              </a:lnSpc>
              <a:spcBef>
                <a:spcPts val="56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intercept DNS queries, returning bogus replies</a:t>
            </a:r>
            <a:endParaRPr/>
          </a:p>
          <a:p>
            <a:pPr indent="-285750" lvl="1" marL="74295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DNS cache poisoning</a:t>
            </a:r>
            <a:endParaRPr/>
          </a:p>
          <a:p>
            <a:pPr indent="-285750" lvl="1" marL="74295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RFC 4033: DNSSEC authentication services</a:t>
            </a:r>
            <a:endParaRPr/>
          </a:p>
        </p:txBody>
      </p:sp>
      <p:sp>
        <p:nvSpPr>
          <p:cNvPr id="5918" name="Google Shape;5918;p10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7"/>
                                        </p:tgtEl>
                                        <p:attrNameLst>
                                          <p:attrName>style.visibility</p:attrName>
                                        </p:attrNameLst>
                                      </p:cBhvr>
                                      <p:to>
                                        <p:strVal val="visible"/>
                                      </p:to>
                                    </p:set>
                                    <p:animEffect filter="fade" transition="in">
                                      <p:cBhvr>
                                        <p:cTn dur="500"/>
                                        <p:tgtEl>
                                          <p:spTgt spid="5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30"/>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Processes communicating</a:t>
            </a:r>
            <a:endParaRPr sz="4400"/>
          </a:p>
        </p:txBody>
      </p:sp>
      <p:sp>
        <p:nvSpPr>
          <p:cNvPr id="1660" name="Google Shape;1660;p30"/>
          <p:cNvSpPr txBox="1"/>
          <p:nvPr/>
        </p:nvSpPr>
        <p:spPr>
          <a:xfrm>
            <a:off x="606042" y="1565977"/>
            <a:ext cx="5309184" cy="4351338"/>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None/>
            </a:pPr>
            <a:r>
              <a:rPr b="0" i="1" lang="en-US" sz="3200" u="none" cap="none" strike="noStrike">
                <a:solidFill>
                  <a:srgbClr val="C00000"/>
                </a:solidFill>
                <a:latin typeface="Calibri"/>
                <a:ea typeface="Calibri"/>
                <a:cs typeface="Calibri"/>
                <a:sym typeface="Calibri"/>
              </a:rPr>
              <a:t>process:</a:t>
            </a:r>
            <a:r>
              <a:rPr b="0" i="0" lang="en-US" sz="3200" u="none" cap="none" strike="noStrike">
                <a:solidFill>
                  <a:srgbClr val="C00000"/>
                </a:solidFill>
                <a:latin typeface="Calibri"/>
                <a:ea typeface="Calibri"/>
                <a:cs typeface="Calibri"/>
                <a:sym typeface="Calibri"/>
              </a:rPr>
              <a:t> </a:t>
            </a:r>
            <a:r>
              <a:rPr b="0" i="0" lang="en-US" sz="3200" u="none" cap="none" strike="noStrike">
                <a:solidFill>
                  <a:srgbClr val="000000"/>
                </a:solidFill>
                <a:latin typeface="Calibri"/>
                <a:ea typeface="Calibri"/>
                <a:cs typeface="Calibri"/>
                <a:sym typeface="Calibri"/>
              </a:rPr>
              <a:t>program running within a host</a:t>
            </a:r>
            <a:endParaRPr/>
          </a:p>
          <a:p>
            <a:pPr indent="-222250" lvl="0" marL="35242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within same host, two processes communicate using  </a:t>
            </a:r>
            <a:r>
              <a:rPr b="0" i="0" lang="en-US" sz="3200" u="none" cap="none" strike="noStrike">
                <a:solidFill>
                  <a:srgbClr val="C00000"/>
                </a:solidFill>
                <a:latin typeface="Calibri"/>
                <a:ea typeface="Calibri"/>
                <a:cs typeface="Calibri"/>
                <a:sym typeface="Calibri"/>
              </a:rPr>
              <a:t>inter-process communication </a:t>
            </a:r>
            <a:r>
              <a:rPr b="0" i="0" lang="en-US" sz="3200" u="none" cap="none" strike="noStrike">
                <a:solidFill>
                  <a:srgbClr val="000000"/>
                </a:solidFill>
                <a:latin typeface="Calibri"/>
                <a:ea typeface="Calibri"/>
                <a:cs typeface="Calibri"/>
                <a:sym typeface="Calibri"/>
              </a:rPr>
              <a:t>(defined by OS)</a:t>
            </a:r>
            <a:endParaRPr/>
          </a:p>
          <a:p>
            <a:pPr indent="-222250" lvl="0" marL="352425" marR="0" rtl="0" algn="l">
              <a:lnSpc>
                <a:spcPct val="90000"/>
              </a:lnSpc>
              <a:spcBef>
                <a:spcPts val="100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processes in different hosts communicate by exchanging </a:t>
            </a:r>
            <a:r>
              <a:rPr b="0" i="0" lang="en-US" sz="3200" u="none" cap="none" strike="noStrike">
                <a:solidFill>
                  <a:srgbClr val="C00000"/>
                </a:solidFill>
                <a:latin typeface="Calibri"/>
                <a:ea typeface="Calibri"/>
                <a:cs typeface="Calibri"/>
                <a:sym typeface="Calibri"/>
              </a:rPr>
              <a:t>messages</a:t>
            </a:r>
            <a:endParaRPr/>
          </a:p>
          <a:p>
            <a:pPr indent="0" lvl="0" marL="352425" marR="0" rtl="0" algn="l">
              <a:lnSpc>
                <a:spcPct val="90000"/>
              </a:lnSpc>
              <a:spcBef>
                <a:spcPts val="1000"/>
              </a:spcBef>
              <a:spcAft>
                <a:spcPts val="0"/>
              </a:spcAft>
              <a:buClr>
                <a:srgbClr val="0000A3"/>
              </a:buClr>
              <a:buSzPts val="3600"/>
              <a:buFont typeface="Noto Sans Symbols"/>
              <a:buNone/>
            </a:pPr>
            <a:r>
              <a:t/>
            </a:r>
            <a:endParaRPr b="0" i="0" sz="3600" u="none" cap="none" strike="noStrike">
              <a:solidFill>
                <a:srgbClr val="000000"/>
              </a:solidFill>
              <a:latin typeface="Calibri"/>
              <a:ea typeface="Calibri"/>
              <a:cs typeface="Calibri"/>
              <a:sym typeface="Calibri"/>
            </a:endParaRPr>
          </a:p>
        </p:txBody>
      </p:sp>
      <p:sp>
        <p:nvSpPr>
          <p:cNvPr id="1661" name="Google Shape;1661;p30"/>
          <p:cNvSpPr/>
          <p:nvPr/>
        </p:nvSpPr>
        <p:spPr>
          <a:xfrm>
            <a:off x="6915273" y="4263451"/>
            <a:ext cx="3989387" cy="183991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note: applications with P2P architectures have client processes &amp; server processes</a:t>
            </a:r>
            <a:endParaRPr/>
          </a:p>
        </p:txBody>
      </p:sp>
      <p:grpSp>
        <p:nvGrpSpPr>
          <p:cNvPr id="1662" name="Google Shape;1662;p30"/>
          <p:cNvGrpSpPr/>
          <p:nvPr/>
        </p:nvGrpSpPr>
        <p:grpSpPr>
          <a:xfrm>
            <a:off x="6974010" y="1488501"/>
            <a:ext cx="4092575" cy="2567781"/>
            <a:chOff x="6974010" y="1488501"/>
            <a:chExt cx="4092575" cy="2567781"/>
          </a:xfrm>
        </p:grpSpPr>
        <p:sp>
          <p:nvSpPr>
            <p:cNvPr id="1663" name="Google Shape;1663;p30"/>
            <p:cNvSpPr txBox="1"/>
            <p:nvPr/>
          </p:nvSpPr>
          <p:spPr>
            <a:xfrm>
              <a:off x="7025603" y="2022695"/>
              <a:ext cx="3989387" cy="2033587"/>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None/>
              </a:pPr>
              <a:r>
                <a:rPr b="0" i="1" lang="en-US" sz="2800" u="none" cap="none" strike="noStrike">
                  <a:solidFill>
                    <a:srgbClr val="C00000"/>
                  </a:solidFill>
                  <a:latin typeface="Calibri"/>
                  <a:ea typeface="Calibri"/>
                  <a:cs typeface="Calibri"/>
                  <a:sym typeface="Calibri"/>
                </a:rPr>
                <a:t>client process:</a:t>
              </a:r>
              <a:r>
                <a:rPr b="0" i="0" lang="en-US" sz="2800" u="none" cap="none" strike="noStrike">
                  <a:solidFill>
                    <a:srgbClr val="C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process that initiates communication</a:t>
              </a:r>
              <a:endParaRPr/>
            </a:p>
            <a:p>
              <a:pPr indent="-222250" lvl="0" marL="352425" marR="0" rtl="0" algn="l">
                <a:lnSpc>
                  <a:spcPct val="90000"/>
                </a:lnSpc>
                <a:spcBef>
                  <a:spcPts val="400"/>
                </a:spcBef>
                <a:spcAft>
                  <a:spcPts val="0"/>
                </a:spcAft>
                <a:buClr>
                  <a:srgbClr val="0000A3"/>
                </a:buClr>
                <a:buSzPts val="2800"/>
                <a:buFont typeface="Noto Sans Symbols"/>
                <a:buNone/>
              </a:pPr>
              <a:r>
                <a:rPr b="0" i="1" lang="en-US" sz="2800" u="none" cap="none" strike="noStrike">
                  <a:solidFill>
                    <a:srgbClr val="C00000"/>
                  </a:solidFill>
                  <a:latin typeface="Calibri"/>
                  <a:ea typeface="Calibri"/>
                  <a:cs typeface="Calibri"/>
                  <a:sym typeface="Calibri"/>
                </a:rPr>
                <a:t>server process:</a:t>
              </a:r>
              <a:r>
                <a:rPr b="0" i="0" lang="en-US" sz="2800" u="none" cap="none" strike="noStrike">
                  <a:solidFill>
                    <a:srgbClr val="C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process that waits to be contacted</a:t>
              </a:r>
              <a:endParaRPr b="0" i="0" sz="2800" u="none" cap="none" strike="noStrike">
                <a:solidFill>
                  <a:srgbClr val="000000"/>
                </a:solidFill>
                <a:latin typeface="Calibri"/>
                <a:ea typeface="Calibri"/>
                <a:cs typeface="Calibri"/>
                <a:sym typeface="Calibri"/>
              </a:endParaRPr>
            </a:p>
            <a:p>
              <a:pPr indent="-2222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1664" name="Google Shape;1664;p30"/>
            <p:cNvSpPr/>
            <p:nvPr/>
          </p:nvSpPr>
          <p:spPr>
            <a:xfrm>
              <a:off x="6974010" y="1786951"/>
              <a:ext cx="4092575" cy="2062163"/>
            </a:xfrm>
            <a:prstGeom prst="rect">
              <a:avLst/>
            </a:prstGeom>
            <a:noFill/>
            <a:ln cap="flat" cmpd="sng" w="2857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1665" name="Google Shape;1665;p30"/>
            <p:cNvSpPr txBox="1"/>
            <p:nvPr/>
          </p:nvSpPr>
          <p:spPr>
            <a:xfrm>
              <a:off x="7094660" y="1488501"/>
              <a:ext cx="2325688" cy="519113"/>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clients, servers</a:t>
              </a:r>
              <a:endParaRPr/>
            </a:p>
          </p:txBody>
        </p:sp>
      </p:grpSp>
      <p:sp>
        <p:nvSpPr>
          <p:cNvPr id="1666" name="Google Shape;1666;p3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2"/>
                                        </p:tgtEl>
                                        <p:attrNameLst>
                                          <p:attrName>style.visibility</p:attrName>
                                        </p:attrNameLst>
                                      </p:cBhvr>
                                      <p:to>
                                        <p:strVal val="visible"/>
                                      </p:to>
                                    </p:set>
                                    <p:animEffect filter="fade" transition="in">
                                      <p:cBhvr>
                                        <p:cTn dur="500"/>
                                        <p:tgtEl>
                                          <p:spTgt spid="1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1"/>
                                        </p:tgtEl>
                                        <p:attrNameLst>
                                          <p:attrName>style.visibility</p:attrName>
                                        </p:attrNameLst>
                                      </p:cBhvr>
                                      <p:to>
                                        <p:strVal val="visible"/>
                                      </p:to>
                                    </p:set>
                                    <p:animEffect filter="fade" transition="in">
                                      <p:cBhvr>
                                        <p:cTn dur="500"/>
                                        <p:tgtEl>
                                          <p:spTgt spid="16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3" name="Shape 5923"/>
        <p:cNvGrpSpPr/>
        <p:nvPr/>
      </p:nvGrpSpPr>
      <p:grpSpPr>
        <a:xfrm>
          <a:off x="0" y="0"/>
          <a:ext cx="0" cy="0"/>
          <a:chOff x="0" y="0"/>
          <a:chExt cx="0" cy="0"/>
        </a:xfrm>
      </p:grpSpPr>
      <p:sp>
        <p:nvSpPr>
          <p:cNvPr id="5924" name="Google Shape;5924;p102"/>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a:t>Application Layer: Overview</a:t>
            </a:r>
            <a:endParaRPr/>
          </a:p>
        </p:txBody>
      </p:sp>
      <p:sp>
        <p:nvSpPr>
          <p:cNvPr id="5925" name="Google Shape;5925;p102"/>
          <p:cNvSpPr txBox="1"/>
          <p:nvPr/>
        </p:nvSpPr>
        <p:spPr>
          <a:xfrm>
            <a:off x="809242" y="1870563"/>
            <a:ext cx="5309184" cy="4351338"/>
          </a:xfrm>
          <a:prstGeom prst="rect">
            <a:avLst/>
          </a:prstGeom>
          <a:noFill/>
          <a:ln>
            <a:noFill/>
          </a:ln>
        </p:spPr>
        <p:txBody>
          <a:bodyPr anchorCtr="0" anchor="t" bIns="45700" lIns="91425" spcFirstLastPara="1" rIns="91425" wrap="square" tIns="45700">
            <a:noAutofit/>
          </a:bodyPr>
          <a:lstStyle/>
          <a:p>
            <a:pPr indent="-401638" lvl="0" marL="401638" marR="0" rtl="0" algn="l">
              <a:lnSpc>
                <a:spcPct val="90000"/>
              </a:lnSpc>
              <a:spcBef>
                <a:spcPts val="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Principles of network applications</a:t>
            </a:r>
            <a:endParaRPr/>
          </a:p>
          <a:p>
            <a:pPr indent="-401638" lvl="0" marL="401638"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Web and HTTP</a:t>
            </a:r>
            <a:endParaRPr/>
          </a:p>
          <a:p>
            <a:pPr indent="-401638" lvl="0" marL="401638"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E-mail, SMTP, IMAP</a:t>
            </a:r>
            <a:endParaRPr/>
          </a:p>
          <a:p>
            <a:pPr indent="-401638" lvl="0" marL="401638"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The Domain Name System DNS</a:t>
            </a:r>
            <a:endParaRPr/>
          </a:p>
          <a:p>
            <a:pPr indent="-44450" lvl="0" marL="352425"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5926" name="Google Shape;5926;p102"/>
          <p:cNvSpPr txBox="1"/>
          <p:nvPr/>
        </p:nvSpPr>
        <p:spPr>
          <a:xfrm>
            <a:off x="6557554" y="1422888"/>
            <a:ext cx="5405262" cy="4799013"/>
          </a:xfrm>
          <a:prstGeom prst="rect">
            <a:avLst/>
          </a:prstGeom>
          <a:noFill/>
          <a:ln>
            <a:noFill/>
          </a:ln>
        </p:spPr>
        <p:txBody>
          <a:bodyPr anchorCtr="0" anchor="t" bIns="45700" lIns="91425" spcFirstLastPara="1" rIns="91425" wrap="square" tIns="45700">
            <a:normAutofit/>
          </a:bodyPr>
          <a:lstStyle/>
          <a:p>
            <a:pPr indent="-349250" lvl="0" marL="349250" marR="0" rtl="0" algn="l">
              <a:lnSpc>
                <a:spcPct val="90000"/>
              </a:lnSpc>
              <a:spcBef>
                <a:spcPts val="0"/>
              </a:spcBef>
              <a:spcAft>
                <a:spcPts val="0"/>
              </a:spcAft>
              <a:buClr>
                <a:srgbClr val="0000A8"/>
              </a:buClr>
              <a:buSzPts val="3200"/>
              <a:buFont typeface="Noto Sans Symbols"/>
              <a:buChar char="▪"/>
            </a:pPr>
            <a:r>
              <a:rPr b="0" i="0" lang="en-US" sz="3200" u="none" cap="none" strike="noStrike">
                <a:solidFill>
                  <a:schemeClr val="dk1"/>
                </a:solidFill>
                <a:latin typeface="Calibri"/>
                <a:ea typeface="Calibri"/>
                <a:cs typeface="Calibri"/>
                <a:sym typeface="Calibri"/>
              </a:rPr>
              <a:t>P2P applications</a:t>
            </a:r>
            <a:endParaRPr/>
          </a:p>
          <a:p>
            <a:pPr indent="-349250" lvl="0" marL="349250"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video streaming and content distribution networks</a:t>
            </a:r>
            <a:endParaRPr/>
          </a:p>
          <a:p>
            <a:pPr indent="-349250" lvl="0" marL="349250" marR="0" rtl="0" algn="l">
              <a:lnSpc>
                <a:spcPct val="90000"/>
              </a:lnSpc>
              <a:spcBef>
                <a:spcPts val="1000"/>
              </a:spcBef>
              <a:spcAft>
                <a:spcPts val="0"/>
              </a:spcAft>
              <a:buClr>
                <a:srgbClr val="BFBFBF"/>
              </a:buClr>
              <a:buSzPts val="3200"/>
              <a:buFont typeface="Noto Sans Symbols"/>
              <a:buChar char="▪"/>
            </a:pPr>
            <a:r>
              <a:rPr b="0" i="0" lang="en-US" sz="3200" u="none" cap="none" strike="noStrike">
                <a:solidFill>
                  <a:srgbClr val="BFBFBF"/>
                </a:solidFill>
                <a:latin typeface="Calibri"/>
                <a:ea typeface="Calibri"/>
                <a:cs typeface="Calibri"/>
                <a:sym typeface="Calibri"/>
              </a:rPr>
              <a:t>socket programming with UDP and TCP</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5927" name="Google Shape;5927;p10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pic>
        <p:nvPicPr>
          <p:cNvPr descr="Kurose&amp;Ross 8th edition photo" id="5928" name="Google Shape;5928;p102"/>
          <p:cNvPicPr preferRelativeResize="0"/>
          <p:nvPr/>
        </p:nvPicPr>
        <p:blipFill rotWithShape="1">
          <a:blip r:embed="rId3">
            <a:alphaModFix/>
          </a:blip>
          <a:srcRect b="0" l="0" r="0" t="0"/>
          <a:stretch/>
        </p:blipFill>
        <p:spPr>
          <a:xfrm>
            <a:off x="6957391" y="4125913"/>
            <a:ext cx="3087757" cy="231581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3" name="Shape 5933"/>
        <p:cNvGrpSpPr/>
        <p:nvPr/>
      </p:nvGrpSpPr>
      <p:grpSpPr>
        <a:xfrm>
          <a:off x="0" y="0"/>
          <a:ext cx="0" cy="0"/>
          <a:chOff x="0" y="0"/>
          <a:chExt cx="0" cy="0"/>
        </a:xfrm>
      </p:grpSpPr>
      <p:sp>
        <p:nvSpPr>
          <p:cNvPr id="5934" name="Google Shape;5934;p103"/>
          <p:cNvSpPr/>
          <p:nvPr/>
        </p:nvSpPr>
        <p:spPr>
          <a:xfrm>
            <a:off x="8985188" y="3065778"/>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35" name="Google Shape;5935;p103"/>
          <p:cNvSpPr/>
          <p:nvPr/>
        </p:nvSpPr>
        <p:spPr>
          <a:xfrm>
            <a:off x="7274076" y="1826035"/>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6" name="Google Shape;5936;p103"/>
          <p:cNvSpPr/>
          <p:nvPr/>
        </p:nvSpPr>
        <p:spPr>
          <a:xfrm>
            <a:off x="7439074" y="3553079"/>
            <a:ext cx="986999" cy="669622"/>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5937" name="Google Shape;5937;p103"/>
          <p:cNvSpPr/>
          <p:nvPr/>
        </p:nvSpPr>
        <p:spPr>
          <a:xfrm>
            <a:off x="7205350" y="3289251"/>
            <a:ext cx="1458912" cy="317850"/>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sz="2400" u="none">
              <a:solidFill>
                <a:srgbClr val="00CCFF"/>
              </a:solidFill>
              <a:latin typeface="Arial"/>
              <a:ea typeface="Arial"/>
              <a:cs typeface="Arial"/>
              <a:sym typeface="Arial"/>
            </a:endParaRPr>
          </a:p>
        </p:txBody>
      </p:sp>
      <p:sp>
        <p:nvSpPr>
          <p:cNvPr id="5938" name="Google Shape;5938;p103"/>
          <p:cNvSpPr/>
          <p:nvPr/>
        </p:nvSpPr>
        <p:spPr>
          <a:xfrm>
            <a:off x="7712401" y="4683134"/>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9" name="Google Shape;5939;p103"/>
          <p:cNvSpPr txBox="1"/>
          <p:nvPr/>
        </p:nvSpPr>
        <p:spPr>
          <a:xfrm>
            <a:off x="7679274" y="1488461"/>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Noto Sans Symbols"/>
              <a:buNone/>
            </a:pPr>
            <a:r>
              <a:rPr b="0" lang="en-US" sz="1400" u="none">
                <a:solidFill>
                  <a:schemeClr val="dk1"/>
                </a:solidFill>
                <a:latin typeface="Calibri"/>
                <a:ea typeface="Calibri"/>
                <a:cs typeface="Calibri"/>
                <a:sym typeface="Calibri"/>
              </a:rPr>
              <a:t>mobile network</a:t>
            </a:r>
            <a:endParaRPr/>
          </a:p>
        </p:txBody>
      </p:sp>
      <p:sp>
        <p:nvSpPr>
          <p:cNvPr id="5940" name="Google Shape;5940;p103"/>
          <p:cNvSpPr txBox="1"/>
          <p:nvPr/>
        </p:nvSpPr>
        <p:spPr>
          <a:xfrm>
            <a:off x="7330835" y="4191922"/>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lang="en-US" sz="1400" u="none">
                <a:solidFill>
                  <a:schemeClr val="dk1"/>
                </a:solidFill>
                <a:latin typeface="Calibri"/>
                <a:ea typeface="Calibri"/>
                <a:cs typeface="Calibri"/>
                <a:sym typeface="Calibri"/>
              </a:rPr>
              <a:t>home network</a:t>
            </a:r>
            <a:endParaRPr/>
          </a:p>
        </p:txBody>
      </p:sp>
      <p:sp>
        <p:nvSpPr>
          <p:cNvPr id="5941" name="Google Shape;5941;p103"/>
          <p:cNvSpPr txBox="1"/>
          <p:nvPr/>
        </p:nvSpPr>
        <p:spPr>
          <a:xfrm>
            <a:off x="7306908" y="5779775"/>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lang="en-US" sz="1400" u="none">
                <a:solidFill>
                  <a:schemeClr val="dk1"/>
                </a:solidFill>
                <a:latin typeface="Calibri"/>
                <a:ea typeface="Calibri"/>
                <a:cs typeface="Calibri"/>
                <a:sym typeface="Calibri"/>
              </a:rPr>
              <a:t>enterprise</a:t>
            </a:r>
            <a:endParaRPr/>
          </a:p>
          <a:p>
            <a:pPr indent="0" lvl="0" marL="0" marR="0" rtl="0" algn="l">
              <a:lnSpc>
                <a:spcPct val="80000"/>
              </a:lnSpc>
              <a:spcBef>
                <a:spcPts val="0"/>
              </a:spcBef>
              <a:spcAft>
                <a:spcPts val="0"/>
              </a:spcAft>
              <a:buClr>
                <a:schemeClr val="dk1"/>
              </a:buClr>
              <a:buSzPts val="1400"/>
              <a:buFont typeface="Noto Sans Symbols"/>
              <a:buNone/>
            </a:pPr>
            <a:r>
              <a:rPr b="0" lang="en-US" sz="1400" u="none">
                <a:solidFill>
                  <a:schemeClr val="dk1"/>
                </a:solidFill>
                <a:latin typeface="Calibri"/>
                <a:ea typeface="Calibri"/>
                <a:cs typeface="Calibri"/>
                <a:sym typeface="Calibri"/>
              </a:rPr>
              <a:t>          network</a:t>
            </a:r>
            <a:endParaRPr/>
          </a:p>
        </p:txBody>
      </p:sp>
      <p:sp>
        <p:nvSpPr>
          <p:cNvPr id="5942" name="Google Shape;5942;p103"/>
          <p:cNvSpPr/>
          <p:nvPr/>
        </p:nvSpPr>
        <p:spPr>
          <a:xfrm>
            <a:off x="10222146" y="3179540"/>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43" name="Google Shape;5943;p103"/>
          <p:cNvGrpSpPr/>
          <p:nvPr/>
        </p:nvGrpSpPr>
        <p:grpSpPr>
          <a:xfrm>
            <a:off x="10837700" y="3928050"/>
            <a:ext cx="687393" cy="721548"/>
            <a:chOff x="5203089" y="1751190"/>
            <a:chExt cx="858331" cy="662414"/>
          </a:xfrm>
        </p:grpSpPr>
        <p:sp>
          <p:nvSpPr>
            <p:cNvPr id="5944" name="Google Shape;5944;p103"/>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5" name="Google Shape;5945;p103"/>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946" name="Google Shape;5946;p103"/>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5947" name="Google Shape;5947;p103"/>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5948" name="Google Shape;5948;p103"/>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5949" name="Google Shape;5949;p103"/>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5950" name="Google Shape;5950;p103"/>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5951" name="Google Shape;5951;p103"/>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5952" name="Google Shape;5952;p103"/>
          <p:cNvGrpSpPr/>
          <p:nvPr/>
        </p:nvGrpSpPr>
        <p:grpSpPr>
          <a:xfrm>
            <a:off x="10771171" y="3194171"/>
            <a:ext cx="594613" cy="648336"/>
            <a:chOff x="5203089" y="1751190"/>
            <a:chExt cx="858331" cy="662414"/>
          </a:xfrm>
        </p:grpSpPr>
        <p:sp>
          <p:nvSpPr>
            <p:cNvPr id="5953" name="Google Shape;5953;p103"/>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4" name="Google Shape;5954;p103"/>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955" name="Google Shape;5955;p103"/>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5956" name="Google Shape;5956;p103"/>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5957" name="Google Shape;5957;p103"/>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5958" name="Google Shape;5958;p103"/>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5959" name="Google Shape;5959;p103"/>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5960" name="Google Shape;5960;p103"/>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5961" name="Google Shape;5961;p103"/>
          <p:cNvSpPr/>
          <p:nvPr/>
        </p:nvSpPr>
        <p:spPr>
          <a:xfrm>
            <a:off x="9540813" y="1782042"/>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2" name="Google Shape;5962;p103"/>
          <p:cNvSpPr txBox="1"/>
          <p:nvPr/>
        </p:nvSpPr>
        <p:spPr>
          <a:xfrm>
            <a:off x="9427201" y="1851195"/>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national or global ISP</a:t>
            </a:r>
            <a:endParaRPr/>
          </a:p>
        </p:txBody>
      </p:sp>
      <p:sp>
        <p:nvSpPr>
          <p:cNvPr id="5963" name="Google Shape;5963;p103"/>
          <p:cNvSpPr/>
          <p:nvPr/>
        </p:nvSpPr>
        <p:spPr>
          <a:xfrm>
            <a:off x="9279068" y="3677908"/>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4" name="Google Shape;5964;p103"/>
          <p:cNvSpPr txBox="1"/>
          <p:nvPr/>
        </p:nvSpPr>
        <p:spPr>
          <a:xfrm>
            <a:off x="8766162" y="3447919"/>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local or regional ISP</a:t>
            </a:r>
            <a:endParaRPr/>
          </a:p>
        </p:txBody>
      </p:sp>
      <p:sp>
        <p:nvSpPr>
          <p:cNvPr id="5965" name="Google Shape;5965;p103"/>
          <p:cNvSpPr txBox="1"/>
          <p:nvPr/>
        </p:nvSpPr>
        <p:spPr>
          <a:xfrm>
            <a:off x="10917767" y="4677937"/>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050">
                <a:solidFill>
                  <a:schemeClr val="dk1"/>
                </a:solidFill>
                <a:latin typeface="Calibri"/>
                <a:ea typeface="Calibri"/>
                <a:cs typeface="Calibri"/>
                <a:sym typeface="Calibri"/>
              </a:rPr>
              <a:t>datacenter </a:t>
            </a:r>
            <a:endParaRPr/>
          </a:p>
          <a:p>
            <a:pPr indent="0" lvl="0" marL="0" marR="0" rtl="0" algn="l">
              <a:lnSpc>
                <a:spcPct val="90000"/>
              </a:lnSpc>
              <a:spcBef>
                <a:spcPts val="0"/>
              </a:spcBef>
              <a:spcAft>
                <a:spcPts val="0"/>
              </a:spcAft>
              <a:buNone/>
            </a:pPr>
            <a:r>
              <a:rPr lang="en-US" sz="1050">
                <a:solidFill>
                  <a:schemeClr val="dk1"/>
                </a:solidFill>
                <a:latin typeface="Calibri"/>
                <a:ea typeface="Calibri"/>
                <a:cs typeface="Calibri"/>
                <a:sym typeface="Calibri"/>
              </a:rPr>
              <a:t>network</a:t>
            </a:r>
            <a:endParaRPr/>
          </a:p>
        </p:txBody>
      </p:sp>
      <p:sp>
        <p:nvSpPr>
          <p:cNvPr id="5966" name="Google Shape;5966;p103"/>
          <p:cNvSpPr txBox="1"/>
          <p:nvPr/>
        </p:nvSpPr>
        <p:spPr>
          <a:xfrm>
            <a:off x="10063018" y="4228248"/>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content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provider </a:t>
            </a:r>
            <a:endParaRPr/>
          </a:p>
          <a:p>
            <a:pPr indent="0" lvl="0" marL="0" marR="0" rtl="0" algn="l">
              <a:lnSpc>
                <a:spcPct val="90000"/>
              </a:lnSpc>
              <a:spcBef>
                <a:spcPts val="0"/>
              </a:spcBef>
              <a:spcAft>
                <a:spcPts val="0"/>
              </a:spcAft>
              <a:buNone/>
            </a:pPr>
            <a:r>
              <a:rPr lang="en-US" sz="1400">
                <a:solidFill>
                  <a:schemeClr val="dk1"/>
                </a:solidFill>
                <a:latin typeface="Calibri"/>
                <a:ea typeface="Calibri"/>
                <a:cs typeface="Calibri"/>
                <a:sym typeface="Calibri"/>
              </a:rPr>
              <a:t>network</a:t>
            </a:r>
            <a:endParaRPr sz="1000">
              <a:solidFill>
                <a:schemeClr val="dk1"/>
              </a:solidFill>
              <a:latin typeface="Calibri"/>
              <a:ea typeface="Calibri"/>
              <a:cs typeface="Calibri"/>
              <a:sym typeface="Calibri"/>
            </a:endParaRPr>
          </a:p>
        </p:txBody>
      </p:sp>
      <p:cxnSp>
        <p:nvCxnSpPr>
          <p:cNvPr id="5967" name="Google Shape;5967;p103"/>
          <p:cNvCxnSpPr/>
          <p:nvPr/>
        </p:nvCxnSpPr>
        <p:spPr>
          <a:xfrm rot="10800000">
            <a:off x="10559920"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5968" name="Google Shape;5968;p103"/>
          <p:cNvCxnSpPr/>
          <p:nvPr/>
        </p:nvCxnSpPr>
        <p:spPr>
          <a:xfrm rot="10800000">
            <a:off x="10660835"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5969" name="Google Shape;5969;p103"/>
          <p:cNvCxnSpPr/>
          <p:nvPr/>
        </p:nvCxnSpPr>
        <p:spPr>
          <a:xfrm flipH="1" rot="10800000">
            <a:off x="10636897"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5970" name="Google Shape;5970;p103"/>
          <p:cNvCxnSpPr/>
          <p:nvPr/>
        </p:nvCxnSpPr>
        <p:spPr>
          <a:xfrm rot="10800000">
            <a:off x="10570774"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5971" name="Google Shape;5971;p103"/>
          <p:cNvCxnSpPr/>
          <p:nvPr/>
        </p:nvCxnSpPr>
        <p:spPr>
          <a:xfrm rot="10800000">
            <a:off x="10550620"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5972" name="Google Shape;5972;p103"/>
          <p:cNvCxnSpPr/>
          <p:nvPr/>
        </p:nvCxnSpPr>
        <p:spPr>
          <a:xfrm rot="10800000">
            <a:off x="9895195"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5973" name="Google Shape;5973;p103"/>
          <p:cNvCxnSpPr/>
          <p:nvPr/>
        </p:nvCxnSpPr>
        <p:spPr>
          <a:xfrm rot="10800000">
            <a:off x="9219616"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5974" name="Google Shape;5974;p103"/>
          <p:cNvCxnSpPr/>
          <p:nvPr/>
        </p:nvCxnSpPr>
        <p:spPr>
          <a:xfrm flipH="1">
            <a:off x="9276868"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5975" name="Google Shape;5975;p103"/>
          <p:cNvCxnSpPr/>
          <p:nvPr/>
        </p:nvCxnSpPr>
        <p:spPr>
          <a:xfrm>
            <a:off x="9733069"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5976" name="Google Shape;5976;p103"/>
          <p:cNvCxnSpPr/>
          <p:nvPr/>
        </p:nvCxnSpPr>
        <p:spPr>
          <a:xfrm>
            <a:off x="10137668"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5977" name="Google Shape;5977;p103"/>
          <p:cNvCxnSpPr/>
          <p:nvPr/>
        </p:nvCxnSpPr>
        <p:spPr>
          <a:xfrm flipH="1">
            <a:off x="9798719" y="2695013"/>
            <a:ext cx="380432" cy="694807"/>
          </a:xfrm>
          <a:prstGeom prst="straightConnector1">
            <a:avLst/>
          </a:prstGeom>
          <a:noFill/>
          <a:ln cap="flat" cmpd="sng" w="12700">
            <a:solidFill>
              <a:schemeClr val="dk1"/>
            </a:solidFill>
            <a:prstDash val="solid"/>
            <a:miter lim="800000"/>
            <a:headEnd len="sm" w="sm" type="none"/>
            <a:tailEnd len="sm" w="sm" type="none"/>
          </a:ln>
        </p:spPr>
      </p:cxnSp>
      <p:grpSp>
        <p:nvGrpSpPr>
          <p:cNvPr id="5978" name="Google Shape;5978;p103"/>
          <p:cNvGrpSpPr/>
          <p:nvPr/>
        </p:nvGrpSpPr>
        <p:grpSpPr>
          <a:xfrm>
            <a:off x="7562238" y="2127325"/>
            <a:ext cx="3578867" cy="3640284"/>
            <a:chOff x="7562238" y="2127325"/>
            <a:chExt cx="3578867" cy="3640284"/>
          </a:xfrm>
        </p:grpSpPr>
        <p:grpSp>
          <p:nvGrpSpPr>
            <p:cNvPr id="5979" name="Google Shape;5979;p103"/>
            <p:cNvGrpSpPr/>
            <p:nvPr/>
          </p:nvGrpSpPr>
          <p:grpSpPr>
            <a:xfrm>
              <a:off x="7857253" y="2127325"/>
              <a:ext cx="3283852" cy="3640284"/>
              <a:chOff x="7881336" y="2104198"/>
              <a:chExt cx="3283852" cy="3640284"/>
            </a:xfrm>
          </p:grpSpPr>
          <p:cxnSp>
            <p:nvCxnSpPr>
              <p:cNvPr id="5980" name="Google Shape;5980;p103"/>
              <p:cNvCxnSpPr/>
              <p:nvPr/>
            </p:nvCxnSpPr>
            <p:spPr>
              <a:xfrm flipH="1" rot="5400000">
                <a:off x="9813692" y="5228612"/>
                <a:ext cx="388062" cy="7560"/>
              </a:xfrm>
              <a:prstGeom prst="straightConnector1">
                <a:avLst/>
              </a:prstGeom>
              <a:noFill/>
              <a:ln cap="flat" cmpd="sng" w="12700">
                <a:solidFill>
                  <a:schemeClr val="dk1"/>
                </a:solidFill>
                <a:prstDash val="solid"/>
                <a:round/>
                <a:headEnd len="med" w="med" type="none"/>
                <a:tailEnd len="med" w="med" type="none"/>
              </a:ln>
            </p:spPr>
          </p:cxnSp>
          <p:cxnSp>
            <p:nvCxnSpPr>
              <p:cNvPr id="5981" name="Google Shape;5981;p103"/>
              <p:cNvCxnSpPr/>
              <p:nvPr/>
            </p:nvCxnSpPr>
            <p:spPr>
              <a:xfrm rot="10800000">
                <a:off x="10234009" y="5382159"/>
                <a:ext cx="0" cy="114300"/>
              </a:xfrm>
              <a:prstGeom prst="straightConnector1">
                <a:avLst/>
              </a:prstGeom>
              <a:noFill/>
              <a:ln cap="flat" cmpd="sng" w="12700">
                <a:solidFill>
                  <a:schemeClr val="dk1"/>
                </a:solidFill>
                <a:prstDash val="solid"/>
                <a:round/>
                <a:headEnd len="med" w="med" type="none"/>
                <a:tailEnd len="med" w="med" type="none"/>
              </a:ln>
            </p:spPr>
          </p:cxnSp>
          <p:cxnSp>
            <p:nvCxnSpPr>
              <p:cNvPr id="5982" name="Google Shape;5982;p103"/>
              <p:cNvCxnSpPr/>
              <p:nvPr/>
            </p:nvCxnSpPr>
            <p:spPr>
              <a:xfrm>
                <a:off x="9457042" y="4815390"/>
                <a:ext cx="524483" cy="261537"/>
              </a:xfrm>
              <a:prstGeom prst="straightConnector1">
                <a:avLst/>
              </a:prstGeom>
              <a:noFill/>
              <a:ln cap="flat" cmpd="sng" w="9525">
                <a:solidFill>
                  <a:schemeClr val="dk1"/>
                </a:solidFill>
                <a:prstDash val="solid"/>
                <a:round/>
                <a:headEnd len="med" w="med" type="none"/>
                <a:tailEnd len="med" w="med" type="none"/>
              </a:ln>
            </p:spPr>
          </p:cxnSp>
          <p:cxnSp>
            <p:nvCxnSpPr>
              <p:cNvPr id="5983" name="Google Shape;5983;p103"/>
              <p:cNvCxnSpPr/>
              <p:nvPr/>
            </p:nvCxnSpPr>
            <p:spPr>
              <a:xfrm flipH="1" rot="10800000">
                <a:off x="8874149" y="4815390"/>
                <a:ext cx="569255" cy="246266"/>
              </a:xfrm>
              <a:prstGeom prst="straightConnector1">
                <a:avLst/>
              </a:prstGeom>
              <a:noFill/>
              <a:ln cap="flat" cmpd="sng" w="9525">
                <a:solidFill>
                  <a:schemeClr val="dk1"/>
                </a:solidFill>
                <a:prstDash val="solid"/>
                <a:round/>
                <a:headEnd len="med" w="med" type="none"/>
                <a:tailEnd len="med" w="med" type="none"/>
              </a:ln>
            </p:spPr>
          </p:cxnSp>
          <p:cxnSp>
            <p:nvCxnSpPr>
              <p:cNvPr id="5984" name="Google Shape;5984;p103"/>
              <p:cNvCxnSpPr/>
              <p:nvPr/>
            </p:nvCxnSpPr>
            <p:spPr>
              <a:xfrm>
                <a:off x="8845827" y="5085749"/>
                <a:ext cx="1030502" cy="0"/>
              </a:xfrm>
              <a:prstGeom prst="straightConnector1">
                <a:avLst/>
              </a:prstGeom>
              <a:noFill/>
              <a:ln cap="flat" cmpd="sng" w="9525">
                <a:solidFill>
                  <a:schemeClr val="dk1"/>
                </a:solidFill>
                <a:prstDash val="solid"/>
                <a:round/>
                <a:headEnd len="med" w="med" type="none"/>
                <a:tailEnd len="med" w="med" type="none"/>
              </a:ln>
            </p:spPr>
          </p:cxnSp>
          <p:cxnSp>
            <p:nvCxnSpPr>
              <p:cNvPr id="5985" name="Google Shape;5985;p103"/>
              <p:cNvCxnSpPr/>
              <p:nvPr/>
            </p:nvCxnSpPr>
            <p:spPr>
              <a:xfrm>
                <a:off x="8234290" y="5094207"/>
                <a:ext cx="226800" cy="127000"/>
              </a:xfrm>
              <a:prstGeom prst="straightConnector1">
                <a:avLst/>
              </a:prstGeom>
              <a:noFill/>
              <a:ln cap="flat" cmpd="sng" w="9525">
                <a:solidFill>
                  <a:schemeClr val="dk1"/>
                </a:solidFill>
                <a:prstDash val="solid"/>
                <a:round/>
                <a:headEnd len="med" w="med" type="none"/>
                <a:tailEnd len="med" w="med" type="none"/>
              </a:ln>
            </p:spPr>
          </p:cxnSp>
          <p:cxnSp>
            <p:nvCxnSpPr>
              <p:cNvPr id="5986" name="Google Shape;5986;p103"/>
              <p:cNvCxnSpPr/>
              <p:nvPr/>
            </p:nvCxnSpPr>
            <p:spPr>
              <a:xfrm flipH="1" rot="10800000">
                <a:off x="7972450" y="5267343"/>
                <a:ext cx="412750" cy="127000"/>
              </a:xfrm>
              <a:prstGeom prst="straightConnector1">
                <a:avLst/>
              </a:prstGeom>
              <a:noFill/>
              <a:ln cap="flat" cmpd="sng" w="9525">
                <a:solidFill>
                  <a:schemeClr val="dk1"/>
                </a:solidFill>
                <a:prstDash val="solid"/>
                <a:round/>
                <a:headEnd len="med" w="med" type="none"/>
                <a:tailEnd len="med" w="med" type="none"/>
              </a:ln>
            </p:spPr>
          </p:cxnSp>
          <p:cxnSp>
            <p:nvCxnSpPr>
              <p:cNvPr id="5987" name="Google Shape;5987;p103"/>
              <p:cNvCxnSpPr/>
              <p:nvPr/>
            </p:nvCxnSpPr>
            <p:spPr>
              <a:xfrm flipH="1">
                <a:off x="8397900" y="5259125"/>
                <a:ext cx="68080" cy="293968"/>
              </a:xfrm>
              <a:prstGeom prst="straightConnector1">
                <a:avLst/>
              </a:prstGeom>
              <a:noFill/>
              <a:ln cap="flat" cmpd="sng" w="9525">
                <a:solidFill>
                  <a:schemeClr val="dk1"/>
                </a:solidFill>
                <a:prstDash val="solid"/>
                <a:round/>
                <a:headEnd len="med" w="med" type="none"/>
                <a:tailEnd len="med" w="med" type="none"/>
              </a:ln>
            </p:spPr>
          </p:cxnSp>
          <p:cxnSp>
            <p:nvCxnSpPr>
              <p:cNvPr id="5988" name="Google Shape;5988;p103"/>
              <p:cNvCxnSpPr/>
              <p:nvPr/>
            </p:nvCxnSpPr>
            <p:spPr>
              <a:xfrm rot="10800000">
                <a:off x="8512814" y="5284804"/>
                <a:ext cx="280374" cy="269876"/>
              </a:xfrm>
              <a:prstGeom prst="straightConnector1">
                <a:avLst/>
              </a:prstGeom>
              <a:noFill/>
              <a:ln cap="flat" cmpd="sng" w="9525">
                <a:solidFill>
                  <a:schemeClr val="dk1"/>
                </a:solidFill>
                <a:prstDash val="solid"/>
                <a:round/>
                <a:headEnd len="med" w="med" type="none"/>
                <a:tailEnd len="med" w="med" type="none"/>
              </a:ln>
            </p:spPr>
          </p:cxnSp>
          <p:cxnSp>
            <p:nvCxnSpPr>
              <p:cNvPr id="5989" name="Google Shape;5989;p103"/>
              <p:cNvCxnSpPr/>
              <p:nvPr/>
            </p:nvCxnSpPr>
            <p:spPr>
              <a:xfrm>
                <a:off x="8512814" y="5234921"/>
                <a:ext cx="914184" cy="468622"/>
              </a:xfrm>
              <a:prstGeom prst="straightConnector1">
                <a:avLst/>
              </a:prstGeom>
              <a:noFill/>
              <a:ln cap="flat" cmpd="sng" w="9525">
                <a:solidFill>
                  <a:schemeClr val="dk1"/>
                </a:solidFill>
                <a:prstDash val="solid"/>
                <a:round/>
                <a:headEnd len="med" w="med" type="none"/>
                <a:tailEnd len="med" w="med" type="none"/>
              </a:ln>
            </p:spPr>
          </p:cxnSp>
          <p:cxnSp>
            <p:nvCxnSpPr>
              <p:cNvPr id="5990" name="Google Shape;5990;p103"/>
              <p:cNvCxnSpPr/>
              <p:nvPr/>
            </p:nvCxnSpPr>
            <p:spPr>
              <a:xfrm>
                <a:off x="8271861" y="3806843"/>
                <a:ext cx="0" cy="131762"/>
              </a:xfrm>
              <a:prstGeom prst="straightConnector1">
                <a:avLst/>
              </a:prstGeom>
              <a:noFill/>
              <a:ln cap="flat" cmpd="sng" w="9525">
                <a:solidFill>
                  <a:schemeClr val="dk1"/>
                </a:solidFill>
                <a:prstDash val="solid"/>
                <a:round/>
                <a:headEnd len="med" w="med" type="none"/>
                <a:tailEnd len="med" w="med" type="none"/>
              </a:ln>
            </p:spPr>
          </p:cxnSp>
          <p:cxnSp>
            <p:nvCxnSpPr>
              <p:cNvPr id="5991" name="Google Shape;5991;p103"/>
              <p:cNvCxnSpPr/>
              <p:nvPr/>
            </p:nvCxnSpPr>
            <p:spPr>
              <a:xfrm flipH="1" rot="10800000">
                <a:off x="7881336" y="4017980"/>
                <a:ext cx="168275" cy="3175"/>
              </a:xfrm>
              <a:prstGeom prst="straightConnector1">
                <a:avLst/>
              </a:prstGeom>
              <a:noFill/>
              <a:ln cap="flat" cmpd="sng" w="9525">
                <a:solidFill>
                  <a:schemeClr val="dk1"/>
                </a:solidFill>
                <a:prstDash val="solid"/>
                <a:round/>
                <a:headEnd len="med" w="med" type="none"/>
                <a:tailEnd len="med" w="med" type="none"/>
              </a:ln>
            </p:spPr>
          </p:cxnSp>
          <p:cxnSp>
            <p:nvCxnSpPr>
              <p:cNvPr id="5992" name="Google Shape;5992;p103"/>
              <p:cNvCxnSpPr/>
              <p:nvPr/>
            </p:nvCxnSpPr>
            <p:spPr>
              <a:xfrm flipH="1" rot="5400000">
                <a:off x="9909628" y="5560344"/>
                <a:ext cx="366793" cy="1482"/>
              </a:xfrm>
              <a:prstGeom prst="straightConnector1">
                <a:avLst/>
              </a:prstGeom>
              <a:noFill/>
              <a:ln cap="flat" cmpd="sng" w="12700">
                <a:solidFill>
                  <a:schemeClr val="dk1"/>
                </a:solidFill>
                <a:prstDash val="solid"/>
                <a:round/>
                <a:headEnd len="med" w="med" type="none"/>
                <a:tailEnd len="med" w="med" type="none"/>
              </a:ln>
            </p:spPr>
          </p:cxnSp>
          <p:cxnSp>
            <p:nvCxnSpPr>
              <p:cNvPr id="5993" name="Google Shape;5993;p103"/>
              <p:cNvCxnSpPr/>
              <p:nvPr/>
            </p:nvCxnSpPr>
            <p:spPr>
              <a:xfrm flipH="1" rot="10800000">
                <a:off x="8483508" y="5013435"/>
                <a:ext cx="404236" cy="207771"/>
              </a:xfrm>
              <a:prstGeom prst="straightConnector1">
                <a:avLst/>
              </a:prstGeom>
              <a:noFill/>
              <a:ln cap="flat" cmpd="sng" w="9525">
                <a:solidFill>
                  <a:schemeClr val="dk1"/>
                </a:solidFill>
                <a:prstDash val="solid"/>
                <a:round/>
                <a:headEnd len="med" w="med" type="none"/>
                <a:tailEnd len="med" w="med" type="none"/>
              </a:ln>
            </p:spPr>
          </p:cxnSp>
          <p:cxnSp>
            <p:nvCxnSpPr>
              <p:cNvPr id="5994" name="Google Shape;5994;p103"/>
              <p:cNvCxnSpPr/>
              <p:nvPr/>
            </p:nvCxnSpPr>
            <p:spPr>
              <a:xfrm flipH="1">
                <a:off x="10124718" y="2146305"/>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5995" name="Google Shape;5995;p103"/>
              <p:cNvCxnSpPr/>
              <p:nvPr/>
            </p:nvCxnSpPr>
            <p:spPr>
              <a:xfrm flipH="1">
                <a:off x="10124718" y="2245186"/>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5996" name="Google Shape;5996;p103"/>
              <p:cNvCxnSpPr/>
              <p:nvPr/>
            </p:nvCxnSpPr>
            <p:spPr>
              <a:xfrm flipH="1">
                <a:off x="10696218" y="2177379"/>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5997" name="Google Shape;5997;p103"/>
              <p:cNvCxnSpPr/>
              <p:nvPr/>
            </p:nvCxnSpPr>
            <p:spPr>
              <a:xfrm flipH="1">
                <a:off x="10166249" y="2695840"/>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5998" name="Google Shape;5998;p103"/>
              <p:cNvCxnSpPr/>
              <p:nvPr/>
            </p:nvCxnSpPr>
            <p:spPr>
              <a:xfrm flipH="1">
                <a:off x="10093625" y="2146305"/>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5999" name="Google Shape;5999;p103"/>
              <p:cNvCxnSpPr/>
              <p:nvPr/>
            </p:nvCxnSpPr>
            <p:spPr>
              <a:xfrm flipH="1">
                <a:off x="10886186" y="2104198"/>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6000" name="Google Shape;6000;p103"/>
              <p:cNvCxnSpPr/>
              <p:nvPr/>
            </p:nvCxnSpPr>
            <p:spPr>
              <a:xfrm rot="10800000">
                <a:off x="10706077" y="2695840"/>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6001" name="Google Shape;6001;p103"/>
              <p:cNvCxnSpPr/>
              <p:nvPr/>
            </p:nvCxnSpPr>
            <p:spPr>
              <a:xfrm flipH="1">
                <a:off x="8793306" y="2245186"/>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6002" name="Google Shape;6002;p103"/>
              <p:cNvCxnSpPr/>
              <p:nvPr/>
            </p:nvCxnSpPr>
            <p:spPr>
              <a:xfrm flipH="1" rot="10800000">
                <a:off x="9402788" y="4090252"/>
                <a:ext cx="429324" cy="705603"/>
              </a:xfrm>
              <a:prstGeom prst="straightConnector1">
                <a:avLst/>
              </a:prstGeom>
              <a:noFill/>
              <a:ln cap="flat" cmpd="sng" w="9525">
                <a:solidFill>
                  <a:schemeClr val="dk1"/>
                </a:solidFill>
                <a:prstDash val="solid"/>
                <a:round/>
                <a:headEnd len="med" w="med" type="none"/>
                <a:tailEnd len="med" w="med" type="none"/>
              </a:ln>
            </p:spPr>
          </p:cxnSp>
          <p:cxnSp>
            <p:nvCxnSpPr>
              <p:cNvPr id="6003" name="Google Shape;6003;p103"/>
              <p:cNvCxnSpPr/>
              <p:nvPr/>
            </p:nvCxnSpPr>
            <p:spPr>
              <a:xfrm flipH="1" rot="10800000">
                <a:off x="8268637" y="4024329"/>
                <a:ext cx="969051" cy="3175"/>
              </a:xfrm>
              <a:prstGeom prst="straightConnector1">
                <a:avLst/>
              </a:prstGeom>
              <a:noFill/>
              <a:ln cap="flat" cmpd="sng" w="9525">
                <a:solidFill>
                  <a:schemeClr val="dk1"/>
                </a:solidFill>
                <a:prstDash val="solid"/>
                <a:round/>
                <a:headEnd len="med" w="med" type="none"/>
                <a:tailEnd len="med" w="med" type="none"/>
              </a:ln>
            </p:spPr>
          </p:cxnSp>
        </p:grpSp>
        <p:pic>
          <p:nvPicPr>
            <p:cNvPr descr="antenna_radiation_stylized" id="6004" name="Google Shape;6004;p103"/>
            <p:cNvPicPr preferRelativeResize="0"/>
            <p:nvPr/>
          </p:nvPicPr>
          <p:blipFill rotWithShape="1">
            <a:blip r:embed="rId3">
              <a:alphaModFix/>
            </a:blip>
            <a:srcRect b="0" l="0" r="0" t="0"/>
            <a:stretch/>
          </p:blipFill>
          <p:spPr>
            <a:xfrm>
              <a:off x="7562238" y="3813930"/>
              <a:ext cx="506412" cy="106009"/>
            </a:xfrm>
            <a:prstGeom prst="rect">
              <a:avLst/>
            </a:prstGeom>
            <a:noFill/>
            <a:ln>
              <a:noFill/>
            </a:ln>
          </p:spPr>
        </p:pic>
        <p:pic>
          <p:nvPicPr>
            <p:cNvPr descr="antenna_radiation_stylized" id="6005" name="Google Shape;6005;p103"/>
            <p:cNvPicPr preferRelativeResize="0"/>
            <p:nvPr/>
          </p:nvPicPr>
          <p:blipFill rotWithShape="1">
            <a:blip r:embed="rId4">
              <a:alphaModFix/>
            </a:blip>
            <a:srcRect b="0" l="0" r="0" t="0"/>
            <a:stretch/>
          </p:blipFill>
          <p:spPr>
            <a:xfrm>
              <a:off x="9242073" y="5480938"/>
              <a:ext cx="452014" cy="95159"/>
            </a:xfrm>
            <a:prstGeom prst="rect">
              <a:avLst/>
            </a:prstGeom>
            <a:noFill/>
            <a:ln>
              <a:noFill/>
            </a:ln>
          </p:spPr>
        </p:pic>
        <p:pic>
          <p:nvPicPr>
            <p:cNvPr descr="cell_tower_radiation copy" id="6006" name="Google Shape;6006;p103"/>
            <p:cNvPicPr preferRelativeResize="0"/>
            <p:nvPr/>
          </p:nvPicPr>
          <p:blipFill rotWithShape="1">
            <a:blip r:embed="rId5">
              <a:alphaModFix/>
            </a:blip>
            <a:srcRect b="0" l="0" r="0" t="0"/>
            <a:stretch/>
          </p:blipFill>
          <p:spPr>
            <a:xfrm>
              <a:off x="7980866" y="2158167"/>
              <a:ext cx="457200" cy="332766"/>
            </a:xfrm>
            <a:prstGeom prst="rect">
              <a:avLst/>
            </a:prstGeom>
            <a:noFill/>
            <a:ln>
              <a:noFill/>
            </a:ln>
          </p:spPr>
        </p:pic>
        <p:sp>
          <p:nvSpPr>
            <p:cNvPr id="6007" name="Google Shape;6007;p103"/>
            <p:cNvSpPr/>
            <p:nvPr/>
          </p:nvSpPr>
          <p:spPr>
            <a:xfrm>
              <a:off x="8174541"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cxnSp>
        <p:nvCxnSpPr>
          <p:cNvPr id="6008" name="Google Shape;6008;p103"/>
          <p:cNvCxnSpPr/>
          <p:nvPr/>
        </p:nvCxnSpPr>
        <p:spPr>
          <a:xfrm>
            <a:off x="8207860" y="2700359"/>
            <a:ext cx="227964" cy="174352"/>
          </a:xfrm>
          <a:prstGeom prst="straightConnector1">
            <a:avLst/>
          </a:prstGeom>
          <a:noFill/>
          <a:ln cap="flat" cmpd="sng" w="9525">
            <a:solidFill>
              <a:schemeClr val="dk1"/>
            </a:solidFill>
            <a:prstDash val="solid"/>
            <a:round/>
            <a:headEnd len="med" w="med" type="none"/>
            <a:tailEnd len="med" w="med" type="none"/>
          </a:ln>
        </p:spPr>
      </p:cxnSp>
      <p:grpSp>
        <p:nvGrpSpPr>
          <p:cNvPr id="6009" name="Google Shape;6009;p103"/>
          <p:cNvGrpSpPr/>
          <p:nvPr/>
        </p:nvGrpSpPr>
        <p:grpSpPr>
          <a:xfrm>
            <a:off x="8050698" y="2309376"/>
            <a:ext cx="298450" cy="464008"/>
            <a:chOff x="3130" y="3288"/>
            <a:chExt cx="410" cy="742"/>
          </a:xfrm>
        </p:grpSpPr>
        <p:cxnSp>
          <p:nvCxnSpPr>
            <p:cNvPr id="6010" name="Google Shape;6010;p103"/>
            <p:cNvCxnSpPr/>
            <p:nvPr/>
          </p:nvCxnSpPr>
          <p:spPr>
            <a:xfrm flipH="1">
              <a:off x="3130" y="3288"/>
              <a:ext cx="205" cy="672"/>
            </a:xfrm>
            <a:prstGeom prst="straightConnector1">
              <a:avLst/>
            </a:prstGeom>
            <a:noFill/>
            <a:ln cap="flat" cmpd="sng" w="19050">
              <a:solidFill>
                <a:schemeClr val="dk1"/>
              </a:solidFill>
              <a:prstDash val="solid"/>
              <a:round/>
              <a:headEnd len="med" w="med" type="none"/>
              <a:tailEnd len="med" w="med" type="none"/>
            </a:ln>
          </p:spPr>
        </p:cxnSp>
        <p:cxnSp>
          <p:nvCxnSpPr>
            <p:cNvPr id="6011" name="Google Shape;6011;p103"/>
            <p:cNvCxnSpPr/>
            <p:nvPr/>
          </p:nvCxnSpPr>
          <p:spPr>
            <a:xfrm>
              <a:off x="3335" y="3288"/>
              <a:ext cx="205" cy="669"/>
            </a:xfrm>
            <a:prstGeom prst="straightConnector1">
              <a:avLst/>
            </a:prstGeom>
            <a:noFill/>
            <a:ln cap="flat" cmpd="sng" w="19050">
              <a:solidFill>
                <a:schemeClr val="dk1"/>
              </a:solidFill>
              <a:prstDash val="solid"/>
              <a:round/>
              <a:headEnd len="med" w="med" type="none"/>
              <a:tailEnd len="med" w="med" type="none"/>
            </a:ln>
          </p:spPr>
        </p:cxnSp>
        <p:cxnSp>
          <p:nvCxnSpPr>
            <p:cNvPr id="6012" name="Google Shape;6012;p103"/>
            <p:cNvCxnSpPr/>
            <p:nvPr/>
          </p:nvCxnSpPr>
          <p:spPr>
            <a:xfrm>
              <a:off x="3130"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6013" name="Google Shape;6013;p103"/>
            <p:cNvCxnSpPr/>
            <p:nvPr/>
          </p:nvCxnSpPr>
          <p:spPr>
            <a:xfrm flipH="1">
              <a:off x="3335"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6014" name="Google Shape;6014;p103"/>
            <p:cNvCxnSpPr/>
            <p:nvPr/>
          </p:nvCxnSpPr>
          <p:spPr>
            <a:xfrm>
              <a:off x="3335" y="3303"/>
              <a:ext cx="0" cy="727"/>
            </a:xfrm>
            <a:prstGeom prst="straightConnector1">
              <a:avLst/>
            </a:prstGeom>
            <a:noFill/>
            <a:ln cap="flat" cmpd="sng" w="19050">
              <a:solidFill>
                <a:schemeClr val="dk1"/>
              </a:solidFill>
              <a:prstDash val="solid"/>
              <a:round/>
              <a:headEnd len="med" w="med" type="none"/>
              <a:tailEnd len="med" w="med" type="none"/>
            </a:ln>
          </p:spPr>
        </p:cxnSp>
        <p:cxnSp>
          <p:nvCxnSpPr>
            <p:cNvPr id="6015" name="Google Shape;6015;p103"/>
            <p:cNvCxnSpPr/>
            <p:nvPr/>
          </p:nvCxnSpPr>
          <p:spPr>
            <a:xfrm flipH="1" rot="10800000">
              <a:off x="3130" y="3888"/>
              <a:ext cx="205" cy="72"/>
            </a:xfrm>
            <a:prstGeom prst="straightConnector1">
              <a:avLst/>
            </a:prstGeom>
            <a:noFill/>
            <a:ln cap="flat" cmpd="sng" w="19050">
              <a:solidFill>
                <a:schemeClr val="dk1"/>
              </a:solidFill>
              <a:prstDash val="solid"/>
              <a:round/>
              <a:headEnd len="med" w="med" type="none"/>
              <a:tailEnd len="med" w="med" type="none"/>
            </a:ln>
          </p:spPr>
        </p:cxnSp>
        <p:cxnSp>
          <p:nvCxnSpPr>
            <p:cNvPr id="6016" name="Google Shape;6016;p103"/>
            <p:cNvCxnSpPr/>
            <p:nvPr/>
          </p:nvCxnSpPr>
          <p:spPr>
            <a:xfrm rot="10800000">
              <a:off x="3335" y="3888"/>
              <a:ext cx="205" cy="69"/>
            </a:xfrm>
            <a:prstGeom prst="straightConnector1">
              <a:avLst/>
            </a:prstGeom>
            <a:noFill/>
            <a:ln cap="flat" cmpd="sng" w="19050">
              <a:solidFill>
                <a:schemeClr val="dk1"/>
              </a:solidFill>
              <a:prstDash val="solid"/>
              <a:round/>
              <a:headEnd len="med" w="med" type="none"/>
              <a:tailEnd len="med" w="med" type="none"/>
            </a:ln>
          </p:spPr>
        </p:cxnSp>
        <p:cxnSp>
          <p:nvCxnSpPr>
            <p:cNvPr id="6017" name="Google Shape;6017;p103"/>
            <p:cNvCxnSpPr/>
            <p:nvPr/>
          </p:nvCxnSpPr>
          <p:spPr>
            <a:xfrm>
              <a:off x="3217" y="3668"/>
              <a:ext cx="118" cy="55"/>
            </a:xfrm>
            <a:prstGeom prst="straightConnector1">
              <a:avLst/>
            </a:prstGeom>
            <a:noFill/>
            <a:ln cap="flat" cmpd="sng" w="19050">
              <a:solidFill>
                <a:schemeClr val="dk1"/>
              </a:solidFill>
              <a:prstDash val="solid"/>
              <a:round/>
              <a:headEnd len="med" w="med" type="none"/>
              <a:tailEnd len="med" w="med" type="none"/>
            </a:ln>
          </p:spPr>
        </p:cxnSp>
        <p:cxnSp>
          <p:nvCxnSpPr>
            <p:cNvPr id="6018" name="Google Shape;6018;p103"/>
            <p:cNvCxnSpPr/>
            <p:nvPr/>
          </p:nvCxnSpPr>
          <p:spPr>
            <a:xfrm flipH="1" rot="10800000">
              <a:off x="3335" y="3668"/>
              <a:ext cx="124" cy="55"/>
            </a:xfrm>
            <a:prstGeom prst="straightConnector1">
              <a:avLst/>
            </a:prstGeom>
            <a:noFill/>
            <a:ln cap="flat" cmpd="sng" w="19050">
              <a:solidFill>
                <a:schemeClr val="dk1"/>
              </a:solidFill>
              <a:prstDash val="solid"/>
              <a:round/>
              <a:headEnd len="med" w="med" type="none"/>
              <a:tailEnd len="med" w="med" type="none"/>
            </a:ln>
          </p:spPr>
        </p:cxnSp>
        <p:cxnSp>
          <p:nvCxnSpPr>
            <p:cNvPr id="6019" name="Google Shape;6019;p103"/>
            <p:cNvCxnSpPr/>
            <p:nvPr/>
          </p:nvCxnSpPr>
          <p:spPr>
            <a:xfrm>
              <a:off x="3178" y="3766"/>
              <a:ext cx="152" cy="75"/>
            </a:xfrm>
            <a:prstGeom prst="straightConnector1">
              <a:avLst/>
            </a:prstGeom>
            <a:noFill/>
            <a:ln cap="flat" cmpd="sng" w="19050">
              <a:solidFill>
                <a:schemeClr val="dk1"/>
              </a:solidFill>
              <a:prstDash val="solid"/>
              <a:round/>
              <a:headEnd len="med" w="med" type="none"/>
              <a:tailEnd len="med" w="med" type="none"/>
            </a:ln>
          </p:spPr>
        </p:cxnSp>
        <p:cxnSp>
          <p:nvCxnSpPr>
            <p:cNvPr id="6020" name="Google Shape;6020;p103"/>
            <p:cNvCxnSpPr/>
            <p:nvPr/>
          </p:nvCxnSpPr>
          <p:spPr>
            <a:xfrm flipH="1" rot="10800000">
              <a:off x="3335" y="3781"/>
              <a:ext cx="153" cy="66"/>
            </a:xfrm>
            <a:prstGeom prst="straightConnector1">
              <a:avLst/>
            </a:prstGeom>
            <a:noFill/>
            <a:ln cap="flat" cmpd="sng" w="19050">
              <a:solidFill>
                <a:schemeClr val="dk1"/>
              </a:solidFill>
              <a:prstDash val="solid"/>
              <a:round/>
              <a:headEnd len="med" w="med" type="none"/>
              <a:tailEnd len="med" w="med" type="none"/>
            </a:ln>
          </p:spPr>
        </p:cxnSp>
        <p:cxnSp>
          <p:nvCxnSpPr>
            <p:cNvPr id="6021" name="Google Shape;6021;p103"/>
            <p:cNvCxnSpPr/>
            <p:nvPr/>
          </p:nvCxnSpPr>
          <p:spPr>
            <a:xfrm flipH="1" rot="10800000">
              <a:off x="3335" y="3567"/>
              <a:ext cx="78" cy="27"/>
            </a:xfrm>
            <a:prstGeom prst="straightConnector1">
              <a:avLst/>
            </a:prstGeom>
            <a:noFill/>
            <a:ln cap="flat" cmpd="sng" w="19050">
              <a:solidFill>
                <a:schemeClr val="dk1"/>
              </a:solidFill>
              <a:prstDash val="solid"/>
              <a:round/>
              <a:headEnd len="med" w="med" type="none"/>
              <a:tailEnd len="med" w="med" type="none"/>
            </a:ln>
          </p:spPr>
        </p:cxnSp>
        <p:cxnSp>
          <p:nvCxnSpPr>
            <p:cNvPr id="6022" name="Google Shape;6022;p103"/>
            <p:cNvCxnSpPr/>
            <p:nvPr/>
          </p:nvCxnSpPr>
          <p:spPr>
            <a:xfrm flipH="1" rot="10800000">
              <a:off x="3335" y="3428"/>
              <a:ext cx="49" cy="21"/>
            </a:xfrm>
            <a:prstGeom prst="straightConnector1">
              <a:avLst/>
            </a:prstGeom>
            <a:noFill/>
            <a:ln cap="flat" cmpd="sng" w="19050">
              <a:solidFill>
                <a:schemeClr val="dk1"/>
              </a:solidFill>
              <a:prstDash val="solid"/>
              <a:round/>
              <a:headEnd len="med" w="med" type="none"/>
              <a:tailEnd len="med" w="med" type="none"/>
            </a:ln>
          </p:spPr>
        </p:cxnSp>
        <p:cxnSp>
          <p:nvCxnSpPr>
            <p:cNvPr id="6023" name="Google Shape;6023;p103"/>
            <p:cNvCxnSpPr/>
            <p:nvPr/>
          </p:nvCxnSpPr>
          <p:spPr>
            <a:xfrm>
              <a:off x="3247" y="3558"/>
              <a:ext cx="95" cy="36"/>
            </a:xfrm>
            <a:prstGeom prst="straightConnector1">
              <a:avLst/>
            </a:prstGeom>
            <a:noFill/>
            <a:ln cap="flat" cmpd="sng" w="19050">
              <a:solidFill>
                <a:schemeClr val="dk1"/>
              </a:solidFill>
              <a:prstDash val="solid"/>
              <a:round/>
              <a:headEnd len="med" w="med" type="none"/>
              <a:tailEnd len="med" w="med" type="none"/>
            </a:ln>
          </p:spPr>
        </p:cxnSp>
        <p:cxnSp>
          <p:nvCxnSpPr>
            <p:cNvPr id="6024" name="Google Shape;6024;p103"/>
            <p:cNvCxnSpPr/>
            <p:nvPr/>
          </p:nvCxnSpPr>
          <p:spPr>
            <a:xfrm>
              <a:off x="3289" y="3422"/>
              <a:ext cx="55" cy="36"/>
            </a:xfrm>
            <a:prstGeom prst="straightConnector1">
              <a:avLst/>
            </a:prstGeom>
            <a:noFill/>
            <a:ln cap="flat" cmpd="sng" w="19050">
              <a:solidFill>
                <a:schemeClr val="dk1"/>
              </a:solidFill>
              <a:prstDash val="solid"/>
              <a:round/>
              <a:headEnd len="med" w="med" type="none"/>
              <a:tailEnd len="med" w="med" type="none"/>
            </a:ln>
          </p:spPr>
        </p:cxnSp>
      </p:grpSp>
      <p:pic>
        <p:nvPicPr>
          <p:cNvPr descr="access_point_stylized_small" id="6025" name="Google Shape;6025;p103"/>
          <p:cNvPicPr preferRelativeResize="0"/>
          <p:nvPr/>
        </p:nvPicPr>
        <p:blipFill rotWithShape="1">
          <a:blip r:embed="rId6">
            <a:alphaModFix/>
          </a:blip>
          <a:srcRect b="0" l="0" r="0" t="0"/>
          <a:stretch/>
        </p:blipFill>
        <p:spPr>
          <a:xfrm>
            <a:off x="7613882" y="3861899"/>
            <a:ext cx="370169" cy="306751"/>
          </a:xfrm>
          <a:prstGeom prst="rect">
            <a:avLst/>
          </a:prstGeom>
          <a:noFill/>
          <a:ln>
            <a:noFill/>
          </a:ln>
        </p:spPr>
      </p:pic>
      <p:pic>
        <p:nvPicPr>
          <p:cNvPr descr="access_point_stylized_small" id="6026" name="Google Shape;6026;p103"/>
          <p:cNvPicPr preferRelativeResize="0"/>
          <p:nvPr/>
        </p:nvPicPr>
        <p:blipFill rotWithShape="1">
          <a:blip r:embed="rId6">
            <a:alphaModFix/>
          </a:blip>
          <a:srcRect b="0" l="0" r="0" t="0"/>
          <a:stretch/>
        </p:blipFill>
        <p:spPr>
          <a:xfrm>
            <a:off x="9290610" y="5524232"/>
            <a:ext cx="380935" cy="317464"/>
          </a:xfrm>
          <a:prstGeom prst="rect">
            <a:avLst/>
          </a:prstGeom>
          <a:noFill/>
          <a:ln>
            <a:noFill/>
          </a:ln>
        </p:spPr>
      </p:pic>
      <p:grpSp>
        <p:nvGrpSpPr>
          <p:cNvPr id="6027" name="Google Shape;6027;p103"/>
          <p:cNvGrpSpPr/>
          <p:nvPr/>
        </p:nvGrpSpPr>
        <p:grpSpPr>
          <a:xfrm>
            <a:off x="9783558" y="4989983"/>
            <a:ext cx="393760" cy="218578"/>
            <a:chOff x="7493876" y="2774731"/>
            <a:chExt cx="1481958" cy="894622"/>
          </a:xfrm>
        </p:grpSpPr>
        <p:sp>
          <p:nvSpPr>
            <p:cNvPr id="6028" name="Google Shape;6028;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029" name="Google Shape;6029;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30" name="Google Shape;6030;p103"/>
            <p:cNvGrpSpPr/>
            <p:nvPr/>
          </p:nvGrpSpPr>
          <p:grpSpPr>
            <a:xfrm>
              <a:off x="7713663" y="2848339"/>
              <a:ext cx="1042107" cy="425543"/>
              <a:chOff x="7786941" y="2884917"/>
              <a:chExt cx="897649" cy="353919"/>
            </a:xfrm>
          </p:grpSpPr>
          <p:sp>
            <p:nvSpPr>
              <p:cNvPr id="6031" name="Google Shape;6031;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2" name="Google Shape;6032;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3" name="Google Shape;6033;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4" name="Google Shape;6034;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035" name="Google Shape;6035;p103"/>
          <p:cNvGrpSpPr/>
          <p:nvPr/>
        </p:nvGrpSpPr>
        <p:grpSpPr>
          <a:xfrm>
            <a:off x="9849365" y="5339037"/>
            <a:ext cx="309740" cy="190838"/>
            <a:chOff x="3668110" y="2448910"/>
            <a:chExt cx="3794234" cy="2165130"/>
          </a:xfrm>
        </p:grpSpPr>
        <p:sp>
          <p:nvSpPr>
            <p:cNvPr id="6036" name="Google Shape;6036;p10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7" name="Google Shape;6037;p103"/>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38" name="Google Shape;6038;p103"/>
            <p:cNvGrpSpPr/>
            <p:nvPr/>
          </p:nvGrpSpPr>
          <p:grpSpPr>
            <a:xfrm>
              <a:off x="3941378" y="2603243"/>
              <a:ext cx="3202061" cy="1066110"/>
              <a:chOff x="7939341" y="3037317"/>
              <a:chExt cx="897649" cy="353919"/>
            </a:xfrm>
          </p:grpSpPr>
          <p:sp>
            <p:nvSpPr>
              <p:cNvPr id="6039" name="Google Shape;6039;p103"/>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0" name="Google Shape;6040;p103"/>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1" name="Google Shape;6041;p103"/>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2" name="Google Shape;6042;p103"/>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043" name="Google Shape;6043;p103"/>
          <p:cNvGrpSpPr/>
          <p:nvPr/>
        </p:nvGrpSpPr>
        <p:grpSpPr>
          <a:xfrm>
            <a:off x="8676619" y="4967420"/>
            <a:ext cx="393760" cy="218578"/>
            <a:chOff x="7493876" y="2774731"/>
            <a:chExt cx="1481958" cy="894622"/>
          </a:xfrm>
        </p:grpSpPr>
        <p:sp>
          <p:nvSpPr>
            <p:cNvPr id="6044" name="Google Shape;6044;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045" name="Google Shape;6045;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46" name="Google Shape;6046;p103"/>
            <p:cNvGrpSpPr/>
            <p:nvPr/>
          </p:nvGrpSpPr>
          <p:grpSpPr>
            <a:xfrm>
              <a:off x="7713663" y="2848339"/>
              <a:ext cx="1042107" cy="425543"/>
              <a:chOff x="7786941" y="2884917"/>
              <a:chExt cx="897649" cy="353919"/>
            </a:xfrm>
          </p:grpSpPr>
          <p:sp>
            <p:nvSpPr>
              <p:cNvPr id="6047" name="Google Shape;6047;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8" name="Google Shape;6048;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9" name="Google Shape;6049;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0" name="Google Shape;6050;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051" name="Google Shape;6051;p103"/>
          <p:cNvGrpSpPr/>
          <p:nvPr/>
        </p:nvGrpSpPr>
        <p:grpSpPr>
          <a:xfrm>
            <a:off x="8311520" y="5194433"/>
            <a:ext cx="309740" cy="190838"/>
            <a:chOff x="3668110" y="2448910"/>
            <a:chExt cx="3794234" cy="2165130"/>
          </a:xfrm>
        </p:grpSpPr>
        <p:sp>
          <p:nvSpPr>
            <p:cNvPr id="6052" name="Google Shape;6052;p10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3" name="Google Shape;6053;p103"/>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54" name="Google Shape;6054;p103"/>
            <p:cNvGrpSpPr/>
            <p:nvPr/>
          </p:nvGrpSpPr>
          <p:grpSpPr>
            <a:xfrm>
              <a:off x="3941378" y="2603243"/>
              <a:ext cx="3202061" cy="1066110"/>
              <a:chOff x="7939341" y="3037317"/>
              <a:chExt cx="897649" cy="353919"/>
            </a:xfrm>
          </p:grpSpPr>
          <p:sp>
            <p:nvSpPr>
              <p:cNvPr id="6055" name="Google Shape;6055;p103"/>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6" name="Google Shape;6056;p103"/>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7" name="Google Shape;6057;p103"/>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8" name="Google Shape;6058;p103"/>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059" name="Google Shape;6059;p103"/>
          <p:cNvGrpSpPr/>
          <p:nvPr/>
        </p:nvGrpSpPr>
        <p:grpSpPr>
          <a:xfrm>
            <a:off x="8439827" y="2812309"/>
            <a:ext cx="353678" cy="168275"/>
            <a:chOff x="7493876" y="2774731"/>
            <a:chExt cx="1481958" cy="894622"/>
          </a:xfrm>
        </p:grpSpPr>
        <p:sp>
          <p:nvSpPr>
            <p:cNvPr id="6060" name="Google Shape;6060;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061" name="Google Shape;6061;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62" name="Google Shape;6062;p103"/>
            <p:cNvGrpSpPr/>
            <p:nvPr/>
          </p:nvGrpSpPr>
          <p:grpSpPr>
            <a:xfrm>
              <a:off x="7713663" y="2848339"/>
              <a:ext cx="1042107" cy="425543"/>
              <a:chOff x="7786941" y="2884917"/>
              <a:chExt cx="897649" cy="353919"/>
            </a:xfrm>
          </p:grpSpPr>
          <p:sp>
            <p:nvSpPr>
              <p:cNvPr id="6063" name="Google Shape;6063;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4" name="Google Shape;6064;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5" name="Google Shape;6065;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6" name="Google Shape;6066;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067" name="Google Shape;6067;p103"/>
          <p:cNvGrpSpPr/>
          <p:nvPr/>
        </p:nvGrpSpPr>
        <p:grpSpPr>
          <a:xfrm>
            <a:off x="8050070" y="3965994"/>
            <a:ext cx="354986" cy="175668"/>
            <a:chOff x="7493876" y="2774731"/>
            <a:chExt cx="1481958" cy="894622"/>
          </a:xfrm>
        </p:grpSpPr>
        <p:sp>
          <p:nvSpPr>
            <p:cNvPr id="6068" name="Google Shape;6068;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069" name="Google Shape;6069;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70" name="Google Shape;6070;p103"/>
            <p:cNvGrpSpPr/>
            <p:nvPr/>
          </p:nvGrpSpPr>
          <p:grpSpPr>
            <a:xfrm>
              <a:off x="7713663" y="2848339"/>
              <a:ext cx="1042107" cy="425543"/>
              <a:chOff x="7786941" y="2884917"/>
              <a:chExt cx="897649" cy="353919"/>
            </a:xfrm>
          </p:grpSpPr>
          <p:sp>
            <p:nvSpPr>
              <p:cNvPr id="6071" name="Google Shape;6071;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2" name="Google Shape;6072;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3" name="Google Shape;6073;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4" name="Google Shape;6074;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075" name="Google Shape;6075;p103"/>
          <p:cNvGrpSpPr/>
          <p:nvPr/>
        </p:nvGrpSpPr>
        <p:grpSpPr>
          <a:xfrm>
            <a:off x="10884085" y="3601365"/>
            <a:ext cx="170989" cy="97052"/>
            <a:chOff x="7493876" y="2774731"/>
            <a:chExt cx="1481958" cy="894622"/>
          </a:xfrm>
        </p:grpSpPr>
        <p:sp>
          <p:nvSpPr>
            <p:cNvPr id="6076" name="Google Shape;6076;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077" name="Google Shape;6077;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78" name="Google Shape;6078;p103"/>
            <p:cNvGrpSpPr/>
            <p:nvPr/>
          </p:nvGrpSpPr>
          <p:grpSpPr>
            <a:xfrm>
              <a:off x="7713663" y="2848339"/>
              <a:ext cx="1042107" cy="425543"/>
              <a:chOff x="7786941" y="2884917"/>
              <a:chExt cx="897649" cy="353919"/>
            </a:xfrm>
          </p:grpSpPr>
          <p:sp>
            <p:nvSpPr>
              <p:cNvPr id="6079" name="Google Shape;6079;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0" name="Google Shape;6080;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1" name="Google Shape;6081;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2" name="Google Shape;6082;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083" name="Google Shape;6083;p103"/>
          <p:cNvGrpSpPr/>
          <p:nvPr/>
        </p:nvGrpSpPr>
        <p:grpSpPr>
          <a:xfrm>
            <a:off x="10410609" y="3496138"/>
            <a:ext cx="353678" cy="198344"/>
            <a:chOff x="7493876" y="2774731"/>
            <a:chExt cx="1481958" cy="894622"/>
          </a:xfrm>
        </p:grpSpPr>
        <p:sp>
          <p:nvSpPr>
            <p:cNvPr id="6084" name="Google Shape;6084;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085" name="Google Shape;6085;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86" name="Google Shape;6086;p103"/>
            <p:cNvGrpSpPr/>
            <p:nvPr/>
          </p:nvGrpSpPr>
          <p:grpSpPr>
            <a:xfrm>
              <a:off x="7713663" y="2848339"/>
              <a:ext cx="1042107" cy="425543"/>
              <a:chOff x="7786941" y="2884917"/>
              <a:chExt cx="897649" cy="353919"/>
            </a:xfrm>
          </p:grpSpPr>
          <p:sp>
            <p:nvSpPr>
              <p:cNvPr id="6087" name="Google Shape;6087;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8" name="Google Shape;6088;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9" name="Google Shape;6089;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0" name="Google Shape;6090;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091" name="Google Shape;6091;p103"/>
          <p:cNvGrpSpPr/>
          <p:nvPr/>
        </p:nvGrpSpPr>
        <p:grpSpPr>
          <a:xfrm>
            <a:off x="9948724" y="2202292"/>
            <a:ext cx="353678" cy="198344"/>
            <a:chOff x="7493876" y="2774731"/>
            <a:chExt cx="1481958" cy="894622"/>
          </a:xfrm>
        </p:grpSpPr>
        <p:sp>
          <p:nvSpPr>
            <p:cNvPr id="6092" name="Google Shape;6092;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093" name="Google Shape;6093;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94" name="Google Shape;6094;p103"/>
            <p:cNvGrpSpPr/>
            <p:nvPr/>
          </p:nvGrpSpPr>
          <p:grpSpPr>
            <a:xfrm>
              <a:off x="7713663" y="2848339"/>
              <a:ext cx="1042107" cy="425543"/>
              <a:chOff x="7786941" y="2884917"/>
              <a:chExt cx="897649" cy="353919"/>
            </a:xfrm>
          </p:grpSpPr>
          <p:sp>
            <p:nvSpPr>
              <p:cNvPr id="6095" name="Google Shape;6095;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6" name="Google Shape;6096;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7" name="Google Shape;6097;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8" name="Google Shape;6098;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099" name="Google Shape;6099;p103"/>
          <p:cNvGrpSpPr/>
          <p:nvPr/>
        </p:nvGrpSpPr>
        <p:grpSpPr>
          <a:xfrm>
            <a:off x="10527214" y="2613367"/>
            <a:ext cx="353678" cy="198344"/>
            <a:chOff x="7493876" y="2774731"/>
            <a:chExt cx="1481958" cy="894622"/>
          </a:xfrm>
        </p:grpSpPr>
        <p:sp>
          <p:nvSpPr>
            <p:cNvPr id="6100" name="Google Shape;6100;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01" name="Google Shape;6101;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02" name="Google Shape;6102;p103"/>
            <p:cNvGrpSpPr/>
            <p:nvPr/>
          </p:nvGrpSpPr>
          <p:grpSpPr>
            <a:xfrm>
              <a:off x="7713663" y="2848339"/>
              <a:ext cx="1042107" cy="425543"/>
              <a:chOff x="7786941" y="2884917"/>
              <a:chExt cx="897649" cy="353919"/>
            </a:xfrm>
          </p:grpSpPr>
          <p:sp>
            <p:nvSpPr>
              <p:cNvPr id="6103" name="Google Shape;6103;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4" name="Google Shape;6104;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5" name="Google Shape;6105;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6" name="Google Shape;6106;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107" name="Google Shape;6107;p103"/>
          <p:cNvGrpSpPr/>
          <p:nvPr/>
        </p:nvGrpSpPr>
        <p:grpSpPr>
          <a:xfrm>
            <a:off x="10643825" y="2107963"/>
            <a:ext cx="353678" cy="198344"/>
            <a:chOff x="7493876" y="2774731"/>
            <a:chExt cx="1481958" cy="894622"/>
          </a:xfrm>
        </p:grpSpPr>
        <p:sp>
          <p:nvSpPr>
            <p:cNvPr id="6108" name="Google Shape;6108;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09" name="Google Shape;6109;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10" name="Google Shape;6110;p103"/>
            <p:cNvGrpSpPr/>
            <p:nvPr/>
          </p:nvGrpSpPr>
          <p:grpSpPr>
            <a:xfrm>
              <a:off x="7713663" y="2848339"/>
              <a:ext cx="1042107" cy="425543"/>
              <a:chOff x="7786941" y="2884917"/>
              <a:chExt cx="897649" cy="353919"/>
            </a:xfrm>
          </p:grpSpPr>
          <p:sp>
            <p:nvSpPr>
              <p:cNvPr id="6111" name="Google Shape;6111;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2" name="Google Shape;6112;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3" name="Google Shape;6113;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4" name="Google Shape;6114;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115" name="Google Shape;6115;p103"/>
          <p:cNvGrpSpPr/>
          <p:nvPr/>
        </p:nvGrpSpPr>
        <p:grpSpPr>
          <a:xfrm>
            <a:off x="9098788" y="3956624"/>
            <a:ext cx="367224" cy="240304"/>
            <a:chOff x="7493876" y="2774731"/>
            <a:chExt cx="1481958" cy="894622"/>
          </a:xfrm>
        </p:grpSpPr>
        <p:sp>
          <p:nvSpPr>
            <p:cNvPr id="6116" name="Google Shape;6116;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17" name="Google Shape;6117;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18" name="Google Shape;6118;p103"/>
            <p:cNvGrpSpPr/>
            <p:nvPr/>
          </p:nvGrpSpPr>
          <p:grpSpPr>
            <a:xfrm>
              <a:off x="7713663" y="2848339"/>
              <a:ext cx="1042107" cy="425543"/>
              <a:chOff x="7786941" y="2884917"/>
              <a:chExt cx="897649" cy="353919"/>
            </a:xfrm>
          </p:grpSpPr>
          <p:sp>
            <p:nvSpPr>
              <p:cNvPr id="6119" name="Google Shape;6119;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0" name="Google Shape;6120;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1" name="Google Shape;6121;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2" name="Google Shape;6122;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123" name="Google Shape;6123;p103"/>
          <p:cNvGrpSpPr/>
          <p:nvPr/>
        </p:nvGrpSpPr>
        <p:grpSpPr>
          <a:xfrm>
            <a:off x="9980126" y="2661565"/>
            <a:ext cx="353678" cy="198344"/>
            <a:chOff x="7493876" y="2774731"/>
            <a:chExt cx="1481958" cy="894622"/>
          </a:xfrm>
        </p:grpSpPr>
        <p:sp>
          <p:nvSpPr>
            <p:cNvPr id="6124" name="Google Shape;6124;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25" name="Google Shape;6125;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26" name="Google Shape;6126;p103"/>
            <p:cNvGrpSpPr/>
            <p:nvPr/>
          </p:nvGrpSpPr>
          <p:grpSpPr>
            <a:xfrm>
              <a:off x="7713663" y="2848339"/>
              <a:ext cx="1042107" cy="425543"/>
              <a:chOff x="7786941" y="2884917"/>
              <a:chExt cx="897649" cy="353919"/>
            </a:xfrm>
          </p:grpSpPr>
          <p:sp>
            <p:nvSpPr>
              <p:cNvPr id="6127" name="Google Shape;6127;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8" name="Google Shape;6128;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9" name="Google Shape;6129;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0" name="Google Shape;6130;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131" name="Google Shape;6131;p103"/>
          <p:cNvGrpSpPr/>
          <p:nvPr/>
        </p:nvGrpSpPr>
        <p:grpSpPr>
          <a:xfrm>
            <a:off x="9497138" y="3394032"/>
            <a:ext cx="367224" cy="240304"/>
            <a:chOff x="7493876" y="2774731"/>
            <a:chExt cx="1481958" cy="894622"/>
          </a:xfrm>
        </p:grpSpPr>
        <p:sp>
          <p:nvSpPr>
            <p:cNvPr id="6132" name="Google Shape;6132;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33" name="Google Shape;6133;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34" name="Google Shape;6134;p103"/>
            <p:cNvGrpSpPr/>
            <p:nvPr/>
          </p:nvGrpSpPr>
          <p:grpSpPr>
            <a:xfrm>
              <a:off x="7713663" y="2848339"/>
              <a:ext cx="1042107" cy="425543"/>
              <a:chOff x="7786941" y="2884917"/>
              <a:chExt cx="897649" cy="353919"/>
            </a:xfrm>
          </p:grpSpPr>
          <p:sp>
            <p:nvSpPr>
              <p:cNvPr id="6135" name="Google Shape;6135;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6" name="Google Shape;6136;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7" name="Google Shape;6137;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8" name="Google Shape;6138;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139" name="Google Shape;6139;p103"/>
          <p:cNvGrpSpPr/>
          <p:nvPr/>
        </p:nvGrpSpPr>
        <p:grpSpPr>
          <a:xfrm>
            <a:off x="9601554" y="3999763"/>
            <a:ext cx="367224" cy="240304"/>
            <a:chOff x="7493876" y="2774731"/>
            <a:chExt cx="1481958" cy="894622"/>
          </a:xfrm>
        </p:grpSpPr>
        <p:sp>
          <p:nvSpPr>
            <p:cNvPr id="6140" name="Google Shape;6140;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41" name="Google Shape;6141;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42" name="Google Shape;6142;p103"/>
            <p:cNvGrpSpPr/>
            <p:nvPr/>
          </p:nvGrpSpPr>
          <p:grpSpPr>
            <a:xfrm>
              <a:off x="7713663" y="2848339"/>
              <a:ext cx="1042107" cy="425543"/>
              <a:chOff x="7786941" y="2884917"/>
              <a:chExt cx="897649" cy="353919"/>
            </a:xfrm>
          </p:grpSpPr>
          <p:sp>
            <p:nvSpPr>
              <p:cNvPr id="6143" name="Google Shape;6143;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4" name="Google Shape;6144;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5" name="Google Shape;6145;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6" name="Google Shape;6146;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147" name="Google Shape;6147;p103"/>
          <p:cNvGrpSpPr/>
          <p:nvPr/>
        </p:nvGrpSpPr>
        <p:grpSpPr>
          <a:xfrm>
            <a:off x="10375259" y="3992325"/>
            <a:ext cx="353678" cy="198344"/>
            <a:chOff x="7493876" y="2774731"/>
            <a:chExt cx="1481958" cy="894622"/>
          </a:xfrm>
        </p:grpSpPr>
        <p:sp>
          <p:nvSpPr>
            <p:cNvPr id="6148" name="Google Shape;6148;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49" name="Google Shape;6149;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50" name="Google Shape;6150;p103"/>
            <p:cNvGrpSpPr/>
            <p:nvPr/>
          </p:nvGrpSpPr>
          <p:grpSpPr>
            <a:xfrm>
              <a:off x="7713663" y="2848339"/>
              <a:ext cx="1042107" cy="425543"/>
              <a:chOff x="7786941" y="2884917"/>
              <a:chExt cx="897649" cy="353919"/>
            </a:xfrm>
          </p:grpSpPr>
          <p:sp>
            <p:nvSpPr>
              <p:cNvPr id="6151" name="Google Shape;6151;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2" name="Google Shape;6152;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3" name="Google Shape;6153;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4" name="Google Shape;6154;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155" name="Google Shape;6155;p103"/>
          <p:cNvGrpSpPr/>
          <p:nvPr/>
        </p:nvGrpSpPr>
        <p:grpSpPr>
          <a:xfrm>
            <a:off x="9247893" y="4775686"/>
            <a:ext cx="393760" cy="218578"/>
            <a:chOff x="7493876" y="2774731"/>
            <a:chExt cx="1481958" cy="894622"/>
          </a:xfrm>
        </p:grpSpPr>
        <p:sp>
          <p:nvSpPr>
            <p:cNvPr id="6156" name="Google Shape;6156;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57" name="Google Shape;6157;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58" name="Google Shape;6158;p103"/>
            <p:cNvGrpSpPr/>
            <p:nvPr/>
          </p:nvGrpSpPr>
          <p:grpSpPr>
            <a:xfrm>
              <a:off x="7713663" y="2848339"/>
              <a:ext cx="1042107" cy="425543"/>
              <a:chOff x="7786941" y="2884917"/>
              <a:chExt cx="897649" cy="353919"/>
            </a:xfrm>
          </p:grpSpPr>
          <p:sp>
            <p:nvSpPr>
              <p:cNvPr id="6159" name="Google Shape;6159;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0" name="Google Shape;6160;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1" name="Google Shape;6161;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2" name="Google Shape;6162;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163" name="Google Shape;6163;p103"/>
          <p:cNvGrpSpPr/>
          <p:nvPr/>
        </p:nvGrpSpPr>
        <p:grpSpPr>
          <a:xfrm>
            <a:off x="10925982" y="4369125"/>
            <a:ext cx="228295" cy="120400"/>
            <a:chOff x="7493876" y="2774731"/>
            <a:chExt cx="1481958" cy="894622"/>
          </a:xfrm>
        </p:grpSpPr>
        <p:sp>
          <p:nvSpPr>
            <p:cNvPr id="6164" name="Google Shape;6164;p10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65" name="Google Shape;6165;p10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66" name="Google Shape;6166;p103"/>
            <p:cNvGrpSpPr/>
            <p:nvPr/>
          </p:nvGrpSpPr>
          <p:grpSpPr>
            <a:xfrm>
              <a:off x="7713663" y="2848339"/>
              <a:ext cx="1042107" cy="425543"/>
              <a:chOff x="7786941" y="2884917"/>
              <a:chExt cx="897649" cy="353919"/>
            </a:xfrm>
          </p:grpSpPr>
          <p:sp>
            <p:nvSpPr>
              <p:cNvPr id="6167" name="Google Shape;6167;p10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8" name="Google Shape;6168;p10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9" name="Google Shape;6169;p10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0" name="Google Shape;6170;p10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171" name="Google Shape;6171;p103"/>
          <p:cNvGrpSpPr/>
          <p:nvPr/>
        </p:nvGrpSpPr>
        <p:grpSpPr>
          <a:xfrm>
            <a:off x="7439074" y="2356613"/>
            <a:ext cx="534987" cy="414882"/>
            <a:chOff x="7432700" y="2327293"/>
            <a:chExt cx="534987" cy="414882"/>
          </a:xfrm>
        </p:grpSpPr>
        <p:pic>
          <p:nvPicPr>
            <p:cNvPr descr="antenna_stylized" id="6172" name="Google Shape;6172;p103"/>
            <p:cNvPicPr preferRelativeResize="0"/>
            <p:nvPr/>
          </p:nvPicPr>
          <p:blipFill rotWithShape="1">
            <a:blip r:embed="rId7">
              <a:alphaModFix/>
            </a:blip>
            <a:srcRect b="0" l="0" r="0" t="0"/>
            <a:stretch/>
          </p:blipFill>
          <p:spPr>
            <a:xfrm>
              <a:off x="7432700" y="2327293"/>
              <a:ext cx="530702" cy="223756"/>
            </a:xfrm>
            <a:prstGeom prst="rect">
              <a:avLst/>
            </a:prstGeom>
            <a:noFill/>
            <a:ln>
              <a:noFill/>
            </a:ln>
          </p:spPr>
        </p:pic>
        <p:pic>
          <p:nvPicPr>
            <p:cNvPr descr="laptop_keyboard" id="6173" name="Google Shape;6173;p103"/>
            <p:cNvPicPr preferRelativeResize="0"/>
            <p:nvPr/>
          </p:nvPicPr>
          <p:blipFill rotWithShape="1">
            <a:blip r:embed="rId8">
              <a:alphaModFix/>
            </a:blip>
            <a:srcRect b="0" l="0" r="0" t="0"/>
            <a:stretch/>
          </p:blipFill>
          <p:spPr>
            <a:xfrm flipH="1" rot="109064">
              <a:off x="7458407" y="2575770"/>
              <a:ext cx="437221" cy="159511"/>
            </a:xfrm>
            <a:prstGeom prst="rect">
              <a:avLst/>
            </a:prstGeom>
            <a:noFill/>
            <a:ln>
              <a:noFill/>
            </a:ln>
          </p:spPr>
        </p:pic>
        <p:sp>
          <p:nvSpPr>
            <p:cNvPr id="6174" name="Google Shape;6174;p103"/>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id="6175" name="Google Shape;6175;p103"/>
            <p:cNvPicPr preferRelativeResize="0"/>
            <p:nvPr/>
          </p:nvPicPr>
          <p:blipFill rotWithShape="1">
            <a:blip r:embed="rId9">
              <a:alphaModFix/>
            </a:blip>
            <a:srcRect b="0" l="0" r="0" t="0"/>
            <a:stretch/>
          </p:blipFill>
          <p:spPr>
            <a:xfrm>
              <a:off x="7620637" y="2426338"/>
              <a:ext cx="319785" cy="189429"/>
            </a:xfrm>
            <a:prstGeom prst="rect">
              <a:avLst/>
            </a:prstGeom>
            <a:noFill/>
            <a:ln>
              <a:noFill/>
            </a:ln>
          </p:spPr>
        </p:pic>
        <p:sp>
          <p:nvSpPr>
            <p:cNvPr id="6176" name="Google Shape;6176;p103"/>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7" name="Google Shape;6177;p103"/>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8" name="Google Shape;6178;p103"/>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9" name="Google Shape;6179;p103"/>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0" name="Google Shape;6180;p103"/>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1" name="Google Shape;6181;p103"/>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182" name="Google Shape;6182;p103"/>
            <p:cNvGrpSpPr/>
            <p:nvPr/>
          </p:nvGrpSpPr>
          <p:grpSpPr>
            <a:xfrm>
              <a:off x="7594735" y="2642220"/>
              <a:ext cx="98740" cy="36846"/>
              <a:chOff x="1740" y="2642"/>
              <a:chExt cx="752" cy="327"/>
            </a:xfrm>
          </p:grpSpPr>
          <p:sp>
            <p:nvSpPr>
              <p:cNvPr id="6183" name="Google Shape;6183;p103"/>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4" name="Google Shape;6184;p103"/>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5" name="Google Shape;6185;p103"/>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6" name="Google Shape;6186;p103"/>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7" name="Google Shape;6187;p103"/>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8" name="Google Shape;6188;p103"/>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89" name="Google Shape;6189;p103"/>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0" name="Google Shape;6190;p103"/>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1" name="Google Shape;6191;p103"/>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2" name="Google Shape;6192;p103"/>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3" name="Google Shape;6193;p103"/>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4" name="Google Shape;6194;p103"/>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95" name="Google Shape;6195;p103"/>
          <p:cNvGrpSpPr/>
          <p:nvPr/>
        </p:nvGrpSpPr>
        <p:grpSpPr>
          <a:xfrm>
            <a:off x="8637781" y="2319727"/>
            <a:ext cx="530702" cy="478009"/>
            <a:chOff x="8631407" y="2290407"/>
            <a:chExt cx="530702" cy="478009"/>
          </a:xfrm>
        </p:grpSpPr>
        <p:pic>
          <p:nvPicPr>
            <p:cNvPr descr="light2.png" id="6196" name="Google Shape;6196;p103"/>
            <p:cNvPicPr preferRelativeResize="0"/>
            <p:nvPr/>
          </p:nvPicPr>
          <p:blipFill rotWithShape="1">
            <a:blip r:embed="rId10">
              <a:alphaModFix/>
            </a:blip>
            <a:srcRect b="0" l="0" r="0" t="0"/>
            <a:stretch/>
          </p:blipFill>
          <p:spPr>
            <a:xfrm flipH="1">
              <a:off x="8825293" y="2362969"/>
              <a:ext cx="92772" cy="405447"/>
            </a:xfrm>
            <a:prstGeom prst="rect">
              <a:avLst/>
            </a:prstGeom>
            <a:noFill/>
            <a:ln>
              <a:noFill/>
            </a:ln>
          </p:spPr>
        </p:pic>
        <p:pic>
          <p:nvPicPr>
            <p:cNvPr descr="antenna_stylized" id="6197" name="Google Shape;6197;p103"/>
            <p:cNvPicPr preferRelativeResize="0"/>
            <p:nvPr/>
          </p:nvPicPr>
          <p:blipFill rotWithShape="1">
            <a:blip r:embed="rId7">
              <a:alphaModFix/>
            </a:blip>
            <a:srcRect b="0" l="0" r="0" t="0"/>
            <a:stretch/>
          </p:blipFill>
          <p:spPr>
            <a:xfrm>
              <a:off x="8631407" y="2290407"/>
              <a:ext cx="530702" cy="223756"/>
            </a:xfrm>
            <a:prstGeom prst="rect">
              <a:avLst/>
            </a:prstGeom>
            <a:noFill/>
            <a:ln>
              <a:noFill/>
            </a:ln>
          </p:spPr>
        </p:pic>
      </p:grpSp>
      <p:grpSp>
        <p:nvGrpSpPr>
          <p:cNvPr id="6198" name="Google Shape;6198;p103"/>
          <p:cNvGrpSpPr/>
          <p:nvPr/>
        </p:nvGrpSpPr>
        <p:grpSpPr>
          <a:xfrm>
            <a:off x="7493518" y="3419140"/>
            <a:ext cx="350807" cy="310034"/>
            <a:chOff x="7487144" y="3389820"/>
            <a:chExt cx="350807" cy="310034"/>
          </a:xfrm>
        </p:grpSpPr>
        <p:pic>
          <p:nvPicPr>
            <p:cNvPr descr="antenna_stylized" id="6199" name="Google Shape;6199;p103"/>
            <p:cNvPicPr preferRelativeResize="0"/>
            <p:nvPr/>
          </p:nvPicPr>
          <p:blipFill rotWithShape="1">
            <a:blip r:embed="rId11">
              <a:alphaModFix/>
            </a:blip>
            <a:srcRect b="0" l="0" r="0" t="0"/>
            <a:stretch/>
          </p:blipFill>
          <p:spPr>
            <a:xfrm>
              <a:off x="7487144" y="3389820"/>
              <a:ext cx="347997" cy="167557"/>
            </a:xfrm>
            <a:prstGeom prst="rect">
              <a:avLst/>
            </a:prstGeom>
            <a:noFill/>
            <a:ln>
              <a:noFill/>
            </a:ln>
          </p:spPr>
        </p:pic>
        <p:pic>
          <p:nvPicPr>
            <p:cNvPr descr="laptop_keyboard" id="6200" name="Google Shape;6200;p103"/>
            <p:cNvPicPr preferRelativeResize="0"/>
            <p:nvPr/>
          </p:nvPicPr>
          <p:blipFill rotWithShape="1">
            <a:blip r:embed="rId12">
              <a:alphaModFix/>
            </a:blip>
            <a:srcRect b="0" l="0" r="0" t="0"/>
            <a:stretch/>
          </p:blipFill>
          <p:spPr>
            <a:xfrm flipH="1" rot="109064">
              <a:off x="7504001" y="3575889"/>
              <a:ext cx="286699" cy="119448"/>
            </a:xfrm>
            <a:prstGeom prst="rect">
              <a:avLst/>
            </a:prstGeom>
            <a:noFill/>
            <a:ln>
              <a:noFill/>
            </a:ln>
          </p:spPr>
        </p:pic>
        <p:sp>
          <p:nvSpPr>
            <p:cNvPr id="6201" name="Google Shape;6201;p103"/>
            <p:cNvSpPr/>
            <p:nvPr/>
          </p:nvSpPr>
          <p:spPr>
            <a:xfrm>
              <a:off x="7599014" y="345997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id="6202" name="Google Shape;6202;p103"/>
            <p:cNvPicPr preferRelativeResize="0"/>
            <p:nvPr/>
          </p:nvPicPr>
          <p:blipFill rotWithShape="1">
            <a:blip r:embed="rId13">
              <a:alphaModFix/>
            </a:blip>
            <a:srcRect b="0" l="0" r="0" t="0"/>
            <a:stretch/>
          </p:blipFill>
          <p:spPr>
            <a:xfrm>
              <a:off x="7610380" y="3463988"/>
              <a:ext cx="209692" cy="141851"/>
            </a:xfrm>
            <a:prstGeom prst="rect">
              <a:avLst/>
            </a:prstGeom>
            <a:noFill/>
            <a:ln>
              <a:noFill/>
            </a:ln>
          </p:spPr>
        </p:pic>
        <p:sp>
          <p:nvSpPr>
            <p:cNvPr id="6203" name="Google Shape;6203;p103"/>
            <p:cNvSpPr/>
            <p:nvPr/>
          </p:nvSpPr>
          <p:spPr>
            <a:xfrm>
              <a:off x="7641029" y="345538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4" name="Google Shape;6204;p103"/>
            <p:cNvSpPr/>
            <p:nvPr/>
          </p:nvSpPr>
          <p:spPr>
            <a:xfrm>
              <a:off x="7596971" y="345514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5" name="Google Shape;6205;p103"/>
            <p:cNvSpPr/>
            <p:nvPr/>
          </p:nvSpPr>
          <p:spPr>
            <a:xfrm>
              <a:off x="7776652" y="347672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6" name="Google Shape;6206;p103"/>
            <p:cNvSpPr/>
            <p:nvPr/>
          </p:nvSpPr>
          <p:spPr>
            <a:xfrm>
              <a:off x="7596332" y="356975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7" name="Google Shape;6207;p103"/>
            <p:cNvSpPr/>
            <p:nvPr/>
          </p:nvSpPr>
          <p:spPr>
            <a:xfrm>
              <a:off x="7783165" y="347790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8" name="Google Shape;6208;p103"/>
            <p:cNvSpPr/>
            <p:nvPr/>
          </p:nvSpPr>
          <p:spPr>
            <a:xfrm>
              <a:off x="7596588" y="357600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09" name="Google Shape;6209;p103"/>
            <p:cNvGrpSpPr/>
            <p:nvPr/>
          </p:nvGrpSpPr>
          <p:grpSpPr>
            <a:xfrm>
              <a:off x="7593395" y="3625649"/>
              <a:ext cx="64747" cy="27592"/>
              <a:chOff x="1740" y="2642"/>
              <a:chExt cx="752" cy="327"/>
            </a:xfrm>
          </p:grpSpPr>
          <p:sp>
            <p:nvSpPr>
              <p:cNvPr id="6210" name="Google Shape;6210;p103"/>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1" name="Google Shape;6211;p103"/>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2" name="Google Shape;6212;p103"/>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3" name="Google Shape;6213;p103"/>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4" name="Google Shape;6214;p103"/>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5" name="Google Shape;6215;p103"/>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16" name="Google Shape;6216;p103"/>
            <p:cNvSpPr/>
            <p:nvPr/>
          </p:nvSpPr>
          <p:spPr>
            <a:xfrm>
              <a:off x="7704243" y="362977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7" name="Google Shape;6217;p103"/>
            <p:cNvSpPr/>
            <p:nvPr/>
          </p:nvSpPr>
          <p:spPr>
            <a:xfrm>
              <a:off x="7504129" y="363461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8" name="Google Shape;6218;p103"/>
            <p:cNvSpPr/>
            <p:nvPr/>
          </p:nvSpPr>
          <p:spPr>
            <a:xfrm>
              <a:off x="7504257" y="362447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9" name="Google Shape;6219;p103"/>
            <p:cNvSpPr/>
            <p:nvPr/>
          </p:nvSpPr>
          <p:spPr>
            <a:xfrm>
              <a:off x="7504384" y="357883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0" name="Google Shape;6220;p103"/>
            <p:cNvSpPr/>
            <p:nvPr/>
          </p:nvSpPr>
          <p:spPr>
            <a:xfrm>
              <a:off x="7510642" y="362682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1" name="Google Shape;6221;p103"/>
            <p:cNvSpPr/>
            <p:nvPr/>
          </p:nvSpPr>
          <p:spPr>
            <a:xfrm flipH="1" rot="10800000">
              <a:off x="7700668" y="362305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22" name="Google Shape;6222;p103"/>
          <p:cNvGrpSpPr/>
          <p:nvPr/>
        </p:nvGrpSpPr>
        <p:grpSpPr>
          <a:xfrm>
            <a:off x="7803435" y="3325424"/>
            <a:ext cx="347997" cy="396620"/>
            <a:chOff x="7797061" y="3296104"/>
            <a:chExt cx="347997" cy="396620"/>
          </a:xfrm>
        </p:grpSpPr>
        <p:pic>
          <p:nvPicPr>
            <p:cNvPr descr="fridge2.png" id="6223" name="Google Shape;6223;p103"/>
            <p:cNvPicPr preferRelativeResize="0"/>
            <p:nvPr/>
          </p:nvPicPr>
          <p:blipFill rotWithShape="1">
            <a:blip r:embed="rId14">
              <a:alphaModFix/>
            </a:blip>
            <a:srcRect b="0" l="0" r="0" t="0"/>
            <a:stretch/>
          </p:blipFill>
          <p:spPr>
            <a:xfrm>
              <a:off x="7896825" y="3355697"/>
              <a:ext cx="189578" cy="337027"/>
            </a:xfrm>
            <a:prstGeom prst="rect">
              <a:avLst/>
            </a:prstGeom>
            <a:noFill/>
            <a:ln>
              <a:noFill/>
            </a:ln>
          </p:spPr>
        </p:pic>
        <p:pic>
          <p:nvPicPr>
            <p:cNvPr descr="antenna_stylized" id="6224" name="Google Shape;6224;p103"/>
            <p:cNvPicPr preferRelativeResize="0"/>
            <p:nvPr/>
          </p:nvPicPr>
          <p:blipFill rotWithShape="1">
            <a:blip r:embed="rId11">
              <a:alphaModFix/>
            </a:blip>
            <a:srcRect b="0" l="0" r="0" t="0"/>
            <a:stretch/>
          </p:blipFill>
          <p:spPr>
            <a:xfrm>
              <a:off x="7797061" y="3296104"/>
              <a:ext cx="347997" cy="167557"/>
            </a:xfrm>
            <a:prstGeom prst="rect">
              <a:avLst/>
            </a:prstGeom>
            <a:noFill/>
            <a:ln>
              <a:noFill/>
            </a:ln>
          </p:spPr>
        </p:pic>
      </p:grpSp>
      <p:grpSp>
        <p:nvGrpSpPr>
          <p:cNvPr id="6225" name="Google Shape;6225;p103"/>
          <p:cNvGrpSpPr/>
          <p:nvPr/>
        </p:nvGrpSpPr>
        <p:grpSpPr>
          <a:xfrm>
            <a:off x="11064947" y="3428485"/>
            <a:ext cx="518448" cy="1212242"/>
            <a:chOff x="11058573" y="3399165"/>
            <a:chExt cx="518448" cy="1212242"/>
          </a:xfrm>
        </p:grpSpPr>
        <p:grpSp>
          <p:nvGrpSpPr>
            <p:cNvPr id="6226" name="Google Shape;6226;p103"/>
            <p:cNvGrpSpPr/>
            <p:nvPr/>
          </p:nvGrpSpPr>
          <p:grpSpPr>
            <a:xfrm>
              <a:off x="11087182" y="4159591"/>
              <a:ext cx="489839" cy="451816"/>
              <a:chOff x="5103720" y="2693365"/>
              <a:chExt cx="611650" cy="414788"/>
            </a:xfrm>
          </p:grpSpPr>
          <p:cxnSp>
            <p:nvCxnSpPr>
              <p:cNvPr id="6227" name="Google Shape;6227;p103"/>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6228" name="Google Shape;6228;p103"/>
              <p:cNvGrpSpPr/>
              <p:nvPr/>
            </p:nvGrpSpPr>
            <p:grpSpPr>
              <a:xfrm>
                <a:off x="5275406" y="2693365"/>
                <a:ext cx="439964" cy="414788"/>
                <a:chOff x="5275406" y="2711455"/>
                <a:chExt cx="452949" cy="405518"/>
              </a:xfrm>
            </p:grpSpPr>
            <p:pic>
              <p:nvPicPr>
                <p:cNvPr descr="server_rack.png" id="6229" name="Google Shape;6229;p103"/>
                <p:cNvPicPr preferRelativeResize="0"/>
                <p:nvPr/>
              </p:nvPicPr>
              <p:blipFill rotWithShape="1">
                <a:blip r:embed="rId15">
                  <a:alphaModFix/>
                </a:blip>
                <a:srcRect b="0" l="0" r="0" t="0"/>
                <a:stretch/>
              </p:blipFill>
              <p:spPr>
                <a:xfrm>
                  <a:off x="5537367" y="2770786"/>
                  <a:ext cx="190988" cy="313366"/>
                </a:xfrm>
                <a:prstGeom prst="rect">
                  <a:avLst/>
                </a:prstGeom>
                <a:noFill/>
                <a:ln>
                  <a:noFill/>
                </a:ln>
              </p:spPr>
            </p:pic>
            <p:pic>
              <p:nvPicPr>
                <p:cNvPr descr="server_rack.png" id="6230" name="Google Shape;6230;p103"/>
                <p:cNvPicPr preferRelativeResize="0"/>
                <p:nvPr/>
              </p:nvPicPr>
              <p:blipFill rotWithShape="1">
                <a:blip r:embed="rId15">
                  <a:alphaModFix/>
                </a:blip>
                <a:srcRect b="0" l="0" r="0" t="0"/>
                <a:stretch/>
              </p:blipFill>
              <p:spPr>
                <a:xfrm>
                  <a:off x="5275406" y="2764002"/>
                  <a:ext cx="190988" cy="313366"/>
                </a:xfrm>
                <a:prstGeom prst="rect">
                  <a:avLst/>
                </a:prstGeom>
                <a:noFill/>
                <a:ln>
                  <a:noFill/>
                </a:ln>
              </p:spPr>
            </p:pic>
            <p:pic>
              <p:nvPicPr>
                <p:cNvPr descr="server_rack.png" id="6231" name="Google Shape;6231;p103"/>
                <p:cNvPicPr preferRelativeResize="0"/>
                <p:nvPr/>
              </p:nvPicPr>
              <p:blipFill rotWithShape="1">
                <a:blip r:embed="rId15">
                  <a:alphaModFix/>
                </a:blip>
                <a:srcRect b="0" l="0" r="0" t="0"/>
                <a:stretch/>
              </p:blipFill>
              <p:spPr>
                <a:xfrm>
                  <a:off x="5385676" y="2711455"/>
                  <a:ext cx="247152" cy="405518"/>
                </a:xfrm>
                <a:prstGeom prst="rect">
                  <a:avLst/>
                </a:prstGeom>
                <a:noFill/>
                <a:ln>
                  <a:noFill/>
                </a:ln>
              </p:spPr>
            </p:pic>
          </p:grpSp>
        </p:grpSp>
        <p:grpSp>
          <p:nvGrpSpPr>
            <p:cNvPr id="6232" name="Google Shape;6232;p103"/>
            <p:cNvGrpSpPr/>
            <p:nvPr/>
          </p:nvGrpSpPr>
          <p:grpSpPr>
            <a:xfrm>
              <a:off x="11058573" y="3399165"/>
              <a:ext cx="423724" cy="405973"/>
              <a:chOff x="5103720" y="2693365"/>
              <a:chExt cx="611650" cy="414788"/>
            </a:xfrm>
          </p:grpSpPr>
          <p:cxnSp>
            <p:nvCxnSpPr>
              <p:cNvPr id="6233" name="Google Shape;6233;p103"/>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6234" name="Google Shape;6234;p103"/>
              <p:cNvGrpSpPr/>
              <p:nvPr/>
            </p:nvGrpSpPr>
            <p:grpSpPr>
              <a:xfrm>
                <a:off x="5275406" y="2693365"/>
                <a:ext cx="439964" cy="414788"/>
                <a:chOff x="5275406" y="2711455"/>
                <a:chExt cx="452949" cy="405518"/>
              </a:xfrm>
            </p:grpSpPr>
            <p:pic>
              <p:nvPicPr>
                <p:cNvPr descr="server_rack.png" id="6235" name="Google Shape;6235;p103"/>
                <p:cNvPicPr preferRelativeResize="0"/>
                <p:nvPr/>
              </p:nvPicPr>
              <p:blipFill rotWithShape="1">
                <a:blip r:embed="rId15">
                  <a:alphaModFix/>
                </a:blip>
                <a:srcRect b="0" l="0" r="0" t="0"/>
                <a:stretch/>
              </p:blipFill>
              <p:spPr>
                <a:xfrm>
                  <a:off x="5537367" y="2770786"/>
                  <a:ext cx="190988" cy="313366"/>
                </a:xfrm>
                <a:prstGeom prst="rect">
                  <a:avLst/>
                </a:prstGeom>
                <a:noFill/>
                <a:ln>
                  <a:noFill/>
                </a:ln>
              </p:spPr>
            </p:pic>
            <p:pic>
              <p:nvPicPr>
                <p:cNvPr descr="server_rack.png" id="6236" name="Google Shape;6236;p103"/>
                <p:cNvPicPr preferRelativeResize="0"/>
                <p:nvPr/>
              </p:nvPicPr>
              <p:blipFill rotWithShape="1">
                <a:blip r:embed="rId15">
                  <a:alphaModFix/>
                </a:blip>
                <a:srcRect b="0" l="0" r="0" t="0"/>
                <a:stretch/>
              </p:blipFill>
              <p:spPr>
                <a:xfrm>
                  <a:off x="5275406" y="2764002"/>
                  <a:ext cx="190988" cy="313366"/>
                </a:xfrm>
                <a:prstGeom prst="rect">
                  <a:avLst/>
                </a:prstGeom>
                <a:noFill/>
                <a:ln>
                  <a:noFill/>
                </a:ln>
              </p:spPr>
            </p:pic>
            <p:pic>
              <p:nvPicPr>
                <p:cNvPr descr="server_rack.png" id="6237" name="Google Shape;6237;p103"/>
                <p:cNvPicPr preferRelativeResize="0"/>
                <p:nvPr/>
              </p:nvPicPr>
              <p:blipFill rotWithShape="1">
                <a:blip r:embed="rId15">
                  <a:alphaModFix/>
                </a:blip>
                <a:srcRect b="0" l="0" r="0" t="0"/>
                <a:stretch/>
              </p:blipFill>
              <p:spPr>
                <a:xfrm>
                  <a:off x="5385676" y="2711455"/>
                  <a:ext cx="247152" cy="405518"/>
                </a:xfrm>
                <a:prstGeom prst="rect">
                  <a:avLst/>
                </a:prstGeom>
                <a:noFill/>
                <a:ln>
                  <a:noFill/>
                </a:ln>
              </p:spPr>
            </p:pic>
          </p:grpSp>
        </p:grpSp>
      </p:grpSp>
      <p:grpSp>
        <p:nvGrpSpPr>
          <p:cNvPr id="6238" name="Google Shape;6238;p103"/>
          <p:cNvGrpSpPr/>
          <p:nvPr/>
        </p:nvGrpSpPr>
        <p:grpSpPr>
          <a:xfrm>
            <a:off x="10288915" y="5273951"/>
            <a:ext cx="177192" cy="330833"/>
            <a:chOff x="4140" y="429"/>
            <a:chExt cx="1425" cy="2396"/>
          </a:xfrm>
        </p:grpSpPr>
        <p:sp>
          <p:nvSpPr>
            <p:cNvPr id="6239" name="Google Shape;6239;p103"/>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0" name="Google Shape;6240;p103"/>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41" name="Google Shape;6241;p103"/>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2" name="Google Shape;6242;p103"/>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3" name="Google Shape;6243;p103"/>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nvGrpSpPr>
            <p:cNvPr id="6244" name="Google Shape;6244;p103"/>
            <p:cNvGrpSpPr/>
            <p:nvPr/>
          </p:nvGrpSpPr>
          <p:grpSpPr>
            <a:xfrm>
              <a:off x="4748" y="666"/>
              <a:ext cx="578" cy="150"/>
              <a:chOff x="613" y="2566"/>
              <a:chExt cx="721" cy="144"/>
            </a:xfrm>
          </p:grpSpPr>
          <p:sp>
            <p:nvSpPr>
              <p:cNvPr id="6245" name="Google Shape;6245;p103"/>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46" name="Google Shape;6246;p103"/>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247" name="Google Shape;6247;p103"/>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nvGrpSpPr>
            <p:cNvPr id="6248" name="Google Shape;6248;p103"/>
            <p:cNvGrpSpPr/>
            <p:nvPr/>
          </p:nvGrpSpPr>
          <p:grpSpPr>
            <a:xfrm>
              <a:off x="4748" y="990"/>
              <a:ext cx="578" cy="134"/>
              <a:chOff x="615" y="2564"/>
              <a:chExt cx="721" cy="139"/>
            </a:xfrm>
          </p:grpSpPr>
          <p:sp>
            <p:nvSpPr>
              <p:cNvPr id="6249" name="Google Shape;6249;p103"/>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50" name="Google Shape;6250;p103"/>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251" name="Google Shape;6251;p103"/>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52" name="Google Shape;6252;p103"/>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nvGrpSpPr>
            <p:cNvPr id="6253" name="Google Shape;6253;p103"/>
            <p:cNvGrpSpPr/>
            <p:nvPr/>
          </p:nvGrpSpPr>
          <p:grpSpPr>
            <a:xfrm>
              <a:off x="4738" y="1647"/>
              <a:ext cx="578" cy="135"/>
              <a:chOff x="618" y="2586"/>
              <a:chExt cx="720" cy="124"/>
            </a:xfrm>
          </p:grpSpPr>
          <p:sp>
            <p:nvSpPr>
              <p:cNvPr id="6254" name="Google Shape;6254;p103"/>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55" name="Google Shape;6255;p103"/>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256" name="Google Shape;6256;p103"/>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57" name="Google Shape;6257;p103"/>
            <p:cNvGrpSpPr/>
            <p:nvPr/>
          </p:nvGrpSpPr>
          <p:grpSpPr>
            <a:xfrm>
              <a:off x="4738" y="1330"/>
              <a:ext cx="588" cy="134"/>
              <a:chOff x="613" y="2571"/>
              <a:chExt cx="732" cy="134"/>
            </a:xfrm>
          </p:grpSpPr>
          <p:sp>
            <p:nvSpPr>
              <p:cNvPr id="6258" name="Google Shape;6258;p103"/>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59" name="Google Shape;6259;p103"/>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260" name="Google Shape;6260;p103"/>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61" name="Google Shape;6261;p103"/>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2" name="Google Shape;6262;p103"/>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3" name="Google Shape;6263;p103"/>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64" name="Google Shape;6264;p103"/>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5" name="Google Shape;6265;p103"/>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66" name="Google Shape;6266;p103"/>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67" name="Google Shape;6267;p103"/>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68" name="Google Shape;6268;p103"/>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sz="1800" u="none">
                <a:solidFill>
                  <a:srgbClr val="FF0000"/>
                </a:solidFill>
                <a:latin typeface="Arial"/>
                <a:ea typeface="Arial"/>
                <a:cs typeface="Arial"/>
                <a:sym typeface="Arial"/>
              </a:endParaRPr>
            </a:p>
          </p:txBody>
        </p:sp>
        <p:sp>
          <p:nvSpPr>
            <p:cNvPr id="6269" name="Google Shape;6269;p103"/>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270" name="Google Shape;6270;p103"/>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grpSp>
        <p:nvGrpSpPr>
          <p:cNvPr id="6271" name="Google Shape;6271;p103"/>
          <p:cNvGrpSpPr/>
          <p:nvPr/>
        </p:nvGrpSpPr>
        <p:grpSpPr>
          <a:xfrm flipH="1">
            <a:off x="7980855" y="4900161"/>
            <a:ext cx="345630" cy="320302"/>
            <a:chOff x="2839" y="3501"/>
            <a:chExt cx="755" cy="803"/>
          </a:xfrm>
        </p:grpSpPr>
        <p:pic>
          <p:nvPicPr>
            <p:cNvPr descr="desktop_computer_stylized_medium" id="6272" name="Google Shape;6272;p103"/>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6273" name="Google Shape;6273;p10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74" name="Google Shape;6274;p103"/>
          <p:cNvGrpSpPr/>
          <p:nvPr/>
        </p:nvGrpSpPr>
        <p:grpSpPr>
          <a:xfrm flipH="1">
            <a:off x="8153909" y="5504657"/>
            <a:ext cx="345630" cy="320302"/>
            <a:chOff x="2839" y="3501"/>
            <a:chExt cx="755" cy="803"/>
          </a:xfrm>
        </p:grpSpPr>
        <p:pic>
          <p:nvPicPr>
            <p:cNvPr descr="desktop_computer_stylized_medium" id="6275" name="Google Shape;6275;p103"/>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6276" name="Google Shape;6276;p10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77" name="Google Shape;6277;p103"/>
          <p:cNvGrpSpPr/>
          <p:nvPr/>
        </p:nvGrpSpPr>
        <p:grpSpPr>
          <a:xfrm flipH="1">
            <a:off x="8552134" y="5526130"/>
            <a:ext cx="345630" cy="320302"/>
            <a:chOff x="2839" y="3501"/>
            <a:chExt cx="755" cy="803"/>
          </a:xfrm>
        </p:grpSpPr>
        <p:pic>
          <p:nvPicPr>
            <p:cNvPr descr="desktop_computer_stylized_medium" id="6278" name="Google Shape;6278;p103"/>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6279" name="Google Shape;6279;p10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80" name="Google Shape;6280;p103"/>
          <p:cNvGrpSpPr/>
          <p:nvPr/>
        </p:nvGrpSpPr>
        <p:grpSpPr>
          <a:xfrm>
            <a:off x="9534746" y="5795138"/>
            <a:ext cx="319264" cy="256836"/>
            <a:chOff x="877" y="1008"/>
            <a:chExt cx="2747" cy="2626"/>
          </a:xfrm>
        </p:grpSpPr>
        <p:pic>
          <p:nvPicPr>
            <p:cNvPr descr="antenna_stylized" id="6281" name="Google Shape;6281;p103"/>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6282" name="Google Shape;6282;p103"/>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6283" name="Google Shape;6283;p103"/>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id="6284" name="Google Shape;6284;p103"/>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6285" name="Google Shape;6285;p103"/>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6" name="Google Shape;6286;p103"/>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7" name="Google Shape;6287;p103"/>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8" name="Google Shape;6288;p103"/>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9" name="Google Shape;6289;p103"/>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0" name="Google Shape;6290;p103"/>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91" name="Google Shape;6291;p103"/>
            <p:cNvGrpSpPr/>
            <p:nvPr/>
          </p:nvGrpSpPr>
          <p:grpSpPr>
            <a:xfrm>
              <a:off x="1709" y="3008"/>
              <a:ext cx="507" cy="234"/>
              <a:chOff x="1740" y="2642"/>
              <a:chExt cx="752" cy="327"/>
            </a:xfrm>
          </p:grpSpPr>
          <p:sp>
            <p:nvSpPr>
              <p:cNvPr id="6292" name="Google Shape;6292;p103"/>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3" name="Google Shape;6293;p103"/>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4" name="Google Shape;6294;p103"/>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5" name="Google Shape;6295;p103"/>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6" name="Google Shape;6296;p103"/>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7" name="Google Shape;6297;p103"/>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98" name="Google Shape;6298;p103"/>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9" name="Google Shape;6299;p103"/>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0" name="Google Shape;6300;p103"/>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1" name="Google Shape;6301;p103"/>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2" name="Google Shape;6302;p103"/>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3" name="Google Shape;6303;p103"/>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4" name="Google Shape;6304;p103"/>
          <p:cNvSpPr/>
          <p:nvPr/>
        </p:nvSpPr>
        <p:spPr>
          <a:xfrm>
            <a:off x="10153593" y="5636971"/>
            <a:ext cx="34049" cy="332924"/>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5" name="Google Shape;6305;p103"/>
          <p:cNvSpPr/>
          <p:nvPr/>
        </p:nvSpPr>
        <p:spPr>
          <a:xfrm>
            <a:off x="10159970" y="5656923"/>
            <a:ext cx="20333" cy="308020"/>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6" name="Google Shape;6306;p103"/>
          <p:cNvSpPr/>
          <p:nvPr/>
        </p:nvSpPr>
        <p:spPr>
          <a:xfrm>
            <a:off x="10155518" y="5812753"/>
            <a:ext cx="31643" cy="27525"/>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7" name="Google Shape;6307;p103"/>
          <p:cNvSpPr/>
          <p:nvPr/>
        </p:nvSpPr>
        <p:spPr>
          <a:xfrm>
            <a:off x="10026299" y="5674399"/>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nvGrpSpPr>
          <p:cNvPr id="6308" name="Google Shape;6308;p103"/>
          <p:cNvGrpSpPr/>
          <p:nvPr/>
        </p:nvGrpSpPr>
        <p:grpSpPr>
          <a:xfrm>
            <a:off x="10091053" y="5670891"/>
            <a:ext cx="69517" cy="21877"/>
            <a:chOff x="613" y="2566"/>
            <a:chExt cx="721" cy="144"/>
          </a:xfrm>
        </p:grpSpPr>
        <p:sp>
          <p:nvSpPr>
            <p:cNvPr id="6309" name="Google Shape;6309;p103"/>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10" name="Google Shape;6310;p103"/>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311" name="Google Shape;6311;p103"/>
          <p:cNvSpPr/>
          <p:nvPr/>
        </p:nvSpPr>
        <p:spPr>
          <a:xfrm>
            <a:off x="10027502" y="5722750"/>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nvGrpSpPr>
          <p:cNvPr id="6312" name="Google Shape;6312;p103"/>
          <p:cNvGrpSpPr/>
          <p:nvPr/>
        </p:nvGrpSpPr>
        <p:grpSpPr>
          <a:xfrm>
            <a:off x="10091005" y="5718110"/>
            <a:ext cx="69517" cy="19515"/>
            <a:chOff x="615" y="2564"/>
            <a:chExt cx="721" cy="139"/>
          </a:xfrm>
        </p:grpSpPr>
        <p:sp>
          <p:nvSpPr>
            <p:cNvPr id="6313" name="Google Shape;6313;p103"/>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14" name="Google Shape;6314;p103"/>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315" name="Google Shape;6315;p103"/>
          <p:cNvSpPr/>
          <p:nvPr/>
        </p:nvSpPr>
        <p:spPr>
          <a:xfrm>
            <a:off x="10027502" y="5771101"/>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16" name="Google Shape;6316;p103"/>
          <p:cNvSpPr/>
          <p:nvPr/>
        </p:nvSpPr>
        <p:spPr>
          <a:xfrm>
            <a:off x="10028705" y="5814938"/>
            <a:ext cx="71949" cy="68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nvGrpSpPr>
          <p:cNvPr id="6317" name="Google Shape;6317;p103"/>
          <p:cNvGrpSpPr/>
          <p:nvPr/>
        </p:nvGrpSpPr>
        <p:grpSpPr>
          <a:xfrm>
            <a:off x="10089851" y="5813708"/>
            <a:ext cx="69541" cy="19618"/>
            <a:chOff x="618" y="2586"/>
            <a:chExt cx="720" cy="124"/>
          </a:xfrm>
        </p:grpSpPr>
        <p:sp>
          <p:nvSpPr>
            <p:cNvPr id="6318" name="Google Shape;6318;p103"/>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19" name="Google Shape;6319;p103"/>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320" name="Google Shape;6320;p103"/>
          <p:cNvSpPr/>
          <p:nvPr/>
        </p:nvSpPr>
        <p:spPr>
          <a:xfrm>
            <a:off x="10156000" y="5771101"/>
            <a:ext cx="31643" cy="27380"/>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21" name="Google Shape;6321;p103"/>
          <p:cNvGrpSpPr/>
          <p:nvPr/>
        </p:nvGrpSpPr>
        <p:grpSpPr>
          <a:xfrm>
            <a:off x="10089849" y="5767606"/>
            <a:ext cx="70700" cy="19515"/>
            <a:chOff x="613" y="2571"/>
            <a:chExt cx="732" cy="134"/>
          </a:xfrm>
        </p:grpSpPr>
        <p:sp>
          <p:nvSpPr>
            <p:cNvPr id="6322" name="Google Shape;6322;p103"/>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23" name="Google Shape;6323;p103"/>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324" name="Google Shape;6324;p103"/>
          <p:cNvSpPr/>
          <p:nvPr/>
        </p:nvSpPr>
        <p:spPr>
          <a:xfrm>
            <a:off x="10150946" y="5636388"/>
            <a:ext cx="8422" cy="332778"/>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25" name="Google Shape;6325;p103"/>
          <p:cNvSpPr/>
          <p:nvPr/>
        </p:nvSpPr>
        <p:spPr>
          <a:xfrm>
            <a:off x="10158887" y="5720566"/>
            <a:ext cx="28515" cy="31020"/>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6" name="Google Shape;6326;p103"/>
          <p:cNvSpPr/>
          <p:nvPr/>
        </p:nvSpPr>
        <p:spPr>
          <a:xfrm>
            <a:off x="10159248" y="5672943"/>
            <a:ext cx="29357" cy="34953"/>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7" name="Google Shape;6327;p103"/>
          <p:cNvSpPr/>
          <p:nvPr/>
        </p:nvSpPr>
        <p:spPr>
          <a:xfrm>
            <a:off x="10183311" y="5954166"/>
            <a:ext cx="6016" cy="1383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28" name="Google Shape;6328;p103"/>
          <p:cNvSpPr/>
          <p:nvPr/>
        </p:nvSpPr>
        <p:spPr>
          <a:xfrm>
            <a:off x="10157684" y="5954603"/>
            <a:ext cx="29477" cy="29127"/>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9" name="Google Shape;6329;p103"/>
          <p:cNvSpPr/>
          <p:nvPr/>
        </p:nvSpPr>
        <p:spPr>
          <a:xfrm>
            <a:off x="10017877" y="5963487"/>
            <a:ext cx="143898" cy="218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30" name="Google Shape;6330;p103"/>
          <p:cNvSpPr/>
          <p:nvPr/>
        </p:nvSpPr>
        <p:spPr>
          <a:xfrm>
            <a:off x="10026299" y="5969166"/>
            <a:ext cx="128257" cy="11505"/>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31" name="Google Shape;6331;p103"/>
          <p:cNvSpPr/>
          <p:nvPr/>
        </p:nvSpPr>
        <p:spPr>
          <a:xfrm>
            <a:off x="10038210" y="5920815"/>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32" name="Google Shape;6332;p103"/>
          <p:cNvSpPr/>
          <p:nvPr/>
        </p:nvSpPr>
        <p:spPr>
          <a:xfrm>
            <a:off x="10059867" y="5920815"/>
            <a:ext cx="19130" cy="2068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sz="1800" u="none">
              <a:solidFill>
                <a:srgbClr val="FF0000"/>
              </a:solidFill>
              <a:latin typeface="Arial"/>
              <a:ea typeface="Arial"/>
              <a:cs typeface="Arial"/>
              <a:sym typeface="Arial"/>
            </a:endParaRPr>
          </a:p>
        </p:txBody>
      </p:sp>
      <p:sp>
        <p:nvSpPr>
          <p:cNvPr id="6333" name="Google Shape;6333;p103"/>
          <p:cNvSpPr/>
          <p:nvPr/>
        </p:nvSpPr>
        <p:spPr>
          <a:xfrm>
            <a:off x="10080201" y="5920815"/>
            <a:ext cx="19130" cy="2068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34" name="Google Shape;6334;p103"/>
          <p:cNvSpPr/>
          <p:nvPr/>
        </p:nvSpPr>
        <p:spPr>
          <a:xfrm>
            <a:off x="10129410" y="5841444"/>
            <a:ext cx="9625" cy="110538"/>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35" name="Google Shape;6335;p103"/>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Peer-to-peer </a:t>
            </a:r>
            <a:r>
              <a:rPr lang="en-US" sz="3600"/>
              <a:t>(P2P) </a:t>
            </a:r>
            <a:r>
              <a:rPr lang="en-US"/>
              <a:t>a</a:t>
            </a:r>
            <a:r>
              <a:rPr lang="en-US" sz="4400"/>
              <a:t>rchitecture</a:t>
            </a:r>
            <a:endParaRPr sz="4400"/>
          </a:p>
        </p:txBody>
      </p:sp>
      <p:sp>
        <p:nvSpPr>
          <p:cNvPr id="6336" name="Google Shape;6336;p103"/>
          <p:cNvSpPr txBox="1"/>
          <p:nvPr/>
        </p:nvSpPr>
        <p:spPr>
          <a:xfrm>
            <a:off x="664326" y="1290326"/>
            <a:ext cx="6067848" cy="4974698"/>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2800"/>
              <a:buFont typeface="Noto Sans Symbols"/>
              <a:buChar char="▪"/>
            </a:pPr>
            <a:r>
              <a:rPr b="0" i="1" lang="en-US" sz="2800" u="none">
                <a:solidFill>
                  <a:schemeClr val="dk1"/>
                </a:solidFill>
                <a:latin typeface="Calibri"/>
                <a:ea typeface="Calibri"/>
                <a:cs typeface="Calibri"/>
                <a:sym typeface="Calibri"/>
              </a:rPr>
              <a:t>no</a:t>
            </a:r>
            <a:r>
              <a:rPr b="0" lang="en-US" sz="2800" u="none">
                <a:solidFill>
                  <a:schemeClr val="dk1"/>
                </a:solidFill>
                <a:latin typeface="Calibri"/>
                <a:ea typeface="Calibri"/>
                <a:cs typeface="Calibri"/>
                <a:sym typeface="Calibri"/>
              </a:rPr>
              <a:t> always-on server</a:t>
            </a:r>
            <a:endParaRPr/>
          </a:p>
          <a:p>
            <a:pPr indent="-222250" lvl="0" marL="352425" marR="0" rtl="0" algn="l">
              <a:lnSpc>
                <a:spcPct val="90000"/>
              </a:lnSpc>
              <a:spcBef>
                <a:spcPts val="400"/>
              </a:spcBef>
              <a:spcAft>
                <a:spcPts val="0"/>
              </a:spcAft>
              <a:buClr>
                <a:srgbClr val="0000A3"/>
              </a:buClr>
              <a:buSzPts val="2800"/>
              <a:buFont typeface="Noto Sans Symbols"/>
              <a:buChar char="▪"/>
            </a:pPr>
            <a:r>
              <a:rPr b="0" lang="en-US" sz="2800" u="none">
                <a:solidFill>
                  <a:schemeClr val="dk1"/>
                </a:solidFill>
                <a:latin typeface="Calibri"/>
                <a:ea typeface="Calibri"/>
                <a:cs typeface="Calibri"/>
                <a:sym typeface="Calibri"/>
              </a:rPr>
              <a:t>arbitrary end systems directly communicate</a:t>
            </a:r>
            <a:endParaRPr/>
          </a:p>
          <a:p>
            <a:pPr indent="-222250" lvl="0" marL="352425" marR="0" rtl="0" algn="l">
              <a:lnSpc>
                <a:spcPct val="90000"/>
              </a:lnSpc>
              <a:spcBef>
                <a:spcPts val="400"/>
              </a:spcBef>
              <a:spcAft>
                <a:spcPts val="0"/>
              </a:spcAft>
              <a:buClr>
                <a:srgbClr val="0000A3"/>
              </a:buClr>
              <a:buSzPts val="2800"/>
              <a:buFont typeface="Noto Sans Symbols"/>
              <a:buChar char="▪"/>
            </a:pPr>
            <a:r>
              <a:rPr b="0" lang="en-US" sz="2800" u="none">
                <a:solidFill>
                  <a:schemeClr val="dk1"/>
                </a:solidFill>
                <a:latin typeface="Calibri"/>
                <a:ea typeface="Calibri"/>
                <a:cs typeface="Calibri"/>
                <a:sym typeface="Calibri"/>
              </a:rPr>
              <a:t>peers request service from other peers, provide service in return to other peers</a:t>
            </a:r>
            <a:endParaRPr/>
          </a:p>
          <a:p>
            <a:pPr indent="-225425" lvl="1" marL="582613" marR="0" rtl="0" algn="l">
              <a:lnSpc>
                <a:spcPct val="90000"/>
              </a:lnSpc>
              <a:spcBef>
                <a:spcPts val="500"/>
              </a:spcBef>
              <a:spcAft>
                <a:spcPts val="0"/>
              </a:spcAft>
              <a:buClr>
                <a:srgbClr val="0000A8"/>
              </a:buClr>
              <a:buSzPts val="2400"/>
              <a:buFont typeface="Arial"/>
              <a:buChar char="•"/>
            </a:pPr>
            <a:r>
              <a:rPr b="0" i="1" lang="en-US" sz="2400" u="none" cap="none" strike="noStrike">
                <a:solidFill>
                  <a:srgbClr val="CC0000"/>
                </a:solidFill>
                <a:latin typeface="Calibri"/>
                <a:ea typeface="Calibri"/>
                <a:cs typeface="Calibri"/>
                <a:sym typeface="Calibri"/>
              </a:rPr>
              <a:t>self scalability</a:t>
            </a:r>
            <a:r>
              <a:rPr b="0" i="0" lang="en-US" sz="2400" u="none" cap="none" strike="noStrike">
                <a:solidFill>
                  <a:srgbClr val="CC0000"/>
                </a:solidFill>
                <a:latin typeface="Calibri"/>
                <a:ea typeface="Calibri"/>
                <a:cs typeface="Calibri"/>
                <a:sym typeface="Calibri"/>
              </a:rPr>
              <a:t> – new peers bring new service capacity, and new service demands</a:t>
            </a:r>
            <a:endParaRPr/>
          </a:p>
          <a:p>
            <a:pPr indent="-222250" lvl="0" marL="352425" marR="0" rtl="0" algn="l">
              <a:lnSpc>
                <a:spcPct val="90000"/>
              </a:lnSpc>
              <a:spcBef>
                <a:spcPts val="400"/>
              </a:spcBef>
              <a:spcAft>
                <a:spcPts val="0"/>
              </a:spcAft>
              <a:buClr>
                <a:srgbClr val="0000A3"/>
              </a:buClr>
              <a:buSzPts val="2800"/>
              <a:buFont typeface="Noto Sans Symbols"/>
              <a:buChar char="▪"/>
            </a:pPr>
            <a:r>
              <a:rPr b="0" lang="en-US" sz="2800" u="none">
                <a:solidFill>
                  <a:schemeClr val="dk1"/>
                </a:solidFill>
                <a:latin typeface="Calibri"/>
                <a:ea typeface="Calibri"/>
                <a:cs typeface="Calibri"/>
                <a:sym typeface="Calibri"/>
              </a:rPr>
              <a:t>peers are intermittently connected and change IP addresses</a:t>
            </a:r>
            <a:endParaRPr/>
          </a:p>
          <a:p>
            <a:pPr indent="-231775" lvl="1" marL="695325" marR="0" rtl="0" algn="l">
              <a:lnSpc>
                <a:spcPct val="90000"/>
              </a:lnSpc>
              <a:spcBef>
                <a:spcPts val="4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complex management</a:t>
            </a:r>
            <a:endParaRPr/>
          </a:p>
          <a:p>
            <a:pPr indent="-222250" lvl="0" marL="352425" marR="0" rtl="0" algn="l">
              <a:lnSpc>
                <a:spcPct val="90000"/>
              </a:lnSpc>
              <a:spcBef>
                <a:spcPts val="400"/>
              </a:spcBef>
              <a:spcAft>
                <a:spcPts val="0"/>
              </a:spcAft>
              <a:buClr>
                <a:srgbClr val="0000A3"/>
              </a:buClr>
              <a:buSzPts val="2800"/>
              <a:buFont typeface="Noto Sans Symbols"/>
              <a:buChar char="▪"/>
            </a:pPr>
            <a:r>
              <a:rPr b="0" lang="en-US" sz="2800" u="none">
                <a:solidFill>
                  <a:schemeClr val="dk1"/>
                </a:solidFill>
                <a:latin typeface="Calibri"/>
                <a:ea typeface="Calibri"/>
                <a:cs typeface="Calibri"/>
                <a:sym typeface="Calibri"/>
              </a:rPr>
              <a:t>examples: </a:t>
            </a:r>
            <a:r>
              <a:rPr b="0" lang="en-US" sz="2400" u="none">
                <a:solidFill>
                  <a:schemeClr val="dk1"/>
                </a:solidFill>
                <a:latin typeface="Calibri"/>
                <a:ea typeface="Calibri"/>
                <a:cs typeface="Calibri"/>
                <a:sym typeface="Calibri"/>
              </a:rPr>
              <a:t>P2P file sharing (BitTorrent), streaming (KanKan), VoIP (Skype)</a:t>
            </a:r>
            <a:endParaRPr b="0" sz="2800" u="none">
              <a:solidFill>
                <a:schemeClr val="dk1"/>
              </a:solidFill>
              <a:latin typeface="Calibri"/>
              <a:ea typeface="Calibri"/>
              <a:cs typeface="Calibri"/>
              <a:sym typeface="Calibri"/>
            </a:endParaRPr>
          </a:p>
        </p:txBody>
      </p:sp>
      <p:grpSp>
        <p:nvGrpSpPr>
          <p:cNvPr id="6337" name="Google Shape;6337;p103"/>
          <p:cNvGrpSpPr/>
          <p:nvPr/>
        </p:nvGrpSpPr>
        <p:grpSpPr>
          <a:xfrm>
            <a:off x="10002508" y="5616400"/>
            <a:ext cx="214974" cy="403920"/>
            <a:chOff x="4140" y="429"/>
            <a:chExt cx="1425" cy="2396"/>
          </a:xfrm>
        </p:grpSpPr>
        <p:sp>
          <p:nvSpPr>
            <p:cNvPr id="6338" name="Google Shape;6338;p103"/>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9" name="Google Shape;6339;p103"/>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40" name="Google Shape;6340;p103"/>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1" name="Google Shape;6341;p103"/>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2" name="Google Shape;6342;p103"/>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nvGrpSpPr>
            <p:cNvPr id="6343" name="Google Shape;6343;p103"/>
            <p:cNvGrpSpPr/>
            <p:nvPr/>
          </p:nvGrpSpPr>
          <p:grpSpPr>
            <a:xfrm>
              <a:off x="4748" y="666"/>
              <a:ext cx="578" cy="150"/>
              <a:chOff x="613" y="2566"/>
              <a:chExt cx="721" cy="144"/>
            </a:xfrm>
          </p:grpSpPr>
          <p:sp>
            <p:nvSpPr>
              <p:cNvPr id="6344" name="Google Shape;6344;p103"/>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45" name="Google Shape;6345;p103"/>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346" name="Google Shape;6346;p103"/>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nvGrpSpPr>
            <p:cNvPr id="6347" name="Google Shape;6347;p103"/>
            <p:cNvGrpSpPr/>
            <p:nvPr/>
          </p:nvGrpSpPr>
          <p:grpSpPr>
            <a:xfrm>
              <a:off x="4748" y="990"/>
              <a:ext cx="578" cy="134"/>
              <a:chOff x="615" y="2564"/>
              <a:chExt cx="721" cy="139"/>
            </a:xfrm>
          </p:grpSpPr>
          <p:sp>
            <p:nvSpPr>
              <p:cNvPr id="6348" name="Google Shape;6348;p103"/>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49" name="Google Shape;6349;p103"/>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350" name="Google Shape;6350;p103"/>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51" name="Google Shape;6351;p103"/>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nvGrpSpPr>
            <p:cNvPr id="6352" name="Google Shape;6352;p103"/>
            <p:cNvGrpSpPr/>
            <p:nvPr/>
          </p:nvGrpSpPr>
          <p:grpSpPr>
            <a:xfrm>
              <a:off x="4738" y="1647"/>
              <a:ext cx="578" cy="135"/>
              <a:chOff x="618" y="2586"/>
              <a:chExt cx="720" cy="124"/>
            </a:xfrm>
          </p:grpSpPr>
          <p:sp>
            <p:nvSpPr>
              <p:cNvPr id="6353" name="Google Shape;6353;p103"/>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54" name="Google Shape;6354;p103"/>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355" name="Google Shape;6355;p103"/>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56" name="Google Shape;6356;p103"/>
            <p:cNvGrpSpPr/>
            <p:nvPr/>
          </p:nvGrpSpPr>
          <p:grpSpPr>
            <a:xfrm>
              <a:off x="4738" y="1330"/>
              <a:ext cx="588" cy="134"/>
              <a:chOff x="613" y="2571"/>
              <a:chExt cx="732" cy="134"/>
            </a:xfrm>
          </p:grpSpPr>
          <p:sp>
            <p:nvSpPr>
              <p:cNvPr id="6357" name="Google Shape;6357;p103"/>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58" name="Google Shape;6358;p103"/>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359" name="Google Shape;6359;p103"/>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60" name="Google Shape;6360;p103"/>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1" name="Google Shape;6361;p103"/>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2" name="Google Shape;6362;p103"/>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63" name="Google Shape;6363;p103"/>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4" name="Google Shape;6364;p103"/>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65" name="Google Shape;6365;p103"/>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66" name="Google Shape;6366;p103"/>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67" name="Google Shape;6367;p103"/>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sz="1800" u="none">
                <a:solidFill>
                  <a:srgbClr val="FF0000"/>
                </a:solidFill>
                <a:latin typeface="Arial"/>
                <a:ea typeface="Arial"/>
                <a:cs typeface="Arial"/>
                <a:sym typeface="Arial"/>
              </a:endParaRPr>
            </a:p>
          </p:txBody>
        </p:sp>
        <p:sp>
          <p:nvSpPr>
            <p:cNvPr id="6368" name="Google Shape;6368;p103"/>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sp>
          <p:nvSpPr>
            <p:cNvPr id="6369" name="Google Shape;6369;p103"/>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sz="2400" u="none">
                <a:solidFill>
                  <a:schemeClr val="dk1"/>
                </a:solidFill>
                <a:latin typeface="Arial"/>
                <a:ea typeface="Arial"/>
                <a:cs typeface="Arial"/>
                <a:sym typeface="Arial"/>
              </a:endParaRPr>
            </a:p>
          </p:txBody>
        </p:sp>
      </p:grpSp>
      <p:sp>
        <p:nvSpPr>
          <p:cNvPr id="6370" name="Google Shape;6370;p103"/>
          <p:cNvSpPr/>
          <p:nvPr/>
        </p:nvSpPr>
        <p:spPr>
          <a:xfrm>
            <a:off x="6747501" y="1488461"/>
            <a:ext cx="5359400" cy="4954628"/>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371" name="Google Shape;6371;p103"/>
          <p:cNvGrpSpPr/>
          <p:nvPr/>
        </p:nvGrpSpPr>
        <p:grpSpPr>
          <a:xfrm>
            <a:off x="7680324" y="1814171"/>
            <a:ext cx="1991221" cy="4482411"/>
            <a:chOff x="7680324" y="1814171"/>
            <a:chExt cx="1991221" cy="4482411"/>
          </a:xfrm>
        </p:grpSpPr>
        <p:sp>
          <p:nvSpPr>
            <p:cNvPr id="6372" name="Google Shape;6372;p103"/>
            <p:cNvSpPr/>
            <p:nvPr/>
          </p:nvSpPr>
          <p:spPr>
            <a:xfrm>
              <a:off x="7689254" y="5160841"/>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3" name="Google Shape;6373;p103"/>
            <p:cNvSpPr/>
            <p:nvPr/>
          </p:nvSpPr>
          <p:spPr>
            <a:xfrm>
              <a:off x="7680324" y="1814171"/>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74" name="Google Shape;6374;p103"/>
            <p:cNvCxnSpPr/>
            <p:nvPr/>
          </p:nvCxnSpPr>
          <p:spPr>
            <a:xfrm flipH="1">
              <a:off x="8353326" y="2438326"/>
              <a:ext cx="498897" cy="1114752"/>
            </a:xfrm>
            <a:prstGeom prst="straightConnector1">
              <a:avLst/>
            </a:prstGeom>
            <a:noFill/>
            <a:ln cap="flat" cmpd="sng" w="76200">
              <a:solidFill>
                <a:srgbClr val="CC0000"/>
              </a:solidFill>
              <a:prstDash val="solid"/>
              <a:round/>
              <a:headEnd len="med" w="med" type="triangle"/>
              <a:tailEnd len="med" w="med" type="triangle"/>
            </a:ln>
          </p:spPr>
        </p:cxnSp>
        <p:cxnSp>
          <p:nvCxnSpPr>
            <p:cNvPr id="6375" name="Google Shape;6375;p103"/>
            <p:cNvCxnSpPr/>
            <p:nvPr/>
          </p:nvCxnSpPr>
          <p:spPr>
            <a:xfrm>
              <a:off x="7971176" y="2321758"/>
              <a:ext cx="1187" cy="2793530"/>
            </a:xfrm>
            <a:prstGeom prst="straightConnector1">
              <a:avLst/>
            </a:prstGeom>
            <a:noFill/>
            <a:ln cap="flat" cmpd="sng" w="76200">
              <a:solidFill>
                <a:srgbClr val="CC0000"/>
              </a:solidFill>
              <a:prstDash val="solid"/>
              <a:round/>
              <a:headEnd len="med" w="med" type="triangle"/>
              <a:tailEnd len="med" w="med" type="triangle"/>
            </a:ln>
          </p:spPr>
        </p:cxnSp>
        <p:sp>
          <p:nvSpPr>
            <p:cNvPr id="6376" name="Google Shape;6376;p103"/>
            <p:cNvSpPr/>
            <p:nvPr/>
          </p:nvSpPr>
          <p:spPr>
            <a:xfrm>
              <a:off x="8703904" y="1943418"/>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7" name="Google Shape;6377;p103"/>
            <p:cNvSpPr/>
            <p:nvPr/>
          </p:nvSpPr>
          <p:spPr>
            <a:xfrm>
              <a:off x="8013358" y="3440898"/>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8" name="Google Shape;6378;p103"/>
            <p:cNvSpPr/>
            <p:nvPr/>
          </p:nvSpPr>
          <p:spPr>
            <a:xfrm>
              <a:off x="9059242" y="5786513"/>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79" name="Google Shape;6379;p103"/>
            <p:cNvCxnSpPr/>
            <p:nvPr/>
          </p:nvCxnSpPr>
          <p:spPr>
            <a:xfrm>
              <a:off x="9143664" y="2462348"/>
              <a:ext cx="228982" cy="3299611"/>
            </a:xfrm>
            <a:prstGeom prst="straightConnector1">
              <a:avLst/>
            </a:prstGeom>
            <a:noFill/>
            <a:ln cap="flat" cmpd="sng" w="76200">
              <a:solidFill>
                <a:srgbClr val="CC0000"/>
              </a:solidFill>
              <a:prstDash val="solid"/>
              <a:round/>
              <a:headEnd len="med" w="med" type="triangle"/>
              <a:tailEnd len="med" w="med" type="triangle"/>
            </a:ln>
          </p:spPr>
        </p:cxnSp>
        <p:cxnSp>
          <p:nvCxnSpPr>
            <p:cNvPr id="6380" name="Google Shape;6380;p103"/>
            <p:cNvCxnSpPr/>
            <p:nvPr/>
          </p:nvCxnSpPr>
          <p:spPr>
            <a:xfrm>
              <a:off x="8485044" y="3911282"/>
              <a:ext cx="764880" cy="1866664"/>
            </a:xfrm>
            <a:prstGeom prst="straightConnector1">
              <a:avLst/>
            </a:prstGeom>
            <a:noFill/>
            <a:ln cap="flat" cmpd="sng" w="76200">
              <a:solidFill>
                <a:srgbClr val="CC0000"/>
              </a:solidFill>
              <a:prstDash val="solid"/>
              <a:round/>
              <a:headEnd len="med" w="med" type="triangle"/>
              <a:tailEnd len="med" w="med" type="triangle"/>
            </a:ln>
          </p:spPr>
        </p:cxnSp>
      </p:grpSp>
      <p:grpSp>
        <p:nvGrpSpPr>
          <p:cNvPr id="6381" name="Google Shape;6381;p103"/>
          <p:cNvGrpSpPr/>
          <p:nvPr/>
        </p:nvGrpSpPr>
        <p:grpSpPr>
          <a:xfrm>
            <a:off x="7750224" y="1859725"/>
            <a:ext cx="415925" cy="385763"/>
            <a:chOff x="2751" y="1851"/>
            <a:chExt cx="462" cy="478"/>
          </a:xfrm>
        </p:grpSpPr>
        <p:pic>
          <p:nvPicPr>
            <p:cNvPr descr="iphone_stylized_small" id="6382" name="Google Shape;6382;p103"/>
            <p:cNvPicPr preferRelativeResize="0"/>
            <p:nvPr/>
          </p:nvPicPr>
          <p:blipFill rotWithShape="1">
            <a:blip r:embed="rId20">
              <a:alphaModFix/>
            </a:blip>
            <a:srcRect b="0" l="0" r="0" t="0"/>
            <a:stretch/>
          </p:blipFill>
          <p:spPr>
            <a:xfrm>
              <a:off x="2928" y="1922"/>
              <a:ext cx="152" cy="407"/>
            </a:xfrm>
            <a:prstGeom prst="rect">
              <a:avLst/>
            </a:prstGeom>
            <a:noFill/>
            <a:ln>
              <a:noFill/>
            </a:ln>
          </p:spPr>
        </p:pic>
        <p:pic>
          <p:nvPicPr>
            <p:cNvPr descr="antenna_radiation_stylized" id="6383" name="Google Shape;6383;p103"/>
            <p:cNvPicPr preferRelativeResize="0"/>
            <p:nvPr/>
          </p:nvPicPr>
          <p:blipFill rotWithShape="1">
            <a:blip r:embed="rId21">
              <a:alphaModFix/>
            </a:blip>
            <a:srcRect b="0" l="0" r="0" t="0"/>
            <a:stretch/>
          </p:blipFill>
          <p:spPr>
            <a:xfrm>
              <a:off x="2751" y="1851"/>
              <a:ext cx="462" cy="110"/>
            </a:xfrm>
            <a:prstGeom prst="rect">
              <a:avLst/>
            </a:prstGeom>
            <a:noFill/>
            <a:ln>
              <a:noFill/>
            </a:ln>
          </p:spPr>
        </p:pic>
      </p:grpSp>
      <p:grpSp>
        <p:nvGrpSpPr>
          <p:cNvPr id="6384" name="Google Shape;6384;p103"/>
          <p:cNvGrpSpPr/>
          <p:nvPr/>
        </p:nvGrpSpPr>
        <p:grpSpPr>
          <a:xfrm>
            <a:off x="8499539" y="2059124"/>
            <a:ext cx="849312" cy="226109"/>
            <a:chOff x="8493165" y="2029804"/>
            <a:chExt cx="849312" cy="226109"/>
          </a:xfrm>
        </p:grpSpPr>
        <p:pic>
          <p:nvPicPr>
            <p:cNvPr descr="car_icon_small" id="6385" name="Google Shape;6385;p103"/>
            <p:cNvPicPr preferRelativeResize="0"/>
            <p:nvPr/>
          </p:nvPicPr>
          <p:blipFill rotWithShape="1">
            <a:blip r:embed="rId22">
              <a:alphaModFix/>
            </a:blip>
            <a:srcRect b="0" l="0" r="0" t="0"/>
            <a:stretch/>
          </p:blipFill>
          <p:spPr>
            <a:xfrm>
              <a:off x="8493165" y="2087638"/>
              <a:ext cx="849312" cy="168275"/>
            </a:xfrm>
            <a:prstGeom prst="rect">
              <a:avLst/>
            </a:prstGeom>
            <a:noFill/>
            <a:ln>
              <a:noFill/>
            </a:ln>
          </p:spPr>
        </p:pic>
        <p:pic>
          <p:nvPicPr>
            <p:cNvPr descr="antenna_stylized" id="6386" name="Google Shape;6386;p103"/>
            <p:cNvPicPr preferRelativeResize="0"/>
            <p:nvPr/>
          </p:nvPicPr>
          <p:blipFill rotWithShape="1">
            <a:blip r:embed="rId7">
              <a:alphaModFix/>
            </a:blip>
            <a:srcRect b="0" l="0" r="0" t="0"/>
            <a:stretch/>
          </p:blipFill>
          <p:spPr>
            <a:xfrm>
              <a:off x="8704645" y="2029804"/>
              <a:ext cx="530702" cy="223756"/>
            </a:xfrm>
            <a:prstGeom prst="rect">
              <a:avLst/>
            </a:prstGeom>
            <a:noFill/>
            <a:ln>
              <a:noFill/>
            </a:ln>
          </p:spPr>
        </p:pic>
      </p:grpSp>
      <p:grpSp>
        <p:nvGrpSpPr>
          <p:cNvPr id="6387" name="Google Shape;6387;p103"/>
          <p:cNvGrpSpPr/>
          <p:nvPr/>
        </p:nvGrpSpPr>
        <p:grpSpPr>
          <a:xfrm flipH="1">
            <a:off x="7991996" y="3567143"/>
            <a:ext cx="359261" cy="342045"/>
            <a:chOff x="2839" y="3501"/>
            <a:chExt cx="755" cy="803"/>
          </a:xfrm>
        </p:grpSpPr>
        <p:pic>
          <p:nvPicPr>
            <p:cNvPr descr="desktop_computer_stylized_medium" id="6388" name="Google Shape;6388;p103"/>
            <p:cNvPicPr preferRelativeResize="0"/>
            <p:nvPr/>
          </p:nvPicPr>
          <p:blipFill rotWithShape="1">
            <a:blip r:embed="rId23">
              <a:alphaModFix/>
            </a:blip>
            <a:srcRect b="0" l="0" r="0" t="0"/>
            <a:stretch/>
          </p:blipFill>
          <p:spPr>
            <a:xfrm>
              <a:off x="2839" y="3501"/>
              <a:ext cx="755" cy="803"/>
            </a:xfrm>
            <a:prstGeom prst="rect">
              <a:avLst/>
            </a:prstGeom>
            <a:noFill/>
            <a:ln>
              <a:noFill/>
            </a:ln>
          </p:spPr>
        </p:pic>
        <p:sp>
          <p:nvSpPr>
            <p:cNvPr id="6389" name="Google Shape;6389;p10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90" name="Google Shape;6390;p103"/>
          <p:cNvGrpSpPr/>
          <p:nvPr/>
        </p:nvGrpSpPr>
        <p:grpSpPr>
          <a:xfrm flipH="1">
            <a:off x="7773981" y="5281060"/>
            <a:ext cx="345630" cy="320302"/>
            <a:chOff x="2839" y="3501"/>
            <a:chExt cx="755" cy="803"/>
          </a:xfrm>
        </p:grpSpPr>
        <p:pic>
          <p:nvPicPr>
            <p:cNvPr descr="desktop_computer_stylized_medium" id="6391" name="Google Shape;6391;p103"/>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6392" name="Google Shape;6392;p10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93" name="Google Shape;6393;p103"/>
          <p:cNvGrpSpPr/>
          <p:nvPr/>
        </p:nvGrpSpPr>
        <p:grpSpPr>
          <a:xfrm>
            <a:off x="9201681" y="5852809"/>
            <a:ext cx="310186" cy="312008"/>
            <a:chOff x="877" y="1008"/>
            <a:chExt cx="2747" cy="2626"/>
          </a:xfrm>
        </p:grpSpPr>
        <p:pic>
          <p:nvPicPr>
            <p:cNvPr descr="antenna_stylized" id="6394" name="Google Shape;6394;p103"/>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6395" name="Google Shape;6395;p103"/>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6396" name="Google Shape;6396;p103"/>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id="6397" name="Google Shape;6397;p103"/>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6398" name="Google Shape;6398;p103"/>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9" name="Google Shape;6399;p103"/>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0" name="Google Shape;6400;p103"/>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1" name="Google Shape;6401;p103"/>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2" name="Google Shape;6402;p103"/>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3" name="Google Shape;6403;p103"/>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04" name="Google Shape;6404;p103"/>
            <p:cNvGrpSpPr/>
            <p:nvPr/>
          </p:nvGrpSpPr>
          <p:grpSpPr>
            <a:xfrm>
              <a:off x="1709" y="3008"/>
              <a:ext cx="507" cy="234"/>
              <a:chOff x="1740" y="2642"/>
              <a:chExt cx="752" cy="327"/>
            </a:xfrm>
          </p:grpSpPr>
          <p:sp>
            <p:nvSpPr>
              <p:cNvPr id="6405" name="Google Shape;6405;p103"/>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6" name="Google Shape;6406;p103"/>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7" name="Google Shape;6407;p103"/>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8" name="Google Shape;6408;p103"/>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9" name="Google Shape;6409;p103"/>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0" name="Google Shape;6410;p103"/>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11" name="Google Shape;6411;p103"/>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2" name="Google Shape;6412;p103"/>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3" name="Google Shape;6413;p103"/>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4" name="Google Shape;6414;p103"/>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5" name="Google Shape;6415;p103"/>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6" name="Google Shape;6416;p103"/>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17" name="Google Shape;6417;p10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2" name="Shape 6422"/>
        <p:cNvGrpSpPr/>
        <p:nvPr/>
      </p:nvGrpSpPr>
      <p:grpSpPr>
        <a:xfrm>
          <a:off x="0" y="0"/>
          <a:ext cx="0" cy="0"/>
          <a:chOff x="0" y="0"/>
          <a:chExt cx="0" cy="0"/>
        </a:xfrm>
      </p:grpSpPr>
      <p:sp>
        <p:nvSpPr>
          <p:cNvPr id="6423" name="Google Shape;6423;p10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Introduction: 1-</a:t>
            </a:r>
            <a:fld id="{00000000-1234-1234-1234-123412341234}" type="slidenum">
              <a:rPr lang="en-US"/>
              <a:t>‹#›</a:t>
            </a:fld>
            <a:endParaRPr/>
          </a:p>
        </p:txBody>
      </p:sp>
      <p:sp>
        <p:nvSpPr>
          <p:cNvPr id="6424" name="Google Shape;6424;p104"/>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File distribution: client-server vs P2P</a:t>
            </a:r>
            <a:endParaRPr sz="4400"/>
          </a:p>
        </p:txBody>
      </p:sp>
      <p:sp>
        <p:nvSpPr>
          <p:cNvPr id="6425" name="Google Shape;6425;p104"/>
          <p:cNvSpPr txBox="1"/>
          <p:nvPr/>
        </p:nvSpPr>
        <p:spPr>
          <a:xfrm>
            <a:off x="863043" y="1302088"/>
            <a:ext cx="10515600" cy="1296775"/>
          </a:xfrm>
          <a:prstGeom prst="rect">
            <a:avLst/>
          </a:prstGeom>
          <a:noFill/>
          <a:ln>
            <a:noFill/>
          </a:ln>
        </p:spPr>
        <p:txBody>
          <a:bodyPr anchorCtr="0" anchor="t" bIns="45700" lIns="91425" spcFirstLastPara="1" rIns="91425" wrap="square" tIns="45700">
            <a:normAutofit lnSpcReduction="10000"/>
          </a:bodyPr>
          <a:lstStyle/>
          <a:p>
            <a:pPr indent="-542925" lvl="0" marL="608013" marR="0" rtl="0" algn="l">
              <a:lnSpc>
                <a:spcPct val="90000"/>
              </a:lnSpc>
              <a:spcBef>
                <a:spcPts val="0"/>
              </a:spcBef>
              <a:spcAft>
                <a:spcPts val="0"/>
              </a:spcAft>
              <a:buClr>
                <a:srgbClr val="0000A3"/>
              </a:buClr>
              <a:buSzPts val="3200"/>
              <a:buFont typeface="Noto Sans Symbols"/>
              <a:buNone/>
            </a:pPr>
            <a:r>
              <a:rPr i="1" lang="en-US" sz="3200" u="sng">
                <a:solidFill>
                  <a:srgbClr val="CC0000"/>
                </a:solidFill>
                <a:latin typeface="Calibri"/>
                <a:ea typeface="Calibri"/>
                <a:cs typeface="Calibri"/>
                <a:sym typeface="Calibri"/>
              </a:rPr>
              <a:t>Q</a:t>
            </a:r>
            <a:r>
              <a:rPr i="1" lang="en-US" sz="3200">
                <a:solidFill>
                  <a:srgbClr val="CC0000"/>
                </a:solidFill>
                <a:latin typeface="Calibri"/>
                <a:ea typeface="Calibri"/>
                <a:cs typeface="Calibri"/>
                <a:sym typeface="Calibri"/>
              </a:rPr>
              <a:t>:</a:t>
            </a:r>
            <a:r>
              <a:rPr lang="en-US" sz="3200">
                <a:solidFill>
                  <a:schemeClr val="dk1"/>
                </a:solidFill>
                <a:latin typeface="Calibri"/>
                <a:ea typeface="Calibri"/>
                <a:cs typeface="Calibri"/>
                <a:sym typeface="Calibri"/>
              </a:rPr>
              <a:t> how much time to distribute file (size </a:t>
            </a:r>
            <a:r>
              <a:rPr i="1" lang="en-US" sz="3200">
                <a:solidFill>
                  <a:schemeClr val="dk1"/>
                </a:solidFill>
                <a:latin typeface="Calibri"/>
                <a:ea typeface="Calibri"/>
                <a:cs typeface="Calibri"/>
                <a:sym typeface="Calibri"/>
              </a:rPr>
              <a:t>F</a:t>
            </a:r>
            <a:r>
              <a:rPr lang="en-US" sz="3200">
                <a:solidFill>
                  <a:schemeClr val="dk1"/>
                </a:solidFill>
                <a:latin typeface="Calibri"/>
                <a:ea typeface="Calibri"/>
                <a:cs typeface="Calibri"/>
                <a:sym typeface="Calibri"/>
              </a:rPr>
              <a:t>) from one server to  </a:t>
            </a:r>
            <a:r>
              <a:rPr i="1" lang="en-US" sz="3200">
                <a:solidFill>
                  <a:schemeClr val="dk1"/>
                </a:solidFill>
                <a:latin typeface="Calibri"/>
                <a:ea typeface="Calibri"/>
                <a:cs typeface="Calibri"/>
                <a:sym typeface="Calibri"/>
              </a:rPr>
              <a:t>N  peers</a:t>
            </a:r>
            <a:r>
              <a:rPr lang="en-US" sz="3200">
                <a:solidFill>
                  <a:schemeClr val="dk1"/>
                </a:solidFill>
                <a:latin typeface="Calibri"/>
                <a:ea typeface="Calibri"/>
                <a:cs typeface="Calibri"/>
                <a:sym typeface="Calibri"/>
              </a:rPr>
              <a:t>?</a:t>
            </a:r>
            <a:endParaRPr/>
          </a:p>
          <a:p>
            <a:pPr indent="-238125" lvl="1" marL="858838" marR="0" rtl="0" algn="l">
              <a:lnSpc>
                <a:spcPct val="90000"/>
              </a:lnSpc>
              <a:spcBef>
                <a:spcPts val="5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peer upload/download capacity is limited resource</a:t>
            </a:r>
            <a:endParaRPr/>
          </a:p>
        </p:txBody>
      </p:sp>
      <p:sp>
        <p:nvSpPr>
          <p:cNvPr id="6426" name="Google Shape;6426;p104"/>
          <p:cNvSpPr/>
          <p:nvPr/>
        </p:nvSpPr>
        <p:spPr>
          <a:xfrm>
            <a:off x="4208462" y="4079079"/>
            <a:ext cx="3775075" cy="1755775"/>
          </a:xfrm>
          <a:custGeom>
            <a:rect b="b" l="l" r="r" t="t"/>
            <a:pathLst>
              <a:path extrusionOk="0" h="1255" w="1292">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333CC"/>
              </a:buClr>
              <a:buSzPts val="2040"/>
              <a:buFont typeface="Arial"/>
              <a:buNone/>
            </a:pPr>
            <a:r>
              <a:t/>
            </a:r>
            <a:endParaRPr sz="2400">
              <a:solidFill>
                <a:srgbClr val="000000"/>
              </a:solidFill>
              <a:latin typeface="Arial"/>
              <a:ea typeface="Arial"/>
              <a:cs typeface="Arial"/>
              <a:sym typeface="Arial"/>
            </a:endParaRPr>
          </a:p>
        </p:txBody>
      </p:sp>
      <p:cxnSp>
        <p:nvCxnSpPr>
          <p:cNvPr id="6427" name="Google Shape;6427;p104"/>
          <p:cNvCxnSpPr/>
          <p:nvPr/>
        </p:nvCxnSpPr>
        <p:spPr>
          <a:xfrm>
            <a:off x="3743324" y="4042566"/>
            <a:ext cx="803275" cy="311150"/>
          </a:xfrm>
          <a:prstGeom prst="straightConnector1">
            <a:avLst/>
          </a:prstGeom>
          <a:noFill/>
          <a:ln cap="flat" cmpd="sng" w="9525">
            <a:solidFill>
              <a:srgbClr val="000000"/>
            </a:solidFill>
            <a:prstDash val="solid"/>
            <a:round/>
            <a:headEnd len="med" w="med" type="none"/>
            <a:tailEnd len="med" w="med" type="triangle"/>
          </a:ln>
        </p:spPr>
      </p:cxnSp>
      <p:sp>
        <p:nvSpPr>
          <p:cNvPr id="6428" name="Google Shape;6428;p104"/>
          <p:cNvSpPr txBox="1"/>
          <p:nvPr/>
        </p:nvSpPr>
        <p:spPr>
          <a:xfrm>
            <a:off x="4027487" y="3840954"/>
            <a:ext cx="41229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u</a:t>
            </a:r>
            <a:r>
              <a:rPr b="0" baseline="-25000" i="1" lang="en-US" sz="2000" u="none" cap="none" strike="noStrike">
                <a:solidFill>
                  <a:srgbClr val="000000"/>
                </a:solidFill>
                <a:latin typeface="Arial"/>
                <a:ea typeface="Arial"/>
                <a:cs typeface="Arial"/>
                <a:sym typeface="Arial"/>
              </a:rPr>
              <a:t>s</a:t>
            </a:r>
            <a:endParaRPr/>
          </a:p>
        </p:txBody>
      </p:sp>
      <p:cxnSp>
        <p:nvCxnSpPr>
          <p:cNvPr id="6429" name="Google Shape;6429;p104"/>
          <p:cNvCxnSpPr/>
          <p:nvPr/>
        </p:nvCxnSpPr>
        <p:spPr>
          <a:xfrm>
            <a:off x="3300412" y="4953791"/>
            <a:ext cx="1016000" cy="0"/>
          </a:xfrm>
          <a:prstGeom prst="straightConnector1">
            <a:avLst/>
          </a:prstGeom>
          <a:noFill/>
          <a:ln cap="flat" cmpd="sng" w="9525">
            <a:solidFill>
              <a:srgbClr val="000000"/>
            </a:solidFill>
            <a:prstDash val="solid"/>
            <a:round/>
            <a:headEnd len="med" w="med" type="none"/>
            <a:tailEnd len="med" w="med" type="triangle"/>
          </a:ln>
        </p:spPr>
      </p:cxnSp>
      <p:cxnSp>
        <p:nvCxnSpPr>
          <p:cNvPr id="6430" name="Google Shape;6430;p104"/>
          <p:cNvCxnSpPr/>
          <p:nvPr/>
        </p:nvCxnSpPr>
        <p:spPr>
          <a:xfrm rot="10800000">
            <a:off x="3355974" y="5101429"/>
            <a:ext cx="1003300" cy="0"/>
          </a:xfrm>
          <a:prstGeom prst="straightConnector1">
            <a:avLst/>
          </a:prstGeom>
          <a:noFill/>
          <a:ln cap="flat" cmpd="sng" w="9525">
            <a:solidFill>
              <a:srgbClr val="000000"/>
            </a:solidFill>
            <a:prstDash val="solid"/>
            <a:round/>
            <a:headEnd len="med" w="med" type="none"/>
            <a:tailEnd len="med" w="med" type="triangle"/>
          </a:ln>
        </p:spPr>
      </p:cxnSp>
      <p:sp>
        <p:nvSpPr>
          <p:cNvPr id="6431" name="Google Shape;6431;p104"/>
          <p:cNvSpPr txBox="1"/>
          <p:nvPr/>
        </p:nvSpPr>
        <p:spPr>
          <a:xfrm>
            <a:off x="3589337" y="4564854"/>
            <a:ext cx="609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u</a:t>
            </a:r>
            <a:r>
              <a:rPr b="0" baseline="-25000" i="1" lang="en-US" sz="2000" u="none" cap="none" strike="noStrike">
                <a:solidFill>
                  <a:srgbClr val="000000"/>
                </a:solidFill>
                <a:latin typeface="Arial"/>
                <a:ea typeface="Arial"/>
                <a:cs typeface="Arial"/>
                <a:sym typeface="Arial"/>
              </a:rPr>
              <a:t>N</a:t>
            </a:r>
            <a:endParaRPr/>
          </a:p>
        </p:txBody>
      </p:sp>
      <p:sp>
        <p:nvSpPr>
          <p:cNvPr id="6432" name="Google Shape;6432;p104"/>
          <p:cNvSpPr txBox="1"/>
          <p:nvPr/>
        </p:nvSpPr>
        <p:spPr>
          <a:xfrm>
            <a:off x="3570287" y="5079204"/>
            <a:ext cx="609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d</a:t>
            </a:r>
            <a:r>
              <a:rPr b="0" baseline="-25000" i="1" lang="en-US" sz="2000" u="none" cap="none" strike="noStrike">
                <a:solidFill>
                  <a:srgbClr val="000000"/>
                </a:solidFill>
                <a:latin typeface="Arial"/>
                <a:ea typeface="Arial"/>
                <a:cs typeface="Arial"/>
                <a:sym typeface="Arial"/>
              </a:rPr>
              <a:t>N</a:t>
            </a:r>
            <a:endParaRPr/>
          </a:p>
        </p:txBody>
      </p:sp>
      <p:sp>
        <p:nvSpPr>
          <p:cNvPr id="6433" name="Google Shape;6433;p104"/>
          <p:cNvSpPr txBox="1"/>
          <p:nvPr/>
        </p:nvSpPr>
        <p:spPr>
          <a:xfrm>
            <a:off x="3070224" y="4063204"/>
            <a:ext cx="117316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server</a:t>
            </a:r>
            <a:endParaRPr b="0" baseline="-25000" i="0" sz="2000" u="none" cap="none" strike="noStrike">
              <a:solidFill>
                <a:srgbClr val="000000"/>
              </a:solidFill>
              <a:latin typeface="Arial"/>
              <a:ea typeface="Arial"/>
              <a:cs typeface="Arial"/>
              <a:sym typeface="Arial"/>
            </a:endParaRPr>
          </a:p>
        </p:txBody>
      </p:sp>
      <p:sp>
        <p:nvSpPr>
          <p:cNvPr id="6434" name="Google Shape;6434;p104"/>
          <p:cNvSpPr txBox="1"/>
          <p:nvPr/>
        </p:nvSpPr>
        <p:spPr>
          <a:xfrm>
            <a:off x="4605759" y="4590254"/>
            <a:ext cx="283443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network (with abundant</a:t>
            </a:r>
            <a:endParaRPr/>
          </a:p>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 bandwidth)</a:t>
            </a:r>
            <a:endParaRPr/>
          </a:p>
        </p:txBody>
      </p:sp>
      <p:sp>
        <p:nvSpPr>
          <p:cNvPr id="6435" name="Google Shape;6435;p104"/>
          <p:cNvSpPr txBox="1"/>
          <p:nvPr/>
        </p:nvSpPr>
        <p:spPr>
          <a:xfrm>
            <a:off x="2178049" y="3815554"/>
            <a:ext cx="13970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file, size F</a:t>
            </a:r>
            <a:endParaRPr b="0" baseline="-25000" i="1" sz="1800" u="none" cap="none" strike="noStrike">
              <a:solidFill>
                <a:srgbClr val="000000"/>
              </a:solidFill>
              <a:latin typeface="Arial"/>
              <a:ea typeface="Arial"/>
              <a:cs typeface="Arial"/>
              <a:sym typeface="Arial"/>
            </a:endParaRPr>
          </a:p>
        </p:txBody>
      </p:sp>
      <p:sp>
        <p:nvSpPr>
          <p:cNvPr id="6436" name="Google Shape;6436;p104"/>
          <p:cNvSpPr txBox="1"/>
          <p:nvPr/>
        </p:nvSpPr>
        <p:spPr>
          <a:xfrm>
            <a:off x="3348953" y="2641737"/>
            <a:ext cx="2486510" cy="722955"/>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400"/>
              <a:buFont typeface="Calibri"/>
              <a:buNone/>
            </a:pPr>
            <a:r>
              <a:rPr b="1" i="1" lang="en-US" sz="2400" u="none" cap="none" strike="noStrike">
                <a:solidFill>
                  <a:srgbClr val="CC0000"/>
                </a:solidFill>
                <a:latin typeface="Calibri"/>
                <a:ea typeface="Calibri"/>
                <a:cs typeface="Calibri"/>
                <a:sym typeface="Calibri"/>
              </a:rPr>
              <a:t>u</a:t>
            </a:r>
            <a:r>
              <a:rPr b="1" baseline="-25000" i="1" lang="en-US" sz="2400" u="none" cap="none" strike="noStrike">
                <a:solidFill>
                  <a:srgbClr val="CC0000"/>
                </a:solidFill>
                <a:latin typeface="Calibri"/>
                <a:ea typeface="Calibri"/>
                <a:cs typeface="Calibri"/>
                <a:sym typeface="Calibri"/>
              </a:rPr>
              <a:t>s</a:t>
            </a:r>
            <a:r>
              <a:rPr b="1" i="1" lang="en-US" sz="2400" u="none" cap="none" strike="noStrike">
                <a:solidFill>
                  <a:srgbClr val="CC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 server upload capacity</a:t>
            </a:r>
            <a:endParaRPr b="0" i="0" sz="2000" u="none" cap="none" strike="noStrike">
              <a:solidFill>
                <a:srgbClr val="000000"/>
              </a:solidFill>
              <a:latin typeface="Calibri"/>
              <a:ea typeface="Calibri"/>
              <a:cs typeface="Calibri"/>
              <a:sym typeface="Calibri"/>
            </a:endParaRPr>
          </a:p>
        </p:txBody>
      </p:sp>
      <p:sp>
        <p:nvSpPr>
          <p:cNvPr id="6437" name="Google Shape;6437;p104"/>
          <p:cNvSpPr txBox="1"/>
          <p:nvPr/>
        </p:nvSpPr>
        <p:spPr>
          <a:xfrm>
            <a:off x="8201024" y="5482429"/>
            <a:ext cx="2590800" cy="722955"/>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400"/>
              <a:buFont typeface="Calibri"/>
              <a:buNone/>
            </a:pPr>
            <a:r>
              <a:rPr b="1" i="1" lang="en-US" sz="2400" u="none" cap="none" strike="noStrike">
                <a:solidFill>
                  <a:srgbClr val="CC0000"/>
                </a:solidFill>
                <a:latin typeface="Calibri"/>
                <a:ea typeface="Calibri"/>
                <a:cs typeface="Calibri"/>
                <a:sym typeface="Calibri"/>
              </a:rPr>
              <a:t>u</a:t>
            </a:r>
            <a:r>
              <a:rPr b="1" baseline="-25000" i="1" lang="en-US" sz="2400" u="none" cap="none" strike="noStrike">
                <a:solidFill>
                  <a:srgbClr val="CC0000"/>
                </a:solidFill>
                <a:latin typeface="Calibri"/>
                <a:ea typeface="Calibri"/>
                <a:cs typeface="Calibri"/>
                <a:sym typeface="Calibri"/>
              </a:rPr>
              <a:t>i</a:t>
            </a:r>
            <a:r>
              <a:rPr b="1" i="1" lang="en-US" sz="2400" u="none" cap="none" strike="noStrike">
                <a:solidFill>
                  <a:srgbClr val="CC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 peer i upload capacity</a:t>
            </a:r>
            <a:endParaRPr/>
          </a:p>
        </p:txBody>
      </p:sp>
      <p:sp>
        <p:nvSpPr>
          <p:cNvPr id="6438" name="Google Shape;6438;p104"/>
          <p:cNvSpPr txBox="1"/>
          <p:nvPr/>
        </p:nvSpPr>
        <p:spPr>
          <a:xfrm>
            <a:off x="8263868" y="3463243"/>
            <a:ext cx="2743200" cy="722955"/>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400"/>
              <a:buFont typeface="Calibri"/>
              <a:buNone/>
            </a:pPr>
            <a:r>
              <a:rPr b="1" i="1" lang="en-US" sz="2400" u="none" cap="none" strike="noStrike">
                <a:solidFill>
                  <a:srgbClr val="CC0000"/>
                </a:solidFill>
                <a:latin typeface="Calibri"/>
                <a:ea typeface="Calibri"/>
                <a:cs typeface="Calibri"/>
                <a:sym typeface="Calibri"/>
              </a:rPr>
              <a:t>d</a:t>
            </a:r>
            <a:r>
              <a:rPr b="1" baseline="-25000" i="1" lang="en-US" sz="2400" u="none" cap="none" strike="noStrike">
                <a:solidFill>
                  <a:srgbClr val="CC0000"/>
                </a:solidFill>
                <a:latin typeface="Calibri"/>
                <a:ea typeface="Calibri"/>
                <a:cs typeface="Calibri"/>
                <a:sym typeface="Calibri"/>
              </a:rPr>
              <a:t>i</a:t>
            </a:r>
            <a:r>
              <a:rPr b="1" i="1" lang="en-US" sz="2400" u="none" cap="none" strike="noStrike">
                <a:solidFill>
                  <a:srgbClr val="CC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 peer i download capacity</a:t>
            </a:r>
            <a:endParaRPr b="0" i="0" sz="2000" u="none" cap="none" strike="noStrike">
              <a:solidFill>
                <a:srgbClr val="000000"/>
              </a:solidFill>
              <a:latin typeface="Calibri"/>
              <a:ea typeface="Calibri"/>
              <a:cs typeface="Calibri"/>
              <a:sym typeface="Calibri"/>
            </a:endParaRPr>
          </a:p>
        </p:txBody>
      </p:sp>
      <p:sp>
        <p:nvSpPr>
          <p:cNvPr id="6439" name="Google Shape;6439;p104"/>
          <p:cNvSpPr/>
          <p:nvPr/>
        </p:nvSpPr>
        <p:spPr>
          <a:xfrm>
            <a:off x="2687637" y="3261516"/>
            <a:ext cx="592137" cy="581025"/>
          </a:xfrm>
          <a:prstGeom prst="can">
            <a:avLst>
              <a:gd fmla="val 20218" name="adj"/>
            </a:avLst>
          </a:prstGeom>
          <a:gradFill>
            <a:gsLst>
              <a:gs pos="0">
                <a:srgbClr val="000099"/>
              </a:gs>
              <a:gs pos="100000">
                <a:srgbClr val="FFFFFF"/>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p:txBody>
      </p:sp>
      <p:grpSp>
        <p:nvGrpSpPr>
          <p:cNvPr id="6440" name="Google Shape;6440;p104"/>
          <p:cNvGrpSpPr/>
          <p:nvPr/>
        </p:nvGrpSpPr>
        <p:grpSpPr>
          <a:xfrm>
            <a:off x="5422899" y="3539329"/>
            <a:ext cx="2138363" cy="903287"/>
            <a:chOff x="2204" y="2030"/>
            <a:chExt cx="1347" cy="774"/>
          </a:xfrm>
        </p:grpSpPr>
        <p:sp>
          <p:nvSpPr>
            <p:cNvPr id="6441" name="Google Shape;6441;p104"/>
            <p:cNvSpPr txBox="1"/>
            <p:nvPr/>
          </p:nvSpPr>
          <p:spPr>
            <a:xfrm>
              <a:off x="2856" y="2271"/>
              <a:ext cx="384" cy="3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u</a:t>
              </a:r>
              <a:r>
                <a:rPr b="0" baseline="-25000" i="1" lang="en-US" sz="2000" u="none" cap="none" strike="noStrike">
                  <a:solidFill>
                    <a:srgbClr val="000000"/>
                  </a:solidFill>
                  <a:latin typeface="Arial"/>
                  <a:ea typeface="Arial"/>
                  <a:cs typeface="Arial"/>
                  <a:sym typeface="Arial"/>
                </a:rPr>
                <a:t>2</a:t>
              </a:r>
              <a:endParaRPr/>
            </a:p>
          </p:txBody>
        </p:sp>
        <p:cxnSp>
          <p:nvCxnSpPr>
            <p:cNvPr id="6442" name="Google Shape;6442;p104"/>
            <p:cNvCxnSpPr/>
            <p:nvPr/>
          </p:nvCxnSpPr>
          <p:spPr>
            <a:xfrm flipH="1" rot="10800000">
              <a:off x="2997" y="2133"/>
              <a:ext cx="200" cy="657"/>
            </a:xfrm>
            <a:prstGeom prst="straightConnector1">
              <a:avLst/>
            </a:prstGeom>
            <a:noFill/>
            <a:ln cap="flat" cmpd="sng" w="9525">
              <a:solidFill>
                <a:srgbClr val="000000"/>
              </a:solidFill>
              <a:prstDash val="solid"/>
              <a:round/>
              <a:headEnd len="med" w="med" type="triangle"/>
              <a:tailEnd len="med" w="med" type="none"/>
            </a:ln>
          </p:spPr>
        </p:cxnSp>
        <p:cxnSp>
          <p:nvCxnSpPr>
            <p:cNvPr id="6443" name="Google Shape;6443;p104"/>
            <p:cNvCxnSpPr/>
            <p:nvPr/>
          </p:nvCxnSpPr>
          <p:spPr>
            <a:xfrm flipH="1">
              <a:off x="3082" y="2141"/>
              <a:ext cx="208" cy="663"/>
            </a:xfrm>
            <a:prstGeom prst="straightConnector1">
              <a:avLst/>
            </a:prstGeom>
            <a:noFill/>
            <a:ln cap="flat" cmpd="sng" w="9525">
              <a:solidFill>
                <a:srgbClr val="000000"/>
              </a:solidFill>
              <a:prstDash val="solid"/>
              <a:round/>
              <a:headEnd len="med" w="med" type="triangle"/>
              <a:tailEnd len="med" w="med" type="none"/>
            </a:ln>
          </p:spPr>
        </p:cxnSp>
        <p:sp>
          <p:nvSpPr>
            <p:cNvPr id="6444" name="Google Shape;6444;p104"/>
            <p:cNvSpPr txBox="1"/>
            <p:nvPr/>
          </p:nvSpPr>
          <p:spPr>
            <a:xfrm>
              <a:off x="3167" y="2332"/>
              <a:ext cx="384" cy="3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d</a:t>
              </a:r>
              <a:r>
                <a:rPr b="0" baseline="-25000" i="1" lang="en-US" sz="2000" u="none" cap="none" strike="noStrike">
                  <a:solidFill>
                    <a:srgbClr val="000000"/>
                  </a:solidFill>
                  <a:latin typeface="Arial"/>
                  <a:ea typeface="Arial"/>
                  <a:cs typeface="Arial"/>
                  <a:sym typeface="Arial"/>
                </a:rPr>
                <a:t>2</a:t>
              </a:r>
              <a:endParaRPr/>
            </a:p>
          </p:txBody>
        </p:sp>
        <p:sp>
          <p:nvSpPr>
            <p:cNvPr id="6445" name="Google Shape;6445;p104"/>
            <p:cNvSpPr txBox="1"/>
            <p:nvPr/>
          </p:nvSpPr>
          <p:spPr>
            <a:xfrm>
              <a:off x="2204" y="2167"/>
              <a:ext cx="384" cy="3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u</a:t>
              </a:r>
              <a:r>
                <a:rPr b="0" baseline="-25000" i="1" lang="en-US" sz="2000" u="none" cap="none" strike="noStrike">
                  <a:solidFill>
                    <a:srgbClr val="000000"/>
                  </a:solidFill>
                  <a:latin typeface="Arial"/>
                  <a:ea typeface="Arial"/>
                  <a:cs typeface="Arial"/>
                  <a:sym typeface="Arial"/>
                </a:rPr>
                <a:t>1</a:t>
              </a:r>
              <a:endParaRPr/>
            </a:p>
          </p:txBody>
        </p:sp>
        <p:cxnSp>
          <p:nvCxnSpPr>
            <p:cNvPr id="6446" name="Google Shape;6446;p104"/>
            <p:cNvCxnSpPr/>
            <p:nvPr/>
          </p:nvCxnSpPr>
          <p:spPr>
            <a:xfrm flipH="1" rot="10800000">
              <a:off x="2345" y="2030"/>
              <a:ext cx="200" cy="657"/>
            </a:xfrm>
            <a:prstGeom prst="straightConnector1">
              <a:avLst/>
            </a:prstGeom>
            <a:noFill/>
            <a:ln cap="flat" cmpd="sng" w="9525">
              <a:solidFill>
                <a:srgbClr val="000000"/>
              </a:solidFill>
              <a:prstDash val="solid"/>
              <a:round/>
              <a:headEnd len="med" w="med" type="triangle"/>
              <a:tailEnd len="med" w="med" type="none"/>
            </a:ln>
          </p:spPr>
        </p:cxnSp>
        <p:cxnSp>
          <p:nvCxnSpPr>
            <p:cNvPr id="6447" name="Google Shape;6447;p104"/>
            <p:cNvCxnSpPr/>
            <p:nvPr/>
          </p:nvCxnSpPr>
          <p:spPr>
            <a:xfrm flipH="1">
              <a:off x="2430" y="2038"/>
              <a:ext cx="208" cy="663"/>
            </a:xfrm>
            <a:prstGeom prst="straightConnector1">
              <a:avLst/>
            </a:prstGeom>
            <a:noFill/>
            <a:ln cap="flat" cmpd="sng" w="9525">
              <a:solidFill>
                <a:srgbClr val="000000"/>
              </a:solidFill>
              <a:prstDash val="solid"/>
              <a:round/>
              <a:headEnd len="med" w="med" type="triangle"/>
              <a:tailEnd len="med" w="med" type="none"/>
            </a:ln>
          </p:spPr>
        </p:cxnSp>
        <p:sp>
          <p:nvSpPr>
            <p:cNvPr id="6448" name="Google Shape;6448;p104"/>
            <p:cNvSpPr txBox="1"/>
            <p:nvPr/>
          </p:nvSpPr>
          <p:spPr>
            <a:xfrm>
              <a:off x="2515" y="2229"/>
              <a:ext cx="384" cy="3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d</a:t>
              </a:r>
              <a:r>
                <a:rPr b="0" baseline="-25000" i="1" lang="en-US" sz="2000" u="none" cap="none" strike="noStrike">
                  <a:solidFill>
                    <a:srgbClr val="000000"/>
                  </a:solidFill>
                  <a:latin typeface="Arial"/>
                  <a:ea typeface="Arial"/>
                  <a:cs typeface="Arial"/>
                  <a:sym typeface="Arial"/>
                </a:rPr>
                <a:t>1</a:t>
              </a:r>
              <a:endParaRPr/>
            </a:p>
          </p:txBody>
        </p:sp>
      </p:grpSp>
      <p:cxnSp>
        <p:nvCxnSpPr>
          <p:cNvPr id="6449" name="Google Shape;6449;p104"/>
          <p:cNvCxnSpPr/>
          <p:nvPr/>
        </p:nvCxnSpPr>
        <p:spPr>
          <a:xfrm>
            <a:off x="7954962" y="4758529"/>
            <a:ext cx="1165225" cy="0"/>
          </a:xfrm>
          <a:prstGeom prst="straightConnector1">
            <a:avLst/>
          </a:prstGeom>
          <a:noFill/>
          <a:ln cap="flat" cmpd="sng" w="19050">
            <a:solidFill>
              <a:srgbClr val="000000"/>
            </a:solidFill>
            <a:prstDash val="solid"/>
            <a:round/>
            <a:headEnd len="med" w="med" type="none"/>
            <a:tailEnd len="med" w="med" type="triangle"/>
          </a:ln>
        </p:spPr>
      </p:cxnSp>
      <p:cxnSp>
        <p:nvCxnSpPr>
          <p:cNvPr id="6450" name="Google Shape;6450;p104"/>
          <p:cNvCxnSpPr/>
          <p:nvPr/>
        </p:nvCxnSpPr>
        <p:spPr>
          <a:xfrm>
            <a:off x="7962899" y="4910929"/>
            <a:ext cx="1165225" cy="0"/>
          </a:xfrm>
          <a:prstGeom prst="straightConnector1">
            <a:avLst/>
          </a:prstGeom>
          <a:noFill/>
          <a:ln cap="flat" cmpd="sng" w="19050">
            <a:solidFill>
              <a:srgbClr val="000000"/>
            </a:solidFill>
            <a:prstDash val="solid"/>
            <a:round/>
            <a:headEnd len="med" w="med" type="triangle"/>
            <a:tailEnd len="med" w="med" type="none"/>
          </a:ln>
        </p:spPr>
      </p:cxnSp>
      <p:sp>
        <p:nvSpPr>
          <p:cNvPr id="6451" name="Google Shape;6451;p104"/>
          <p:cNvSpPr txBox="1"/>
          <p:nvPr/>
        </p:nvSpPr>
        <p:spPr>
          <a:xfrm>
            <a:off x="8115299" y="4347366"/>
            <a:ext cx="609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d</a:t>
            </a:r>
            <a:r>
              <a:rPr b="0" baseline="-25000" i="1" lang="en-US" sz="2000" u="none" cap="none" strike="noStrike">
                <a:solidFill>
                  <a:srgbClr val="000000"/>
                </a:solidFill>
                <a:latin typeface="Arial"/>
                <a:ea typeface="Arial"/>
                <a:cs typeface="Arial"/>
                <a:sym typeface="Arial"/>
              </a:rPr>
              <a:t>i</a:t>
            </a:r>
            <a:endParaRPr/>
          </a:p>
        </p:txBody>
      </p:sp>
      <p:sp>
        <p:nvSpPr>
          <p:cNvPr id="6452" name="Google Shape;6452;p104"/>
          <p:cNvSpPr txBox="1"/>
          <p:nvPr/>
        </p:nvSpPr>
        <p:spPr>
          <a:xfrm>
            <a:off x="8139112" y="4880766"/>
            <a:ext cx="609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u</a:t>
            </a:r>
            <a:r>
              <a:rPr b="0" baseline="-25000" i="1" lang="en-US" sz="2000" u="none" cap="none" strike="noStrike">
                <a:solidFill>
                  <a:srgbClr val="000000"/>
                </a:solidFill>
                <a:latin typeface="Arial"/>
                <a:ea typeface="Arial"/>
                <a:cs typeface="Arial"/>
                <a:sym typeface="Arial"/>
              </a:rPr>
              <a:t>i</a:t>
            </a:r>
            <a:endParaRPr/>
          </a:p>
        </p:txBody>
      </p:sp>
      <p:cxnSp>
        <p:nvCxnSpPr>
          <p:cNvPr id="6453" name="Google Shape;6453;p104"/>
          <p:cNvCxnSpPr/>
          <p:nvPr/>
        </p:nvCxnSpPr>
        <p:spPr>
          <a:xfrm>
            <a:off x="4189412" y="3223416"/>
            <a:ext cx="0" cy="663575"/>
          </a:xfrm>
          <a:prstGeom prst="straightConnector1">
            <a:avLst/>
          </a:prstGeom>
          <a:noFill/>
          <a:ln cap="flat" cmpd="sng" w="19050">
            <a:solidFill>
              <a:srgbClr val="CC0000"/>
            </a:solidFill>
            <a:prstDash val="solid"/>
            <a:round/>
            <a:headEnd len="med" w="med" type="none"/>
            <a:tailEnd len="med" w="med" type="none"/>
          </a:ln>
        </p:spPr>
      </p:cxnSp>
      <p:cxnSp>
        <p:nvCxnSpPr>
          <p:cNvPr id="6454" name="Google Shape;6454;p104"/>
          <p:cNvCxnSpPr/>
          <p:nvPr/>
        </p:nvCxnSpPr>
        <p:spPr>
          <a:xfrm flipH="1">
            <a:off x="8402637" y="4137816"/>
            <a:ext cx="369887" cy="414338"/>
          </a:xfrm>
          <a:prstGeom prst="straightConnector1">
            <a:avLst/>
          </a:prstGeom>
          <a:noFill/>
          <a:ln cap="flat" cmpd="sng" w="19050">
            <a:solidFill>
              <a:srgbClr val="CC0000"/>
            </a:solidFill>
            <a:prstDash val="solid"/>
            <a:round/>
            <a:headEnd len="med" w="med" type="none"/>
            <a:tailEnd len="med" w="med" type="none"/>
          </a:ln>
        </p:spPr>
      </p:cxnSp>
      <p:cxnSp>
        <p:nvCxnSpPr>
          <p:cNvPr id="6455" name="Google Shape;6455;p104"/>
          <p:cNvCxnSpPr/>
          <p:nvPr/>
        </p:nvCxnSpPr>
        <p:spPr>
          <a:xfrm rot="10800000">
            <a:off x="8432799" y="5083966"/>
            <a:ext cx="369888" cy="414338"/>
          </a:xfrm>
          <a:prstGeom prst="straightConnector1">
            <a:avLst/>
          </a:prstGeom>
          <a:noFill/>
          <a:ln cap="flat" cmpd="sng" w="19050">
            <a:solidFill>
              <a:srgbClr val="CC0000"/>
            </a:solidFill>
            <a:prstDash val="solid"/>
            <a:round/>
            <a:headEnd len="med" w="med" type="none"/>
            <a:tailEnd len="med" w="med" type="none"/>
          </a:ln>
        </p:spPr>
      </p:cxnSp>
      <p:grpSp>
        <p:nvGrpSpPr>
          <p:cNvPr id="6456" name="Google Shape;6456;p104"/>
          <p:cNvGrpSpPr/>
          <p:nvPr/>
        </p:nvGrpSpPr>
        <p:grpSpPr>
          <a:xfrm>
            <a:off x="3459162" y="3323429"/>
            <a:ext cx="465137" cy="803275"/>
            <a:chOff x="4140" y="429"/>
            <a:chExt cx="1425" cy="2396"/>
          </a:xfrm>
        </p:grpSpPr>
        <p:sp>
          <p:nvSpPr>
            <p:cNvPr id="6457" name="Google Shape;6457;p10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58" name="Google Shape;6458;p104"/>
            <p:cNvSpPr/>
            <p:nvPr/>
          </p:nvSpPr>
          <p:spPr>
            <a:xfrm>
              <a:off x="4208" y="429"/>
              <a:ext cx="1046" cy="2282"/>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59" name="Google Shape;6459;p10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60" name="Google Shape;6460;p10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61" name="Google Shape;6461;p104"/>
            <p:cNvSpPr/>
            <p:nvPr/>
          </p:nvSpPr>
          <p:spPr>
            <a:xfrm>
              <a:off x="4213" y="694"/>
              <a:ext cx="593"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nvGrpSpPr>
            <p:cNvPr id="6462" name="Google Shape;6462;p104"/>
            <p:cNvGrpSpPr/>
            <p:nvPr/>
          </p:nvGrpSpPr>
          <p:grpSpPr>
            <a:xfrm>
              <a:off x="4748" y="666"/>
              <a:ext cx="583" cy="147"/>
              <a:chOff x="613" y="2566"/>
              <a:chExt cx="728" cy="141"/>
            </a:xfrm>
          </p:grpSpPr>
          <p:sp>
            <p:nvSpPr>
              <p:cNvPr id="6463" name="Google Shape;6463;p104"/>
              <p:cNvSpPr/>
              <p:nvPr/>
            </p:nvSpPr>
            <p:spPr>
              <a:xfrm>
                <a:off x="613" y="2566"/>
                <a:ext cx="728" cy="141"/>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64" name="Google Shape;6464;p104"/>
              <p:cNvSpPr/>
              <p:nvPr/>
            </p:nvSpPr>
            <p:spPr>
              <a:xfrm>
                <a:off x="631" y="2584"/>
                <a:ext cx="692"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sp>
          <p:nvSpPr>
            <p:cNvPr id="6465" name="Google Shape;6465;p104"/>
            <p:cNvSpPr/>
            <p:nvPr/>
          </p:nvSpPr>
          <p:spPr>
            <a:xfrm>
              <a:off x="4223" y="1021"/>
              <a:ext cx="598"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nvGrpSpPr>
            <p:cNvPr id="6466" name="Google Shape;6466;p104"/>
            <p:cNvGrpSpPr/>
            <p:nvPr/>
          </p:nvGrpSpPr>
          <p:grpSpPr>
            <a:xfrm>
              <a:off x="4748" y="992"/>
              <a:ext cx="579" cy="137"/>
              <a:chOff x="615" y="2566"/>
              <a:chExt cx="722" cy="142"/>
            </a:xfrm>
          </p:grpSpPr>
          <p:sp>
            <p:nvSpPr>
              <p:cNvPr id="6467" name="Google Shape;6467;p104"/>
              <p:cNvSpPr/>
              <p:nvPr/>
            </p:nvSpPr>
            <p:spPr>
              <a:xfrm>
                <a:off x="615" y="2566"/>
                <a:ext cx="722"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68" name="Google Shape;6468;p104"/>
              <p:cNvSpPr/>
              <p:nvPr/>
            </p:nvSpPr>
            <p:spPr>
              <a:xfrm>
                <a:off x="633" y="2581"/>
                <a:ext cx="686"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sp>
          <p:nvSpPr>
            <p:cNvPr id="6469" name="Google Shape;6469;p104"/>
            <p:cNvSpPr/>
            <p:nvPr/>
          </p:nvSpPr>
          <p:spPr>
            <a:xfrm>
              <a:off x="4218" y="1357"/>
              <a:ext cx="593"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70" name="Google Shape;6470;p104"/>
            <p:cNvSpPr/>
            <p:nvPr/>
          </p:nvSpPr>
          <p:spPr>
            <a:xfrm>
              <a:off x="4228" y="1655"/>
              <a:ext cx="598" cy="4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nvGrpSpPr>
            <p:cNvPr id="6471" name="Google Shape;6471;p104"/>
            <p:cNvGrpSpPr/>
            <p:nvPr/>
          </p:nvGrpSpPr>
          <p:grpSpPr>
            <a:xfrm>
              <a:off x="4733" y="1627"/>
              <a:ext cx="584" cy="151"/>
              <a:chOff x="612" y="2568"/>
              <a:chExt cx="727" cy="139"/>
            </a:xfrm>
          </p:grpSpPr>
          <p:sp>
            <p:nvSpPr>
              <p:cNvPr id="6472" name="Google Shape;6472;p104"/>
              <p:cNvSpPr/>
              <p:nvPr/>
            </p:nvSpPr>
            <p:spPr>
              <a:xfrm>
                <a:off x="612" y="2568"/>
                <a:ext cx="727"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73" name="Google Shape;6473;p104"/>
              <p:cNvSpPr/>
              <p:nvPr/>
            </p:nvSpPr>
            <p:spPr>
              <a:xfrm>
                <a:off x="630" y="2585"/>
                <a:ext cx="691"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sp>
          <p:nvSpPr>
            <p:cNvPr id="6474" name="Google Shape;6474;p10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nvGrpSpPr>
            <p:cNvPr id="6475" name="Google Shape;6475;p104"/>
            <p:cNvGrpSpPr/>
            <p:nvPr/>
          </p:nvGrpSpPr>
          <p:grpSpPr>
            <a:xfrm>
              <a:off x="4738" y="1329"/>
              <a:ext cx="584" cy="137"/>
              <a:chOff x="613" y="2570"/>
              <a:chExt cx="727" cy="137"/>
            </a:xfrm>
          </p:grpSpPr>
          <p:sp>
            <p:nvSpPr>
              <p:cNvPr id="6476" name="Google Shape;6476;p104"/>
              <p:cNvSpPr/>
              <p:nvPr/>
            </p:nvSpPr>
            <p:spPr>
              <a:xfrm>
                <a:off x="613" y="2570"/>
                <a:ext cx="727"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77" name="Google Shape;6477;p104"/>
              <p:cNvSpPr/>
              <p:nvPr/>
            </p:nvSpPr>
            <p:spPr>
              <a:xfrm>
                <a:off x="631" y="2584"/>
                <a:ext cx="691"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sp>
          <p:nvSpPr>
            <p:cNvPr id="6478" name="Google Shape;6478;p104"/>
            <p:cNvSpPr/>
            <p:nvPr/>
          </p:nvSpPr>
          <p:spPr>
            <a:xfrm>
              <a:off x="5249" y="429"/>
              <a:ext cx="68" cy="2287"/>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79" name="Google Shape;6479;p10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80" name="Google Shape;6480;p10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81" name="Google Shape;6481;p104"/>
            <p:cNvSpPr/>
            <p:nvPr/>
          </p:nvSpPr>
          <p:spPr>
            <a:xfrm>
              <a:off x="5516" y="2612"/>
              <a:ext cx="49"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82" name="Google Shape;6482;p10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83" name="Google Shape;6483;p104"/>
            <p:cNvSpPr/>
            <p:nvPr/>
          </p:nvSpPr>
          <p:spPr>
            <a:xfrm>
              <a:off x="4140" y="2678"/>
              <a:ext cx="1201" cy="147"/>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84" name="Google Shape;6484;p104"/>
            <p:cNvSpPr/>
            <p:nvPr/>
          </p:nvSpPr>
          <p:spPr>
            <a:xfrm>
              <a:off x="4208" y="2711"/>
              <a:ext cx="1070" cy="80"/>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85" name="Google Shape;6485;p104"/>
            <p:cNvSpPr/>
            <p:nvPr/>
          </p:nvSpPr>
          <p:spPr>
            <a:xfrm>
              <a:off x="4310" y="2385"/>
              <a:ext cx="156"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86" name="Google Shape;6486;p104"/>
            <p:cNvSpPr/>
            <p:nvPr/>
          </p:nvSpPr>
          <p:spPr>
            <a:xfrm>
              <a:off x="4485" y="2385"/>
              <a:ext cx="160"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Arial"/>
                <a:ea typeface="Arial"/>
                <a:cs typeface="Arial"/>
                <a:sym typeface="Arial"/>
              </a:endParaRPr>
            </a:p>
          </p:txBody>
        </p:sp>
        <p:sp>
          <p:nvSpPr>
            <p:cNvPr id="6487" name="Google Shape;6487;p104"/>
            <p:cNvSpPr/>
            <p:nvPr/>
          </p:nvSpPr>
          <p:spPr>
            <a:xfrm>
              <a:off x="4660" y="2380"/>
              <a:ext cx="160"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sp>
          <p:nvSpPr>
            <p:cNvPr id="6488" name="Google Shape;6488;p104"/>
            <p:cNvSpPr/>
            <p:nvPr/>
          </p:nvSpPr>
          <p:spPr>
            <a:xfrm>
              <a:off x="5064" y="1835"/>
              <a:ext cx="83" cy="762"/>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grpSp>
        <p:nvGrpSpPr>
          <p:cNvPr id="6489" name="Google Shape;6489;p104"/>
          <p:cNvGrpSpPr/>
          <p:nvPr/>
        </p:nvGrpSpPr>
        <p:grpSpPr>
          <a:xfrm>
            <a:off x="2368549" y="4626766"/>
            <a:ext cx="925513" cy="795338"/>
            <a:chOff x="-44" y="1473"/>
            <a:chExt cx="981" cy="1105"/>
          </a:xfrm>
        </p:grpSpPr>
        <p:pic>
          <p:nvPicPr>
            <p:cNvPr descr="desktop_computer_stylized_medium" id="6490" name="Google Shape;6490;p10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491" name="Google Shape;6491;p10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grpSp>
        <p:nvGrpSpPr>
          <p:cNvPr id="6492" name="Google Shape;6492;p104"/>
          <p:cNvGrpSpPr/>
          <p:nvPr/>
        </p:nvGrpSpPr>
        <p:grpSpPr>
          <a:xfrm>
            <a:off x="5589587" y="2807491"/>
            <a:ext cx="925512" cy="795338"/>
            <a:chOff x="-44" y="1473"/>
            <a:chExt cx="981" cy="1105"/>
          </a:xfrm>
        </p:grpSpPr>
        <p:pic>
          <p:nvPicPr>
            <p:cNvPr descr="desktop_computer_stylized_medium" id="6493" name="Google Shape;6493;p10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494" name="Google Shape;6494;p10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grpSp>
        <p:nvGrpSpPr>
          <p:cNvPr id="6495" name="Google Shape;6495;p104"/>
          <p:cNvGrpSpPr/>
          <p:nvPr/>
        </p:nvGrpSpPr>
        <p:grpSpPr>
          <a:xfrm>
            <a:off x="6634162" y="2948779"/>
            <a:ext cx="925512" cy="795337"/>
            <a:chOff x="-44" y="1473"/>
            <a:chExt cx="981" cy="1105"/>
          </a:xfrm>
        </p:grpSpPr>
        <p:pic>
          <p:nvPicPr>
            <p:cNvPr descr="desktop_computer_stylized_medium" id="6496" name="Google Shape;6496;p10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497" name="Google Shape;6497;p10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grpSp>
        <p:nvGrpSpPr>
          <p:cNvPr id="6498" name="Google Shape;6498;p104"/>
          <p:cNvGrpSpPr/>
          <p:nvPr/>
        </p:nvGrpSpPr>
        <p:grpSpPr>
          <a:xfrm flipH="1">
            <a:off x="9104312" y="4396579"/>
            <a:ext cx="925512" cy="795337"/>
            <a:chOff x="-44" y="1473"/>
            <a:chExt cx="981" cy="1105"/>
          </a:xfrm>
        </p:grpSpPr>
        <p:pic>
          <p:nvPicPr>
            <p:cNvPr descr="desktop_computer_stylized_medium" id="6499" name="Google Shape;6499;p10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500" name="Google Shape;6500;p10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2040"/>
                <a:buFont typeface="Arial"/>
                <a:buNone/>
              </a:pPr>
              <a:r>
                <a:t/>
              </a:r>
              <a:endParaRPr b="0" i="0" sz="2400" u="none" cap="none" strike="noStrike">
                <a:solidFill>
                  <a:srgbClr val="000000"/>
                </a:solidFill>
                <a:latin typeface="Arial"/>
                <a:ea typeface="Arial"/>
                <a:cs typeface="Arial"/>
                <a:sym typeface="Aria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5" name="Shape 6505"/>
        <p:cNvGrpSpPr/>
        <p:nvPr/>
      </p:nvGrpSpPr>
      <p:grpSpPr>
        <a:xfrm>
          <a:off x="0" y="0"/>
          <a:ext cx="0" cy="0"/>
          <a:chOff x="0" y="0"/>
          <a:chExt cx="0" cy="0"/>
        </a:xfrm>
      </p:grpSpPr>
      <p:sp>
        <p:nvSpPr>
          <p:cNvPr id="6506" name="Google Shape;6506;p10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Introduction: 1-</a:t>
            </a:r>
            <a:fld id="{00000000-1234-1234-1234-123412341234}" type="slidenum">
              <a:rPr lang="en-US"/>
              <a:t>‹#›</a:t>
            </a:fld>
            <a:endParaRPr/>
          </a:p>
        </p:txBody>
      </p:sp>
      <p:sp>
        <p:nvSpPr>
          <p:cNvPr id="6507" name="Google Shape;6507;p105"/>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File distribution time: client-server</a:t>
            </a:r>
            <a:endParaRPr sz="4400"/>
          </a:p>
        </p:txBody>
      </p:sp>
      <p:sp>
        <p:nvSpPr>
          <p:cNvPr id="6508" name="Google Shape;6508;p105"/>
          <p:cNvSpPr txBox="1"/>
          <p:nvPr/>
        </p:nvSpPr>
        <p:spPr>
          <a:xfrm>
            <a:off x="545123" y="1309462"/>
            <a:ext cx="6098355" cy="2014537"/>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800"/>
              <a:buFont typeface="Noto Sans Symbols"/>
              <a:buChar char="▪"/>
            </a:pPr>
            <a:r>
              <a:rPr i="1" lang="en-US" sz="2800">
                <a:solidFill>
                  <a:srgbClr val="CC0000"/>
                </a:solidFill>
                <a:latin typeface="Calibri"/>
                <a:ea typeface="Calibri"/>
                <a:cs typeface="Calibri"/>
                <a:sym typeface="Calibri"/>
              </a:rPr>
              <a:t>server transmission: </a:t>
            </a:r>
            <a:r>
              <a:rPr lang="en-US" sz="2800">
                <a:solidFill>
                  <a:schemeClr val="dk1"/>
                </a:solidFill>
                <a:latin typeface="Calibri"/>
                <a:ea typeface="Calibri"/>
                <a:cs typeface="Calibri"/>
                <a:sym typeface="Calibri"/>
              </a:rPr>
              <a:t>must</a:t>
            </a:r>
            <a:r>
              <a:rPr i="1" lang="en-US" sz="2800">
                <a:solidFill>
                  <a:srgbClr val="CC0000"/>
                </a:solidFill>
                <a:latin typeface="Calibri"/>
                <a:ea typeface="Calibri"/>
                <a:cs typeface="Calibri"/>
                <a:sym typeface="Calibri"/>
              </a:rPr>
              <a:t> </a:t>
            </a:r>
            <a:r>
              <a:rPr lang="en-US" sz="2800">
                <a:solidFill>
                  <a:schemeClr val="dk1"/>
                </a:solidFill>
                <a:latin typeface="Calibri"/>
                <a:ea typeface="Calibri"/>
                <a:cs typeface="Calibri"/>
                <a:sym typeface="Calibri"/>
              </a:rPr>
              <a:t>sequentially send (upload) </a:t>
            </a:r>
            <a:r>
              <a:rPr i="1" lang="en-US" sz="2800">
                <a:solidFill>
                  <a:schemeClr val="dk1"/>
                </a:solidFill>
                <a:latin typeface="Calibri"/>
                <a:ea typeface="Calibri"/>
                <a:cs typeface="Calibri"/>
                <a:sym typeface="Calibri"/>
              </a:rPr>
              <a:t>N </a:t>
            </a:r>
            <a:r>
              <a:rPr lang="en-US" sz="2800">
                <a:solidFill>
                  <a:schemeClr val="dk1"/>
                </a:solidFill>
                <a:latin typeface="Calibri"/>
                <a:ea typeface="Calibri"/>
                <a:cs typeface="Calibri"/>
                <a:sym typeface="Calibri"/>
              </a:rPr>
              <a:t>file</a:t>
            </a:r>
            <a:r>
              <a:rPr i="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copies:</a:t>
            </a:r>
            <a:endParaRPr/>
          </a:p>
          <a:p>
            <a:pPr indent="-231775" lvl="1" marL="695325" marR="0" rtl="0" algn="l">
              <a:lnSpc>
                <a:spcPct val="100000"/>
              </a:lnSpc>
              <a:spcBef>
                <a:spcPts val="5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time to send one copy: </a:t>
            </a:r>
            <a:r>
              <a:rPr b="0" i="1" lang="en-US" sz="2400" u="none" cap="none" strike="noStrike">
                <a:solidFill>
                  <a:schemeClr val="dk1"/>
                </a:solidFill>
                <a:latin typeface="Calibri"/>
                <a:ea typeface="Calibri"/>
                <a:cs typeface="Calibri"/>
                <a:sym typeface="Calibri"/>
              </a:rPr>
              <a:t>F/u</a:t>
            </a:r>
            <a:r>
              <a:rPr b="0" baseline="-25000" i="1" lang="en-US" sz="2400" u="none" cap="none" strike="noStrike">
                <a:solidFill>
                  <a:schemeClr val="dk1"/>
                </a:solidFill>
                <a:latin typeface="Calibri"/>
                <a:ea typeface="Calibri"/>
                <a:cs typeface="Calibri"/>
                <a:sym typeface="Calibri"/>
              </a:rPr>
              <a:t>s </a:t>
            </a:r>
            <a:endParaRPr b="0" i="0" sz="2400" u="none" cap="none" strike="noStrike">
              <a:solidFill>
                <a:schemeClr val="dk1"/>
              </a:solidFill>
              <a:latin typeface="Calibri"/>
              <a:ea typeface="Calibri"/>
              <a:cs typeface="Calibri"/>
              <a:sym typeface="Calibri"/>
            </a:endParaRPr>
          </a:p>
          <a:p>
            <a:pPr indent="-231775" lvl="1" marL="695325" marR="0" rtl="0" algn="l">
              <a:lnSpc>
                <a:spcPct val="100000"/>
              </a:lnSpc>
              <a:spcBef>
                <a:spcPts val="5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time to send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 copies: </a:t>
            </a:r>
            <a:r>
              <a:rPr b="0" i="1" lang="en-US" sz="2400" u="none" cap="none" strike="noStrike">
                <a:solidFill>
                  <a:schemeClr val="dk1"/>
                </a:solidFill>
                <a:latin typeface="Calibri"/>
                <a:ea typeface="Calibri"/>
                <a:cs typeface="Calibri"/>
                <a:sym typeface="Calibri"/>
              </a:rPr>
              <a:t>NF/u</a:t>
            </a:r>
            <a:r>
              <a:rPr b="0" baseline="-25000" i="1" lang="en-US" sz="2400" u="none" cap="none" strike="noStrike">
                <a:solidFill>
                  <a:schemeClr val="dk1"/>
                </a:solidFill>
                <a:latin typeface="Calibri"/>
                <a:ea typeface="Calibri"/>
                <a:cs typeface="Calibri"/>
                <a:sym typeface="Calibri"/>
              </a:rPr>
              <a:t>s</a:t>
            </a:r>
            <a:endParaRPr b="0" i="0" sz="2400" u="none" cap="none" strike="noStrike">
              <a:solidFill>
                <a:schemeClr val="dk1"/>
              </a:solidFill>
              <a:latin typeface="Calibri"/>
              <a:ea typeface="Calibri"/>
              <a:cs typeface="Calibri"/>
              <a:sym typeface="Calibri"/>
            </a:endParaRPr>
          </a:p>
        </p:txBody>
      </p:sp>
      <p:sp>
        <p:nvSpPr>
          <p:cNvPr id="6509" name="Google Shape;6509;p105"/>
          <p:cNvSpPr/>
          <p:nvPr/>
        </p:nvSpPr>
        <p:spPr>
          <a:xfrm>
            <a:off x="649899" y="3219848"/>
            <a:ext cx="5773736" cy="20145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2800"/>
              <a:buFont typeface="Noto Sans Symbols"/>
              <a:buChar char="▪"/>
            </a:pPr>
            <a:r>
              <a:rPr i="1" lang="en-US" sz="2800">
                <a:solidFill>
                  <a:srgbClr val="CC0000"/>
                </a:solidFill>
                <a:latin typeface="Calibri"/>
                <a:ea typeface="Calibri"/>
                <a:cs typeface="Calibri"/>
                <a:sym typeface="Calibri"/>
              </a:rPr>
              <a:t>client: </a:t>
            </a:r>
            <a:r>
              <a:rPr lang="en-US" sz="2800">
                <a:solidFill>
                  <a:schemeClr val="dk1"/>
                </a:solidFill>
                <a:latin typeface="Calibri"/>
                <a:ea typeface="Calibri"/>
                <a:cs typeface="Calibri"/>
                <a:sym typeface="Calibri"/>
              </a:rPr>
              <a:t>each client must download file copy</a:t>
            </a:r>
            <a:endParaRPr/>
          </a:p>
          <a:p>
            <a:pPr indent="-342900" lvl="1" marL="800100" marR="0" rtl="0" algn="l">
              <a:lnSpc>
                <a:spcPct val="99000"/>
              </a:lnSpc>
              <a:spcBef>
                <a:spcPts val="0"/>
              </a:spcBef>
              <a:spcAft>
                <a:spcPts val="0"/>
              </a:spcAft>
              <a:buClr>
                <a:srgbClr val="000099"/>
              </a:buClr>
              <a:buSzPts val="2400"/>
              <a:buFont typeface="Arial"/>
              <a:buChar char="•"/>
            </a:pPr>
            <a:r>
              <a:rPr b="0" i="1" lang="en-US" sz="2400" u="none" cap="none" strike="noStrike">
                <a:solidFill>
                  <a:schemeClr val="dk1"/>
                </a:solidFill>
                <a:latin typeface="Calibri"/>
                <a:ea typeface="Calibri"/>
                <a:cs typeface="Calibri"/>
                <a:sym typeface="Calibri"/>
              </a:rPr>
              <a:t>d</a:t>
            </a:r>
            <a:r>
              <a:rPr b="0" baseline="-25000" i="1" lang="en-US" sz="2400" u="none" cap="none" strike="noStrike">
                <a:solidFill>
                  <a:schemeClr val="dk1"/>
                </a:solidFill>
                <a:latin typeface="Calibri"/>
                <a:ea typeface="Calibri"/>
                <a:cs typeface="Calibri"/>
                <a:sym typeface="Calibri"/>
              </a:rPr>
              <a:t>mi</a:t>
            </a:r>
            <a:r>
              <a:rPr b="0" baseline="-25000" i="0"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 = min client download rate</a:t>
            </a:r>
            <a:endParaRPr/>
          </a:p>
          <a:p>
            <a:pPr indent="-342900" lvl="1" marL="800100" marR="0" rtl="0" algn="l">
              <a:lnSpc>
                <a:spcPct val="99000"/>
              </a:lnSpc>
              <a:spcBef>
                <a:spcPts val="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min client download time: </a:t>
            </a:r>
            <a:r>
              <a:rPr b="0" i="1" lang="en-US" sz="2400" u="none" cap="none" strike="noStrike">
                <a:solidFill>
                  <a:schemeClr val="dk1"/>
                </a:solidFill>
                <a:latin typeface="Calibri"/>
                <a:ea typeface="Calibri"/>
                <a:cs typeface="Calibri"/>
                <a:sym typeface="Calibri"/>
              </a:rPr>
              <a:t>F/d</a:t>
            </a:r>
            <a:r>
              <a:rPr b="0" baseline="-25000" i="1" lang="en-US" sz="2400" u="none" cap="none" strike="noStrike">
                <a:solidFill>
                  <a:schemeClr val="dk1"/>
                </a:solidFill>
                <a:latin typeface="Calibri"/>
                <a:ea typeface="Calibri"/>
                <a:cs typeface="Calibri"/>
                <a:sym typeface="Calibri"/>
              </a:rPr>
              <a:t>min</a:t>
            </a:r>
            <a:r>
              <a:rPr b="0" i="1" lang="en-US" sz="2400" u="none" cap="none" strike="noStrike">
                <a:solidFill>
                  <a:srgbClr val="CC0000"/>
                </a:solidFill>
                <a:latin typeface="Calibri"/>
                <a:ea typeface="Calibri"/>
                <a:cs typeface="Calibri"/>
                <a:sym typeface="Calibri"/>
              </a:rPr>
              <a:t> </a:t>
            </a:r>
            <a:endParaRPr b="0" i="1" sz="2400" u="none" cap="none" strike="noStrike">
              <a:solidFill>
                <a:schemeClr val="dk1"/>
              </a:solidFill>
              <a:latin typeface="Calibri"/>
              <a:ea typeface="Calibri"/>
              <a:cs typeface="Calibri"/>
              <a:sym typeface="Calibri"/>
            </a:endParaRPr>
          </a:p>
        </p:txBody>
      </p:sp>
      <p:grpSp>
        <p:nvGrpSpPr>
          <p:cNvPr id="6510" name="Google Shape;6510;p105"/>
          <p:cNvGrpSpPr/>
          <p:nvPr/>
        </p:nvGrpSpPr>
        <p:grpSpPr>
          <a:xfrm>
            <a:off x="6796266" y="1727769"/>
            <a:ext cx="4518025" cy="2036762"/>
            <a:chOff x="4471988" y="1284288"/>
            <a:chExt cx="4518025" cy="2036762"/>
          </a:xfrm>
        </p:grpSpPr>
        <p:sp>
          <p:nvSpPr>
            <p:cNvPr id="6511" name="Google Shape;6511;p105"/>
            <p:cNvSpPr/>
            <p:nvPr/>
          </p:nvSpPr>
          <p:spPr>
            <a:xfrm>
              <a:off x="5600700" y="2111375"/>
              <a:ext cx="2136775" cy="1209675"/>
            </a:xfrm>
            <a:custGeom>
              <a:rect b="b" l="l" r="r" t="t"/>
              <a:pathLst>
                <a:path extrusionOk="0" h="1255" w="1292">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cxnSp>
          <p:nvCxnSpPr>
            <p:cNvPr id="6512" name="Google Shape;6512;p105"/>
            <p:cNvCxnSpPr/>
            <p:nvPr/>
          </p:nvCxnSpPr>
          <p:spPr>
            <a:xfrm>
              <a:off x="5338763" y="2085975"/>
              <a:ext cx="455612" cy="214313"/>
            </a:xfrm>
            <a:prstGeom prst="straightConnector1">
              <a:avLst/>
            </a:prstGeom>
            <a:noFill/>
            <a:ln cap="flat" cmpd="sng" w="9525">
              <a:solidFill>
                <a:schemeClr val="dk1"/>
              </a:solidFill>
              <a:prstDash val="solid"/>
              <a:round/>
              <a:headEnd len="med" w="med" type="none"/>
              <a:tailEnd len="med" w="med" type="triangle"/>
            </a:ln>
          </p:spPr>
        </p:cxnSp>
        <p:sp>
          <p:nvSpPr>
            <p:cNvPr id="6513" name="Google Shape;6513;p105"/>
            <p:cNvSpPr txBox="1"/>
            <p:nvPr/>
          </p:nvSpPr>
          <p:spPr>
            <a:xfrm>
              <a:off x="5364163" y="1763713"/>
              <a:ext cx="362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i="1" lang="en-US" sz="1800">
                  <a:solidFill>
                    <a:schemeClr val="dk1"/>
                  </a:solidFill>
                  <a:latin typeface="Calibri"/>
                  <a:ea typeface="Calibri"/>
                  <a:cs typeface="Calibri"/>
                  <a:sym typeface="Calibri"/>
                </a:rPr>
                <a:t>u</a:t>
              </a:r>
              <a:r>
                <a:rPr baseline="-25000" i="1" lang="en-US" sz="1800">
                  <a:solidFill>
                    <a:schemeClr val="dk1"/>
                  </a:solidFill>
                  <a:latin typeface="Calibri"/>
                  <a:ea typeface="Calibri"/>
                  <a:cs typeface="Calibri"/>
                  <a:sym typeface="Calibri"/>
                </a:rPr>
                <a:t>s</a:t>
              </a:r>
              <a:endParaRPr/>
            </a:p>
          </p:txBody>
        </p:sp>
        <p:cxnSp>
          <p:nvCxnSpPr>
            <p:cNvPr id="6514" name="Google Shape;6514;p105"/>
            <p:cNvCxnSpPr/>
            <p:nvPr/>
          </p:nvCxnSpPr>
          <p:spPr>
            <a:xfrm>
              <a:off x="5089525" y="2713038"/>
              <a:ext cx="574675" cy="0"/>
            </a:xfrm>
            <a:prstGeom prst="straightConnector1">
              <a:avLst/>
            </a:prstGeom>
            <a:noFill/>
            <a:ln cap="flat" cmpd="sng" w="9525">
              <a:solidFill>
                <a:schemeClr val="dk1"/>
              </a:solidFill>
              <a:prstDash val="solid"/>
              <a:round/>
              <a:headEnd len="med" w="med" type="none"/>
              <a:tailEnd len="med" w="med" type="triangle"/>
            </a:ln>
          </p:spPr>
        </p:cxnSp>
        <p:cxnSp>
          <p:nvCxnSpPr>
            <p:cNvPr id="6515" name="Google Shape;6515;p105"/>
            <p:cNvCxnSpPr/>
            <p:nvPr/>
          </p:nvCxnSpPr>
          <p:spPr>
            <a:xfrm rot="10800000">
              <a:off x="5119688" y="2814638"/>
              <a:ext cx="566737" cy="0"/>
            </a:xfrm>
            <a:prstGeom prst="straightConnector1">
              <a:avLst/>
            </a:prstGeom>
            <a:noFill/>
            <a:ln cap="flat" cmpd="sng" w="9525">
              <a:solidFill>
                <a:schemeClr val="dk1"/>
              </a:solidFill>
              <a:prstDash val="solid"/>
              <a:round/>
              <a:headEnd len="med" w="med" type="none"/>
              <a:tailEnd len="med" w="med" type="triangle"/>
            </a:ln>
          </p:spPr>
        </p:cxnSp>
        <p:sp>
          <p:nvSpPr>
            <p:cNvPr id="6516" name="Google Shape;6516;p105"/>
            <p:cNvSpPr txBox="1"/>
            <p:nvPr/>
          </p:nvSpPr>
          <p:spPr>
            <a:xfrm>
              <a:off x="6103696" y="2460625"/>
              <a:ext cx="105458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network</a:t>
              </a:r>
              <a:endParaRPr sz="1800">
                <a:solidFill>
                  <a:schemeClr val="lt1"/>
                </a:solidFill>
                <a:latin typeface="Calibri"/>
                <a:ea typeface="Calibri"/>
                <a:cs typeface="Calibri"/>
                <a:sym typeface="Calibri"/>
              </a:endParaRPr>
            </a:p>
          </p:txBody>
        </p:sp>
        <p:sp>
          <p:nvSpPr>
            <p:cNvPr id="6517" name="Google Shape;6517;p105"/>
            <p:cNvSpPr/>
            <p:nvPr/>
          </p:nvSpPr>
          <p:spPr>
            <a:xfrm>
              <a:off x="4740275" y="1562100"/>
              <a:ext cx="334963" cy="401638"/>
            </a:xfrm>
            <a:prstGeom prst="can">
              <a:avLst>
                <a:gd fmla="val 24242" name="adj"/>
              </a:avLst>
            </a:prstGeom>
            <a:gradFill>
              <a:gsLst>
                <a:gs pos="0">
                  <a:srgbClr val="000099"/>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900"/>
                <a:buFont typeface="Arial"/>
                <a:buNone/>
              </a:pPr>
              <a:r>
                <a:t/>
              </a:r>
              <a:endParaRPr sz="900">
                <a:solidFill>
                  <a:schemeClr val="dk1"/>
                </a:solidFill>
                <a:latin typeface="Calibri"/>
                <a:ea typeface="Calibri"/>
                <a:cs typeface="Calibri"/>
                <a:sym typeface="Calibri"/>
              </a:endParaRPr>
            </a:p>
          </p:txBody>
        </p:sp>
        <p:cxnSp>
          <p:nvCxnSpPr>
            <p:cNvPr id="6518" name="Google Shape;6518;p105"/>
            <p:cNvCxnSpPr/>
            <p:nvPr/>
          </p:nvCxnSpPr>
          <p:spPr>
            <a:xfrm flipH="1" rot="10800000">
              <a:off x="7000875" y="1819275"/>
              <a:ext cx="180975" cy="530225"/>
            </a:xfrm>
            <a:prstGeom prst="straightConnector1">
              <a:avLst/>
            </a:prstGeom>
            <a:noFill/>
            <a:ln cap="flat" cmpd="sng" w="9525">
              <a:solidFill>
                <a:schemeClr val="dk1"/>
              </a:solidFill>
              <a:prstDash val="solid"/>
              <a:round/>
              <a:headEnd len="med" w="med" type="triangle"/>
              <a:tailEnd len="med" w="med" type="none"/>
            </a:ln>
          </p:spPr>
        </p:cxnSp>
        <p:cxnSp>
          <p:nvCxnSpPr>
            <p:cNvPr id="6519" name="Google Shape;6519;p105"/>
            <p:cNvCxnSpPr/>
            <p:nvPr/>
          </p:nvCxnSpPr>
          <p:spPr>
            <a:xfrm flipH="1">
              <a:off x="7078663" y="1825625"/>
              <a:ext cx="187325" cy="534988"/>
            </a:xfrm>
            <a:prstGeom prst="straightConnector1">
              <a:avLst/>
            </a:prstGeom>
            <a:noFill/>
            <a:ln cap="flat" cmpd="sng" w="9525">
              <a:solidFill>
                <a:schemeClr val="dk1"/>
              </a:solidFill>
              <a:prstDash val="solid"/>
              <a:round/>
              <a:headEnd len="med" w="med" type="triangle"/>
              <a:tailEnd len="med" w="med" type="none"/>
            </a:ln>
          </p:spPr>
        </p:cxnSp>
        <p:cxnSp>
          <p:nvCxnSpPr>
            <p:cNvPr id="6520" name="Google Shape;6520;p105"/>
            <p:cNvCxnSpPr/>
            <p:nvPr/>
          </p:nvCxnSpPr>
          <p:spPr>
            <a:xfrm flipH="1" rot="10800000">
              <a:off x="6416675" y="1736725"/>
              <a:ext cx="179388" cy="530225"/>
            </a:xfrm>
            <a:prstGeom prst="straightConnector1">
              <a:avLst/>
            </a:prstGeom>
            <a:noFill/>
            <a:ln cap="flat" cmpd="sng" w="9525">
              <a:solidFill>
                <a:schemeClr val="dk1"/>
              </a:solidFill>
              <a:prstDash val="solid"/>
              <a:round/>
              <a:headEnd len="med" w="med" type="triangle"/>
              <a:tailEnd len="med" w="med" type="none"/>
            </a:ln>
          </p:spPr>
        </p:cxnSp>
        <p:cxnSp>
          <p:nvCxnSpPr>
            <p:cNvPr id="6521" name="Google Shape;6521;p105"/>
            <p:cNvCxnSpPr/>
            <p:nvPr/>
          </p:nvCxnSpPr>
          <p:spPr>
            <a:xfrm flipH="1">
              <a:off x="6492875" y="1743075"/>
              <a:ext cx="185738" cy="534988"/>
            </a:xfrm>
            <a:prstGeom prst="straightConnector1">
              <a:avLst/>
            </a:prstGeom>
            <a:noFill/>
            <a:ln cap="flat" cmpd="sng" w="9525">
              <a:solidFill>
                <a:schemeClr val="dk1"/>
              </a:solidFill>
              <a:prstDash val="solid"/>
              <a:round/>
              <a:headEnd len="med" w="med" type="triangle"/>
              <a:tailEnd len="med" w="med" type="none"/>
            </a:ln>
          </p:spPr>
        </p:cxnSp>
        <p:cxnSp>
          <p:nvCxnSpPr>
            <p:cNvPr id="6522" name="Google Shape;6522;p105"/>
            <p:cNvCxnSpPr/>
            <p:nvPr/>
          </p:nvCxnSpPr>
          <p:spPr>
            <a:xfrm>
              <a:off x="7723188" y="2579688"/>
              <a:ext cx="658812" cy="0"/>
            </a:xfrm>
            <a:prstGeom prst="straightConnector1">
              <a:avLst/>
            </a:prstGeom>
            <a:noFill/>
            <a:ln cap="flat" cmpd="sng" w="19050">
              <a:solidFill>
                <a:schemeClr val="dk1"/>
              </a:solidFill>
              <a:prstDash val="solid"/>
              <a:round/>
              <a:headEnd len="med" w="med" type="none"/>
              <a:tailEnd len="med" w="med" type="triangle"/>
            </a:ln>
          </p:spPr>
        </p:cxnSp>
        <p:cxnSp>
          <p:nvCxnSpPr>
            <p:cNvPr id="6523" name="Google Shape;6523;p105"/>
            <p:cNvCxnSpPr/>
            <p:nvPr/>
          </p:nvCxnSpPr>
          <p:spPr>
            <a:xfrm>
              <a:off x="7726363" y="2682875"/>
              <a:ext cx="660400" cy="0"/>
            </a:xfrm>
            <a:prstGeom prst="straightConnector1">
              <a:avLst/>
            </a:prstGeom>
            <a:noFill/>
            <a:ln cap="flat" cmpd="sng" w="19050">
              <a:solidFill>
                <a:schemeClr val="dk1"/>
              </a:solidFill>
              <a:prstDash val="solid"/>
              <a:round/>
              <a:headEnd len="med" w="med" type="triangle"/>
              <a:tailEnd len="med" w="med" type="none"/>
            </a:ln>
          </p:spPr>
        </p:cxnSp>
        <p:sp>
          <p:nvSpPr>
            <p:cNvPr id="6524" name="Google Shape;6524;p105"/>
            <p:cNvSpPr txBox="1"/>
            <p:nvPr/>
          </p:nvSpPr>
          <p:spPr>
            <a:xfrm>
              <a:off x="7813675" y="2146300"/>
              <a:ext cx="4508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i="1" lang="en-US" sz="1800">
                  <a:solidFill>
                    <a:schemeClr val="dk1"/>
                  </a:solidFill>
                  <a:latin typeface="Calibri"/>
                  <a:ea typeface="Calibri"/>
                  <a:cs typeface="Calibri"/>
                  <a:sym typeface="Calibri"/>
                </a:rPr>
                <a:t>d</a:t>
              </a:r>
              <a:r>
                <a:rPr baseline="-25000" i="1" lang="en-US" sz="1800">
                  <a:solidFill>
                    <a:schemeClr val="dk1"/>
                  </a:solidFill>
                  <a:latin typeface="Calibri"/>
                  <a:ea typeface="Calibri"/>
                  <a:cs typeface="Calibri"/>
                  <a:sym typeface="Calibri"/>
                </a:rPr>
                <a:t>i</a:t>
              </a:r>
              <a:endParaRPr/>
            </a:p>
          </p:txBody>
        </p:sp>
        <p:sp>
          <p:nvSpPr>
            <p:cNvPr id="6525" name="Google Shape;6525;p105"/>
            <p:cNvSpPr txBox="1"/>
            <p:nvPr/>
          </p:nvSpPr>
          <p:spPr>
            <a:xfrm>
              <a:off x="7829550" y="2663825"/>
              <a:ext cx="5064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i="1" lang="en-US" sz="1800">
                  <a:solidFill>
                    <a:schemeClr val="dk1"/>
                  </a:solidFill>
                  <a:latin typeface="Calibri"/>
                  <a:ea typeface="Calibri"/>
                  <a:cs typeface="Calibri"/>
                  <a:sym typeface="Calibri"/>
                </a:rPr>
                <a:t>u</a:t>
              </a:r>
              <a:r>
                <a:rPr baseline="-25000" i="1" lang="en-US" sz="1800">
                  <a:solidFill>
                    <a:schemeClr val="dk1"/>
                  </a:solidFill>
                  <a:latin typeface="Calibri"/>
                  <a:ea typeface="Calibri"/>
                  <a:cs typeface="Calibri"/>
                  <a:sym typeface="Calibri"/>
                </a:rPr>
                <a:t>i</a:t>
              </a:r>
              <a:endParaRPr/>
            </a:p>
          </p:txBody>
        </p:sp>
        <p:sp>
          <p:nvSpPr>
            <p:cNvPr id="6526" name="Google Shape;6526;p105"/>
            <p:cNvSpPr txBox="1"/>
            <p:nvPr/>
          </p:nvSpPr>
          <p:spPr>
            <a:xfrm>
              <a:off x="4498975" y="1616075"/>
              <a:ext cx="79057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Calibri"/>
                <a:buNone/>
              </a:pPr>
              <a:r>
                <a:rPr i="1" lang="en-US" sz="1600">
                  <a:solidFill>
                    <a:schemeClr val="dk1"/>
                  </a:solidFill>
                  <a:latin typeface="Calibri"/>
                  <a:ea typeface="Calibri"/>
                  <a:cs typeface="Calibri"/>
                  <a:sym typeface="Calibri"/>
                </a:rPr>
                <a:t>F</a:t>
              </a:r>
              <a:endParaRPr baseline="-25000" i="1" sz="1600">
                <a:solidFill>
                  <a:schemeClr val="dk1"/>
                </a:solidFill>
                <a:latin typeface="Calibri"/>
                <a:ea typeface="Calibri"/>
                <a:cs typeface="Calibri"/>
                <a:sym typeface="Calibri"/>
              </a:endParaRPr>
            </a:p>
          </p:txBody>
        </p:sp>
        <p:grpSp>
          <p:nvGrpSpPr>
            <p:cNvPr id="6527" name="Google Shape;6527;p105"/>
            <p:cNvGrpSpPr/>
            <p:nvPr/>
          </p:nvGrpSpPr>
          <p:grpSpPr>
            <a:xfrm>
              <a:off x="5114925" y="1690688"/>
              <a:ext cx="292100" cy="517525"/>
              <a:chOff x="4140" y="429"/>
              <a:chExt cx="1425" cy="2396"/>
            </a:xfrm>
          </p:grpSpPr>
          <p:sp>
            <p:nvSpPr>
              <p:cNvPr id="6528" name="Google Shape;6528;p10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529" name="Google Shape;6529;p105"/>
              <p:cNvSpPr/>
              <p:nvPr/>
            </p:nvSpPr>
            <p:spPr>
              <a:xfrm>
                <a:off x="4210" y="429"/>
                <a:ext cx="1046" cy="228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30" name="Google Shape;6530;p10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531" name="Google Shape;6531;p10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532" name="Google Shape;6532;p105"/>
              <p:cNvSpPr/>
              <p:nvPr/>
            </p:nvSpPr>
            <p:spPr>
              <a:xfrm>
                <a:off x="4210" y="694"/>
                <a:ext cx="596"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6533" name="Google Shape;6533;p105"/>
              <p:cNvGrpSpPr/>
              <p:nvPr/>
            </p:nvGrpSpPr>
            <p:grpSpPr>
              <a:xfrm>
                <a:off x="4752" y="671"/>
                <a:ext cx="581" cy="140"/>
                <a:chOff x="618" y="2571"/>
                <a:chExt cx="725" cy="134"/>
              </a:xfrm>
            </p:grpSpPr>
            <p:sp>
              <p:nvSpPr>
                <p:cNvPr id="6534" name="Google Shape;6534;p105"/>
                <p:cNvSpPr/>
                <p:nvPr/>
              </p:nvSpPr>
              <p:spPr>
                <a:xfrm>
                  <a:off x="618" y="2571"/>
                  <a:ext cx="725"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35" name="Google Shape;6535;p105"/>
                <p:cNvSpPr/>
                <p:nvPr/>
              </p:nvSpPr>
              <p:spPr>
                <a:xfrm>
                  <a:off x="637" y="2585"/>
                  <a:ext cx="686"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6536" name="Google Shape;6536;p105"/>
              <p:cNvSpPr/>
              <p:nvPr/>
            </p:nvSpPr>
            <p:spPr>
              <a:xfrm>
                <a:off x="4225" y="1017"/>
                <a:ext cx="596" cy="51"/>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6537" name="Google Shape;6537;p105"/>
              <p:cNvGrpSpPr/>
              <p:nvPr/>
            </p:nvGrpSpPr>
            <p:grpSpPr>
              <a:xfrm>
                <a:off x="4744" y="995"/>
                <a:ext cx="581" cy="132"/>
                <a:chOff x="610" y="2569"/>
                <a:chExt cx="725" cy="137"/>
              </a:xfrm>
            </p:grpSpPr>
            <p:sp>
              <p:nvSpPr>
                <p:cNvPr id="6538" name="Google Shape;6538;p105"/>
                <p:cNvSpPr/>
                <p:nvPr/>
              </p:nvSpPr>
              <p:spPr>
                <a:xfrm>
                  <a:off x="610" y="2569"/>
                  <a:ext cx="725"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39" name="Google Shape;6539;p105"/>
                <p:cNvSpPr/>
                <p:nvPr/>
              </p:nvSpPr>
              <p:spPr>
                <a:xfrm>
                  <a:off x="630" y="2584"/>
                  <a:ext cx="68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6540" name="Google Shape;6540;p105"/>
              <p:cNvSpPr/>
              <p:nvPr/>
            </p:nvSpPr>
            <p:spPr>
              <a:xfrm>
                <a:off x="4217" y="1355"/>
                <a:ext cx="596" cy="51"/>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41" name="Google Shape;6541;p105"/>
              <p:cNvSpPr/>
              <p:nvPr/>
            </p:nvSpPr>
            <p:spPr>
              <a:xfrm>
                <a:off x="4225" y="1656"/>
                <a:ext cx="596"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6542" name="Google Shape;6542;p105"/>
              <p:cNvGrpSpPr/>
              <p:nvPr/>
            </p:nvGrpSpPr>
            <p:grpSpPr>
              <a:xfrm>
                <a:off x="4737" y="1627"/>
                <a:ext cx="581" cy="154"/>
                <a:chOff x="616" y="2568"/>
                <a:chExt cx="724" cy="142"/>
              </a:xfrm>
            </p:grpSpPr>
            <p:sp>
              <p:nvSpPr>
                <p:cNvPr id="6543" name="Google Shape;6543;p105"/>
                <p:cNvSpPr/>
                <p:nvPr/>
              </p:nvSpPr>
              <p:spPr>
                <a:xfrm>
                  <a:off x="616" y="2568"/>
                  <a:ext cx="724" cy="14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44" name="Google Shape;6544;p105"/>
                <p:cNvSpPr/>
                <p:nvPr/>
              </p:nvSpPr>
              <p:spPr>
                <a:xfrm>
                  <a:off x="635" y="2582"/>
                  <a:ext cx="685"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6545" name="Google Shape;6545;p10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nvGrpSpPr>
              <p:cNvPr id="6546" name="Google Shape;6546;p105"/>
              <p:cNvGrpSpPr/>
              <p:nvPr/>
            </p:nvGrpSpPr>
            <p:grpSpPr>
              <a:xfrm>
                <a:off x="4737" y="1326"/>
                <a:ext cx="581" cy="140"/>
                <a:chOff x="611" y="2567"/>
                <a:chExt cx="724" cy="140"/>
              </a:xfrm>
            </p:grpSpPr>
            <p:sp>
              <p:nvSpPr>
                <p:cNvPr id="6547" name="Google Shape;6547;p105"/>
                <p:cNvSpPr/>
                <p:nvPr/>
              </p:nvSpPr>
              <p:spPr>
                <a:xfrm>
                  <a:off x="611" y="2567"/>
                  <a:ext cx="724"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48" name="Google Shape;6548;p105"/>
                <p:cNvSpPr/>
                <p:nvPr/>
              </p:nvSpPr>
              <p:spPr>
                <a:xfrm>
                  <a:off x="630" y="2581"/>
                  <a:ext cx="68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6549" name="Google Shape;6549;p105"/>
              <p:cNvSpPr/>
              <p:nvPr/>
            </p:nvSpPr>
            <p:spPr>
              <a:xfrm>
                <a:off x="5247" y="429"/>
                <a:ext cx="70" cy="2286"/>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50" name="Google Shape;6550;p10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551" name="Google Shape;6551;p10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552" name="Google Shape;6552;p105"/>
              <p:cNvSpPr/>
              <p:nvPr/>
            </p:nvSpPr>
            <p:spPr>
              <a:xfrm>
                <a:off x="5519" y="2612"/>
                <a:ext cx="46"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53" name="Google Shape;6553;p10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554" name="Google Shape;6554;p105"/>
              <p:cNvSpPr/>
              <p:nvPr/>
            </p:nvSpPr>
            <p:spPr>
              <a:xfrm>
                <a:off x="4140" y="2678"/>
                <a:ext cx="1200" cy="147"/>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55" name="Google Shape;6555;p105"/>
              <p:cNvSpPr/>
              <p:nvPr/>
            </p:nvSpPr>
            <p:spPr>
              <a:xfrm>
                <a:off x="4210" y="2707"/>
                <a:ext cx="1069" cy="88"/>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56" name="Google Shape;6556;p105"/>
              <p:cNvSpPr/>
              <p:nvPr/>
            </p:nvSpPr>
            <p:spPr>
              <a:xfrm>
                <a:off x="4310" y="2384"/>
                <a:ext cx="155"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57" name="Google Shape;6557;p105"/>
              <p:cNvSpPr/>
              <p:nvPr/>
            </p:nvSpPr>
            <p:spPr>
              <a:xfrm>
                <a:off x="4489" y="2384"/>
                <a:ext cx="155"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000"/>
                  <a:buFont typeface="Arial"/>
                  <a:buNone/>
                </a:pPr>
                <a:r>
                  <a:t/>
                </a:r>
                <a:endParaRPr sz="2000">
                  <a:solidFill>
                    <a:srgbClr val="FF0000"/>
                  </a:solidFill>
                  <a:latin typeface="Calibri"/>
                  <a:ea typeface="Calibri"/>
                  <a:cs typeface="Calibri"/>
                  <a:sym typeface="Calibri"/>
                </a:endParaRPr>
              </a:p>
            </p:txBody>
          </p:sp>
          <p:sp>
            <p:nvSpPr>
              <p:cNvPr id="6558" name="Google Shape;6558;p105"/>
              <p:cNvSpPr/>
              <p:nvPr/>
            </p:nvSpPr>
            <p:spPr>
              <a:xfrm>
                <a:off x="4659" y="2384"/>
                <a:ext cx="163"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559" name="Google Shape;6559;p105"/>
              <p:cNvSpPr/>
              <p:nvPr/>
            </p:nvSpPr>
            <p:spPr>
              <a:xfrm>
                <a:off x="5062" y="1833"/>
                <a:ext cx="85" cy="764"/>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6560" name="Google Shape;6560;p105"/>
            <p:cNvGrpSpPr/>
            <p:nvPr/>
          </p:nvGrpSpPr>
          <p:grpSpPr>
            <a:xfrm>
              <a:off x="4471988" y="2492375"/>
              <a:ext cx="620712" cy="512763"/>
              <a:chOff x="-44" y="1473"/>
              <a:chExt cx="981" cy="1105"/>
            </a:xfrm>
          </p:grpSpPr>
          <p:pic>
            <p:nvPicPr>
              <p:cNvPr descr="desktop_computer_stylized_medium" id="6561" name="Google Shape;6561;p10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562" name="Google Shape;6562;p10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563" name="Google Shape;6563;p105"/>
            <p:cNvGrpSpPr/>
            <p:nvPr/>
          </p:nvGrpSpPr>
          <p:grpSpPr>
            <a:xfrm>
              <a:off x="6300788" y="1284288"/>
              <a:ext cx="620712" cy="512762"/>
              <a:chOff x="-44" y="1473"/>
              <a:chExt cx="981" cy="1105"/>
            </a:xfrm>
          </p:grpSpPr>
          <p:pic>
            <p:nvPicPr>
              <p:cNvPr descr="desktop_computer_stylized_medium" id="6564" name="Google Shape;6564;p10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565" name="Google Shape;6565;p10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566" name="Google Shape;6566;p105"/>
            <p:cNvGrpSpPr/>
            <p:nvPr/>
          </p:nvGrpSpPr>
          <p:grpSpPr>
            <a:xfrm>
              <a:off x="6910388" y="1360488"/>
              <a:ext cx="620712" cy="512762"/>
              <a:chOff x="-44" y="1473"/>
              <a:chExt cx="981" cy="1105"/>
            </a:xfrm>
          </p:grpSpPr>
          <p:pic>
            <p:nvPicPr>
              <p:cNvPr descr="desktop_computer_stylized_medium" id="6567" name="Google Shape;6567;p10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568" name="Google Shape;6568;p10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569" name="Google Shape;6569;p105"/>
            <p:cNvGrpSpPr/>
            <p:nvPr/>
          </p:nvGrpSpPr>
          <p:grpSpPr>
            <a:xfrm flipH="1">
              <a:off x="8369300" y="2362200"/>
              <a:ext cx="620713" cy="512763"/>
              <a:chOff x="-44" y="1473"/>
              <a:chExt cx="981" cy="1105"/>
            </a:xfrm>
          </p:grpSpPr>
          <p:pic>
            <p:nvPicPr>
              <p:cNvPr descr="desktop_computer_stylized_medium" id="6570" name="Google Shape;6570;p10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571" name="Google Shape;6571;p10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cxnSp>
        <p:nvCxnSpPr>
          <p:cNvPr id="6572" name="Google Shape;6572;p105"/>
          <p:cNvCxnSpPr/>
          <p:nvPr/>
        </p:nvCxnSpPr>
        <p:spPr>
          <a:xfrm flipH="1" rot="10800000">
            <a:off x="7346884" y="5742831"/>
            <a:ext cx="430213" cy="692150"/>
          </a:xfrm>
          <a:prstGeom prst="straightConnector1">
            <a:avLst/>
          </a:prstGeom>
          <a:noFill/>
          <a:ln cap="flat" cmpd="sng" w="9525">
            <a:solidFill>
              <a:srgbClr val="CC0000"/>
            </a:solidFill>
            <a:prstDash val="solid"/>
            <a:round/>
            <a:headEnd len="med" w="med" type="none"/>
            <a:tailEnd len="med" w="med" type="none"/>
          </a:ln>
        </p:spPr>
      </p:cxnSp>
      <p:sp>
        <p:nvSpPr>
          <p:cNvPr id="6573" name="Google Shape;6573;p105"/>
          <p:cNvSpPr txBox="1"/>
          <p:nvPr/>
        </p:nvSpPr>
        <p:spPr>
          <a:xfrm>
            <a:off x="4493784" y="6271469"/>
            <a:ext cx="2905732" cy="3951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80000"/>
              </a:lnSpc>
              <a:spcBef>
                <a:spcPts val="0"/>
              </a:spcBef>
              <a:spcAft>
                <a:spcPts val="0"/>
              </a:spcAft>
              <a:buNone/>
            </a:pPr>
            <a:r>
              <a:rPr lang="en-US" sz="2400">
                <a:solidFill>
                  <a:schemeClr val="dk1"/>
                </a:solidFill>
                <a:latin typeface="Calibri"/>
                <a:ea typeface="Calibri"/>
                <a:cs typeface="Calibri"/>
                <a:sym typeface="Calibri"/>
              </a:rPr>
              <a:t>increases linearly in N</a:t>
            </a:r>
            <a:endParaRPr/>
          </a:p>
        </p:txBody>
      </p:sp>
      <p:sp>
        <p:nvSpPr>
          <p:cNvPr id="6574" name="Google Shape;6574;p105"/>
          <p:cNvSpPr txBox="1"/>
          <p:nvPr/>
        </p:nvSpPr>
        <p:spPr>
          <a:xfrm>
            <a:off x="2736226" y="5036394"/>
            <a:ext cx="3049233" cy="1036566"/>
          </a:xfrm>
          <a:prstGeom prst="rect">
            <a:avLst/>
          </a:prstGeom>
          <a:noFill/>
          <a:ln>
            <a:noFill/>
          </a:ln>
        </p:spPr>
        <p:txBody>
          <a:bodyPr anchorCtr="0" anchor="t" bIns="45700" lIns="91425" spcFirstLastPara="1" rIns="91425" wrap="square" tIns="45700">
            <a:spAutoFit/>
          </a:bodyPr>
          <a:lstStyle/>
          <a:p>
            <a:pPr indent="-342900" lvl="0" marL="342900" marR="0" rtl="0" algn="r">
              <a:lnSpc>
                <a:spcPct val="80000"/>
              </a:lnSpc>
              <a:spcBef>
                <a:spcPts val="0"/>
              </a:spcBef>
              <a:spcAft>
                <a:spcPts val="0"/>
              </a:spcAft>
              <a:buNone/>
            </a:pPr>
            <a:r>
              <a:rPr i="1" lang="en-US" sz="2400">
                <a:solidFill>
                  <a:schemeClr val="dk1"/>
                </a:solidFill>
                <a:latin typeface="Calibri"/>
                <a:ea typeface="Calibri"/>
                <a:cs typeface="Calibri"/>
                <a:sym typeface="Calibri"/>
              </a:rPr>
              <a:t>time to  distribute F </a:t>
            </a:r>
            <a:endParaRPr/>
          </a:p>
          <a:p>
            <a:pPr indent="-342900" lvl="0" marL="342900" marR="0" rtl="0" algn="r">
              <a:lnSpc>
                <a:spcPct val="80000"/>
              </a:lnSpc>
              <a:spcBef>
                <a:spcPts val="0"/>
              </a:spcBef>
              <a:spcAft>
                <a:spcPts val="0"/>
              </a:spcAft>
              <a:buNone/>
            </a:pPr>
            <a:r>
              <a:rPr i="1" lang="en-US" sz="2400">
                <a:solidFill>
                  <a:schemeClr val="dk1"/>
                </a:solidFill>
                <a:latin typeface="Calibri"/>
                <a:ea typeface="Calibri"/>
                <a:cs typeface="Calibri"/>
                <a:sym typeface="Calibri"/>
              </a:rPr>
              <a:t>to N clients using </a:t>
            </a:r>
            <a:endParaRPr/>
          </a:p>
          <a:p>
            <a:pPr indent="-342900" lvl="0" marL="342900" marR="0" rtl="0" algn="r">
              <a:lnSpc>
                <a:spcPct val="80000"/>
              </a:lnSpc>
              <a:spcBef>
                <a:spcPts val="0"/>
              </a:spcBef>
              <a:spcAft>
                <a:spcPts val="0"/>
              </a:spcAft>
              <a:buNone/>
            </a:pPr>
            <a:r>
              <a:rPr i="1" lang="en-US" sz="2400">
                <a:solidFill>
                  <a:schemeClr val="dk1"/>
                </a:solidFill>
                <a:latin typeface="Calibri"/>
                <a:ea typeface="Calibri"/>
                <a:cs typeface="Calibri"/>
                <a:sym typeface="Calibri"/>
              </a:rPr>
              <a:t>client-server approach</a:t>
            </a: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6575" name="Google Shape;6575;p105"/>
          <p:cNvSpPr/>
          <p:nvPr/>
        </p:nvSpPr>
        <p:spPr>
          <a:xfrm>
            <a:off x="2518348" y="4964956"/>
            <a:ext cx="7421599" cy="1235075"/>
          </a:xfrm>
          <a:prstGeom prst="rect">
            <a:avLst/>
          </a:prstGeom>
          <a:no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6576" name="Google Shape;6576;p105"/>
          <p:cNvSpPr txBox="1"/>
          <p:nvPr/>
        </p:nvSpPr>
        <p:spPr>
          <a:xfrm>
            <a:off x="5696559" y="5279281"/>
            <a:ext cx="4343690"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i="1" lang="en-US" sz="3200">
                <a:solidFill>
                  <a:schemeClr val="dk1"/>
                </a:solidFill>
                <a:latin typeface="Calibri"/>
                <a:ea typeface="Calibri"/>
                <a:cs typeface="Calibri"/>
                <a:sym typeface="Calibri"/>
              </a:rPr>
              <a:t> D</a:t>
            </a:r>
            <a:r>
              <a:rPr baseline="-25000" i="1" lang="en-US" sz="3200">
                <a:solidFill>
                  <a:schemeClr val="dk1"/>
                </a:solidFill>
                <a:latin typeface="Calibri"/>
                <a:ea typeface="Calibri"/>
                <a:cs typeface="Calibri"/>
                <a:sym typeface="Calibri"/>
              </a:rPr>
              <a:t>c-s</a:t>
            </a:r>
            <a:r>
              <a:rPr i="1" lang="en-US" sz="3200">
                <a:solidFill>
                  <a:schemeClr val="dk1"/>
                </a:solidFill>
                <a:latin typeface="Calibri"/>
                <a:ea typeface="Calibri"/>
                <a:cs typeface="Calibri"/>
                <a:sym typeface="Calibri"/>
              </a:rPr>
              <a:t> &gt; max{NF/u</a:t>
            </a:r>
            <a:r>
              <a:rPr baseline="-25000" i="1" lang="en-US" sz="3200">
                <a:solidFill>
                  <a:schemeClr val="dk1"/>
                </a:solidFill>
                <a:latin typeface="Calibri"/>
                <a:ea typeface="Calibri"/>
                <a:cs typeface="Calibri"/>
                <a:sym typeface="Calibri"/>
              </a:rPr>
              <a:t>s,</a:t>
            </a:r>
            <a:r>
              <a:rPr i="1" lang="en-US" sz="3200">
                <a:solidFill>
                  <a:schemeClr val="dk1"/>
                </a:solidFill>
                <a:latin typeface="Calibri"/>
                <a:ea typeface="Calibri"/>
                <a:cs typeface="Calibri"/>
                <a:sym typeface="Calibri"/>
              </a:rPr>
              <a:t>,F/d</a:t>
            </a:r>
            <a:r>
              <a:rPr baseline="-25000" i="1" lang="en-US" sz="3200">
                <a:solidFill>
                  <a:schemeClr val="dk1"/>
                </a:solidFill>
                <a:latin typeface="Calibri"/>
                <a:ea typeface="Calibri"/>
                <a:cs typeface="Calibri"/>
                <a:sym typeface="Calibri"/>
              </a:rPr>
              <a:t>min</a:t>
            </a:r>
            <a:r>
              <a:rPr i="1" lang="en-US" sz="3200">
                <a:solidFill>
                  <a:schemeClr val="dk1"/>
                </a:solidFill>
                <a:latin typeface="Calibri"/>
                <a:ea typeface="Calibri"/>
                <a:cs typeface="Calibri"/>
                <a:sym typeface="Calibri"/>
              </a:rPr>
              <a:t>}</a:t>
            </a:r>
            <a:r>
              <a:rPr i="1" lang="en-US" sz="3200">
                <a:solidFill>
                  <a:srgbClr val="CC0000"/>
                </a:solidFill>
                <a:latin typeface="Calibri"/>
                <a:ea typeface="Calibri"/>
                <a:cs typeface="Calibri"/>
                <a:sym typeface="Calibri"/>
              </a:rPr>
              <a:t> </a:t>
            </a:r>
            <a:endParaRPr/>
          </a:p>
        </p:txBody>
      </p:sp>
      <p:cxnSp>
        <p:nvCxnSpPr>
          <p:cNvPr id="6577" name="Google Shape;6577;p105"/>
          <p:cNvCxnSpPr/>
          <p:nvPr/>
        </p:nvCxnSpPr>
        <p:spPr>
          <a:xfrm>
            <a:off x="6593497" y="5707906"/>
            <a:ext cx="174625"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2" name="Shape 6582"/>
        <p:cNvGrpSpPr/>
        <p:nvPr/>
      </p:nvGrpSpPr>
      <p:grpSpPr>
        <a:xfrm>
          <a:off x="0" y="0"/>
          <a:ext cx="0" cy="0"/>
          <a:chOff x="0" y="0"/>
          <a:chExt cx="0" cy="0"/>
        </a:xfrm>
      </p:grpSpPr>
      <p:sp>
        <p:nvSpPr>
          <p:cNvPr id="6583" name="Google Shape;6583;p106"/>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File distribution time: P2P</a:t>
            </a:r>
            <a:endParaRPr sz="4400"/>
          </a:p>
        </p:txBody>
      </p:sp>
      <p:sp>
        <p:nvSpPr>
          <p:cNvPr id="6584" name="Google Shape;6584;p106"/>
          <p:cNvSpPr txBox="1"/>
          <p:nvPr/>
        </p:nvSpPr>
        <p:spPr>
          <a:xfrm>
            <a:off x="755629" y="1323701"/>
            <a:ext cx="6098355" cy="2014537"/>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800"/>
              <a:buFont typeface="Noto Sans Symbols"/>
              <a:buChar char="▪"/>
            </a:pPr>
            <a:r>
              <a:rPr i="1" lang="en-US" sz="2800">
                <a:solidFill>
                  <a:srgbClr val="CC0000"/>
                </a:solidFill>
                <a:latin typeface="Calibri"/>
                <a:ea typeface="Calibri"/>
                <a:cs typeface="Calibri"/>
                <a:sym typeface="Calibri"/>
              </a:rPr>
              <a:t>server transmission: </a:t>
            </a:r>
            <a:r>
              <a:rPr lang="en-US" sz="2800">
                <a:solidFill>
                  <a:schemeClr val="dk1"/>
                </a:solidFill>
                <a:latin typeface="Calibri"/>
                <a:ea typeface="Calibri"/>
                <a:cs typeface="Calibri"/>
                <a:sym typeface="Calibri"/>
              </a:rPr>
              <a:t>must</a:t>
            </a:r>
            <a:r>
              <a:rPr i="1" lang="en-US" sz="2800">
                <a:solidFill>
                  <a:srgbClr val="CC0000"/>
                </a:solidFill>
                <a:latin typeface="Calibri"/>
                <a:ea typeface="Calibri"/>
                <a:cs typeface="Calibri"/>
                <a:sym typeface="Calibri"/>
              </a:rPr>
              <a:t> </a:t>
            </a:r>
            <a:r>
              <a:rPr lang="en-US" sz="2800">
                <a:solidFill>
                  <a:schemeClr val="dk1"/>
                </a:solidFill>
                <a:latin typeface="Calibri"/>
                <a:ea typeface="Calibri"/>
                <a:cs typeface="Calibri"/>
                <a:sym typeface="Calibri"/>
              </a:rPr>
              <a:t>upload at least one copy:</a:t>
            </a:r>
            <a:endParaRPr/>
          </a:p>
          <a:p>
            <a:pPr indent="-231775" lvl="1" marL="695325" marR="0" rtl="0" algn="l">
              <a:lnSpc>
                <a:spcPct val="100000"/>
              </a:lnSpc>
              <a:spcBef>
                <a:spcPts val="5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time to send one copy: </a:t>
            </a:r>
            <a:r>
              <a:rPr b="0" i="1" lang="en-US" sz="2400" u="none" cap="none" strike="noStrike">
                <a:solidFill>
                  <a:schemeClr val="dk1"/>
                </a:solidFill>
                <a:latin typeface="Calibri"/>
                <a:ea typeface="Calibri"/>
                <a:cs typeface="Calibri"/>
                <a:sym typeface="Calibri"/>
              </a:rPr>
              <a:t>F/u</a:t>
            </a:r>
            <a:r>
              <a:rPr b="0" baseline="-25000" i="1" lang="en-US" sz="2400" u="none" cap="none" strike="noStrike">
                <a:solidFill>
                  <a:schemeClr val="dk1"/>
                </a:solidFill>
                <a:latin typeface="Calibri"/>
                <a:ea typeface="Calibri"/>
                <a:cs typeface="Calibri"/>
                <a:sym typeface="Calibri"/>
              </a:rPr>
              <a:t>s </a:t>
            </a:r>
            <a:endParaRPr b="0" i="0" sz="2400" u="none" cap="none" strike="noStrike">
              <a:solidFill>
                <a:schemeClr val="dk1"/>
              </a:solidFill>
              <a:latin typeface="Calibri"/>
              <a:ea typeface="Calibri"/>
              <a:cs typeface="Calibri"/>
              <a:sym typeface="Calibri"/>
            </a:endParaRPr>
          </a:p>
        </p:txBody>
      </p:sp>
      <p:sp>
        <p:nvSpPr>
          <p:cNvPr id="6585" name="Google Shape;6585;p106"/>
          <p:cNvSpPr/>
          <p:nvPr/>
        </p:nvSpPr>
        <p:spPr>
          <a:xfrm>
            <a:off x="877866" y="2707749"/>
            <a:ext cx="5773736" cy="1209676"/>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2800"/>
              <a:buFont typeface="Noto Sans Symbols"/>
              <a:buChar char="▪"/>
            </a:pPr>
            <a:r>
              <a:rPr i="1" lang="en-US" sz="2800">
                <a:solidFill>
                  <a:srgbClr val="CC0000"/>
                </a:solidFill>
                <a:latin typeface="Calibri"/>
                <a:ea typeface="Calibri"/>
                <a:cs typeface="Calibri"/>
                <a:sym typeface="Calibri"/>
              </a:rPr>
              <a:t>client: </a:t>
            </a:r>
            <a:r>
              <a:rPr lang="en-US" sz="2800">
                <a:solidFill>
                  <a:schemeClr val="dk1"/>
                </a:solidFill>
                <a:latin typeface="Calibri"/>
                <a:ea typeface="Calibri"/>
                <a:cs typeface="Calibri"/>
                <a:sym typeface="Calibri"/>
              </a:rPr>
              <a:t>each client must download file copy</a:t>
            </a:r>
            <a:endParaRPr/>
          </a:p>
          <a:p>
            <a:pPr indent="-342900" lvl="1" marL="800100" marR="0" rtl="0" algn="l">
              <a:lnSpc>
                <a:spcPct val="99000"/>
              </a:lnSpc>
              <a:spcBef>
                <a:spcPts val="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min client download time: </a:t>
            </a:r>
            <a:r>
              <a:rPr b="0" i="1" lang="en-US" sz="2400" u="none" cap="none" strike="noStrike">
                <a:solidFill>
                  <a:schemeClr val="dk1"/>
                </a:solidFill>
                <a:latin typeface="Calibri"/>
                <a:ea typeface="Calibri"/>
                <a:cs typeface="Calibri"/>
                <a:sym typeface="Calibri"/>
              </a:rPr>
              <a:t>F/d</a:t>
            </a:r>
            <a:r>
              <a:rPr b="0" baseline="-25000" i="1" lang="en-US" sz="2400" u="none" cap="none" strike="noStrike">
                <a:solidFill>
                  <a:schemeClr val="dk1"/>
                </a:solidFill>
                <a:latin typeface="Calibri"/>
                <a:ea typeface="Calibri"/>
                <a:cs typeface="Calibri"/>
                <a:sym typeface="Calibri"/>
              </a:rPr>
              <a:t>min</a:t>
            </a:r>
            <a:r>
              <a:rPr b="0" i="1" lang="en-US" sz="2400" u="none" cap="none" strike="noStrike">
                <a:solidFill>
                  <a:srgbClr val="CC0000"/>
                </a:solidFill>
                <a:latin typeface="Calibri"/>
                <a:ea typeface="Calibri"/>
                <a:cs typeface="Calibri"/>
                <a:sym typeface="Calibri"/>
              </a:rPr>
              <a:t> </a:t>
            </a:r>
            <a:endParaRPr b="0" i="1" sz="2400" u="none" cap="none" strike="noStrike">
              <a:solidFill>
                <a:schemeClr val="dk1"/>
              </a:solidFill>
              <a:latin typeface="Calibri"/>
              <a:ea typeface="Calibri"/>
              <a:cs typeface="Calibri"/>
              <a:sym typeface="Calibri"/>
            </a:endParaRPr>
          </a:p>
        </p:txBody>
      </p:sp>
      <p:grpSp>
        <p:nvGrpSpPr>
          <p:cNvPr id="6586" name="Google Shape;6586;p106"/>
          <p:cNvGrpSpPr/>
          <p:nvPr/>
        </p:nvGrpSpPr>
        <p:grpSpPr>
          <a:xfrm>
            <a:off x="7006772" y="1790995"/>
            <a:ext cx="4518025" cy="2036762"/>
            <a:chOff x="4471988" y="1284288"/>
            <a:chExt cx="4518025" cy="2036762"/>
          </a:xfrm>
        </p:grpSpPr>
        <p:sp>
          <p:nvSpPr>
            <p:cNvPr id="6587" name="Google Shape;6587;p106"/>
            <p:cNvSpPr/>
            <p:nvPr/>
          </p:nvSpPr>
          <p:spPr>
            <a:xfrm>
              <a:off x="5600700" y="2111375"/>
              <a:ext cx="2136775" cy="1209675"/>
            </a:xfrm>
            <a:custGeom>
              <a:rect b="b" l="l" r="r" t="t"/>
              <a:pathLst>
                <a:path extrusionOk="0" h="1255" w="1292">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cxnSp>
          <p:nvCxnSpPr>
            <p:cNvPr id="6588" name="Google Shape;6588;p106"/>
            <p:cNvCxnSpPr/>
            <p:nvPr/>
          </p:nvCxnSpPr>
          <p:spPr>
            <a:xfrm>
              <a:off x="5338763" y="2085975"/>
              <a:ext cx="455612" cy="214313"/>
            </a:xfrm>
            <a:prstGeom prst="straightConnector1">
              <a:avLst/>
            </a:prstGeom>
            <a:noFill/>
            <a:ln cap="flat" cmpd="sng" w="9525">
              <a:solidFill>
                <a:schemeClr val="dk1"/>
              </a:solidFill>
              <a:prstDash val="solid"/>
              <a:round/>
              <a:headEnd len="med" w="med" type="none"/>
              <a:tailEnd len="med" w="med" type="triangle"/>
            </a:ln>
          </p:spPr>
        </p:cxnSp>
        <p:sp>
          <p:nvSpPr>
            <p:cNvPr id="6589" name="Google Shape;6589;p106"/>
            <p:cNvSpPr txBox="1"/>
            <p:nvPr/>
          </p:nvSpPr>
          <p:spPr>
            <a:xfrm>
              <a:off x="5364163" y="1763713"/>
              <a:ext cx="362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i="1" lang="en-US" sz="1800">
                  <a:solidFill>
                    <a:schemeClr val="dk1"/>
                  </a:solidFill>
                  <a:latin typeface="Calibri"/>
                  <a:ea typeface="Calibri"/>
                  <a:cs typeface="Calibri"/>
                  <a:sym typeface="Calibri"/>
                </a:rPr>
                <a:t>u</a:t>
              </a:r>
              <a:r>
                <a:rPr baseline="-25000" i="1" lang="en-US" sz="1800">
                  <a:solidFill>
                    <a:schemeClr val="dk1"/>
                  </a:solidFill>
                  <a:latin typeface="Calibri"/>
                  <a:ea typeface="Calibri"/>
                  <a:cs typeface="Calibri"/>
                  <a:sym typeface="Calibri"/>
                </a:rPr>
                <a:t>s</a:t>
              </a:r>
              <a:endParaRPr/>
            </a:p>
          </p:txBody>
        </p:sp>
        <p:cxnSp>
          <p:nvCxnSpPr>
            <p:cNvPr id="6590" name="Google Shape;6590;p106"/>
            <p:cNvCxnSpPr/>
            <p:nvPr/>
          </p:nvCxnSpPr>
          <p:spPr>
            <a:xfrm>
              <a:off x="5089525" y="2713038"/>
              <a:ext cx="574675" cy="0"/>
            </a:xfrm>
            <a:prstGeom prst="straightConnector1">
              <a:avLst/>
            </a:prstGeom>
            <a:noFill/>
            <a:ln cap="flat" cmpd="sng" w="9525">
              <a:solidFill>
                <a:schemeClr val="dk1"/>
              </a:solidFill>
              <a:prstDash val="solid"/>
              <a:round/>
              <a:headEnd len="med" w="med" type="none"/>
              <a:tailEnd len="med" w="med" type="triangle"/>
            </a:ln>
          </p:spPr>
        </p:cxnSp>
        <p:cxnSp>
          <p:nvCxnSpPr>
            <p:cNvPr id="6591" name="Google Shape;6591;p106"/>
            <p:cNvCxnSpPr/>
            <p:nvPr/>
          </p:nvCxnSpPr>
          <p:spPr>
            <a:xfrm rot="10800000">
              <a:off x="5119688" y="2814638"/>
              <a:ext cx="566737" cy="0"/>
            </a:xfrm>
            <a:prstGeom prst="straightConnector1">
              <a:avLst/>
            </a:prstGeom>
            <a:noFill/>
            <a:ln cap="flat" cmpd="sng" w="9525">
              <a:solidFill>
                <a:schemeClr val="dk1"/>
              </a:solidFill>
              <a:prstDash val="solid"/>
              <a:round/>
              <a:headEnd len="med" w="med" type="none"/>
              <a:tailEnd len="med" w="med" type="triangle"/>
            </a:ln>
          </p:spPr>
        </p:cxnSp>
        <p:sp>
          <p:nvSpPr>
            <p:cNvPr id="6592" name="Google Shape;6592;p106"/>
            <p:cNvSpPr txBox="1"/>
            <p:nvPr/>
          </p:nvSpPr>
          <p:spPr>
            <a:xfrm>
              <a:off x="6103696" y="2460625"/>
              <a:ext cx="105458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network</a:t>
              </a:r>
              <a:endParaRPr sz="1800">
                <a:solidFill>
                  <a:schemeClr val="lt1"/>
                </a:solidFill>
                <a:latin typeface="Calibri"/>
                <a:ea typeface="Calibri"/>
                <a:cs typeface="Calibri"/>
                <a:sym typeface="Calibri"/>
              </a:endParaRPr>
            </a:p>
          </p:txBody>
        </p:sp>
        <p:sp>
          <p:nvSpPr>
            <p:cNvPr id="6593" name="Google Shape;6593;p106"/>
            <p:cNvSpPr/>
            <p:nvPr/>
          </p:nvSpPr>
          <p:spPr>
            <a:xfrm>
              <a:off x="4740275" y="1562100"/>
              <a:ext cx="334963" cy="401638"/>
            </a:xfrm>
            <a:prstGeom prst="can">
              <a:avLst>
                <a:gd fmla="val 24242" name="adj"/>
              </a:avLst>
            </a:prstGeom>
            <a:gradFill>
              <a:gsLst>
                <a:gs pos="0">
                  <a:srgbClr val="000099"/>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900"/>
                <a:buFont typeface="Arial"/>
                <a:buNone/>
              </a:pPr>
              <a:r>
                <a:t/>
              </a:r>
              <a:endParaRPr sz="900">
                <a:solidFill>
                  <a:schemeClr val="dk1"/>
                </a:solidFill>
                <a:latin typeface="Calibri"/>
                <a:ea typeface="Calibri"/>
                <a:cs typeface="Calibri"/>
                <a:sym typeface="Calibri"/>
              </a:endParaRPr>
            </a:p>
          </p:txBody>
        </p:sp>
        <p:cxnSp>
          <p:nvCxnSpPr>
            <p:cNvPr id="6594" name="Google Shape;6594;p106"/>
            <p:cNvCxnSpPr/>
            <p:nvPr/>
          </p:nvCxnSpPr>
          <p:spPr>
            <a:xfrm flipH="1" rot="10800000">
              <a:off x="7000875" y="1819275"/>
              <a:ext cx="180975" cy="530225"/>
            </a:xfrm>
            <a:prstGeom prst="straightConnector1">
              <a:avLst/>
            </a:prstGeom>
            <a:noFill/>
            <a:ln cap="flat" cmpd="sng" w="9525">
              <a:solidFill>
                <a:schemeClr val="dk1"/>
              </a:solidFill>
              <a:prstDash val="solid"/>
              <a:round/>
              <a:headEnd len="med" w="med" type="triangle"/>
              <a:tailEnd len="med" w="med" type="none"/>
            </a:ln>
          </p:spPr>
        </p:cxnSp>
        <p:cxnSp>
          <p:nvCxnSpPr>
            <p:cNvPr id="6595" name="Google Shape;6595;p106"/>
            <p:cNvCxnSpPr/>
            <p:nvPr/>
          </p:nvCxnSpPr>
          <p:spPr>
            <a:xfrm flipH="1">
              <a:off x="7078663" y="1825625"/>
              <a:ext cx="187325" cy="534988"/>
            </a:xfrm>
            <a:prstGeom prst="straightConnector1">
              <a:avLst/>
            </a:prstGeom>
            <a:noFill/>
            <a:ln cap="flat" cmpd="sng" w="9525">
              <a:solidFill>
                <a:schemeClr val="dk1"/>
              </a:solidFill>
              <a:prstDash val="solid"/>
              <a:round/>
              <a:headEnd len="med" w="med" type="triangle"/>
              <a:tailEnd len="med" w="med" type="none"/>
            </a:ln>
          </p:spPr>
        </p:cxnSp>
        <p:cxnSp>
          <p:nvCxnSpPr>
            <p:cNvPr id="6596" name="Google Shape;6596;p106"/>
            <p:cNvCxnSpPr/>
            <p:nvPr/>
          </p:nvCxnSpPr>
          <p:spPr>
            <a:xfrm flipH="1" rot="10800000">
              <a:off x="6416675" y="1736725"/>
              <a:ext cx="179388" cy="530225"/>
            </a:xfrm>
            <a:prstGeom prst="straightConnector1">
              <a:avLst/>
            </a:prstGeom>
            <a:noFill/>
            <a:ln cap="flat" cmpd="sng" w="9525">
              <a:solidFill>
                <a:schemeClr val="dk1"/>
              </a:solidFill>
              <a:prstDash val="solid"/>
              <a:round/>
              <a:headEnd len="med" w="med" type="triangle"/>
              <a:tailEnd len="med" w="med" type="none"/>
            </a:ln>
          </p:spPr>
        </p:cxnSp>
        <p:cxnSp>
          <p:nvCxnSpPr>
            <p:cNvPr id="6597" name="Google Shape;6597;p106"/>
            <p:cNvCxnSpPr/>
            <p:nvPr/>
          </p:nvCxnSpPr>
          <p:spPr>
            <a:xfrm flipH="1">
              <a:off x="6492875" y="1743075"/>
              <a:ext cx="185738" cy="534988"/>
            </a:xfrm>
            <a:prstGeom prst="straightConnector1">
              <a:avLst/>
            </a:prstGeom>
            <a:noFill/>
            <a:ln cap="flat" cmpd="sng" w="9525">
              <a:solidFill>
                <a:schemeClr val="dk1"/>
              </a:solidFill>
              <a:prstDash val="solid"/>
              <a:round/>
              <a:headEnd len="med" w="med" type="triangle"/>
              <a:tailEnd len="med" w="med" type="none"/>
            </a:ln>
          </p:spPr>
        </p:cxnSp>
        <p:cxnSp>
          <p:nvCxnSpPr>
            <p:cNvPr id="6598" name="Google Shape;6598;p106"/>
            <p:cNvCxnSpPr/>
            <p:nvPr/>
          </p:nvCxnSpPr>
          <p:spPr>
            <a:xfrm>
              <a:off x="7723188" y="2579688"/>
              <a:ext cx="658812" cy="0"/>
            </a:xfrm>
            <a:prstGeom prst="straightConnector1">
              <a:avLst/>
            </a:prstGeom>
            <a:noFill/>
            <a:ln cap="flat" cmpd="sng" w="19050">
              <a:solidFill>
                <a:schemeClr val="dk1"/>
              </a:solidFill>
              <a:prstDash val="solid"/>
              <a:round/>
              <a:headEnd len="med" w="med" type="none"/>
              <a:tailEnd len="med" w="med" type="triangle"/>
            </a:ln>
          </p:spPr>
        </p:cxnSp>
        <p:cxnSp>
          <p:nvCxnSpPr>
            <p:cNvPr id="6599" name="Google Shape;6599;p106"/>
            <p:cNvCxnSpPr/>
            <p:nvPr/>
          </p:nvCxnSpPr>
          <p:spPr>
            <a:xfrm>
              <a:off x="7726363" y="2682875"/>
              <a:ext cx="660400" cy="0"/>
            </a:xfrm>
            <a:prstGeom prst="straightConnector1">
              <a:avLst/>
            </a:prstGeom>
            <a:noFill/>
            <a:ln cap="flat" cmpd="sng" w="19050">
              <a:solidFill>
                <a:schemeClr val="dk1"/>
              </a:solidFill>
              <a:prstDash val="solid"/>
              <a:round/>
              <a:headEnd len="med" w="med" type="triangle"/>
              <a:tailEnd len="med" w="med" type="none"/>
            </a:ln>
          </p:spPr>
        </p:cxnSp>
        <p:sp>
          <p:nvSpPr>
            <p:cNvPr id="6600" name="Google Shape;6600;p106"/>
            <p:cNvSpPr txBox="1"/>
            <p:nvPr/>
          </p:nvSpPr>
          <p:spPr>
            <a:xfrm>
              <a:off x="7813675" y="2146300"/>
              <a:ext cx="4508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i="1" lang="en-US" sz="1800">
                  <a:solidFill>
                    <a:schemeClr val="dk1"/>
                  </a:solidFill>
                  <a:latin typeface="Calibri"/>
                  <a:ea typeface="Calibri"/>
                  <a:cs typeface="Calibri"/>
                  <a:sym typeface="Calibri"/>
                </a:rPr>
                <a:t>d</a:t>
              </a:r>
              <a:r>
                <a:rPr baseline="-25000" i="1" lang="en-US" sz="1800">
                  <a:solidFill>
                    <a:schemeClr val="dk1"/>
                  </a:solidFill>
                  <a:latin typeface="Calibri"/>
                  <a:ea typeface="Calibri"/>
                  <a:cs typeface="Calibri"/>
                  <a:sym typeface="Calibri"/>
                </a:rPr>
                <a:t>i</a:t>
              </a:r>
              <a:endParaRPr/>
            </a:p>
          </p:txBody>
        </p:sp>
        <p:sp>
          <p:nvSpPr>
            <p:cNvPr id="6601" name="Google Shape;6601;p106"/>
            <p:cNvSpPr txBox="1"/>
            <p:nvPr/>
          </p:nvSpPr>
          <p:spPr>
            <a:xfrm>
              <a:off x="7829550" y="2663825"/>
              <a:ext cx="5064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i="1" lang="en-US" sz="1800">
                  <a:solidFill>
                    <a:schemeClr val="dk1"/>
                  </a:solidFill>
                  <a:latin typeface="Calibri"/>
                  <a:ea typeface="Calibri"/>
                  <a:cs typeface="Calibri"/>
                  <a:sym typeface="Calibri"/>
                </a:rPr>
                <a:t>u</a:t>
              </a:r>
              <a:r>
                <a:rPr baseline="-25000" i="1" lang="en-US" sz="1800">
                  <a:solidFill>
                    <a:schemeClr val="dk1"/>
                  </a:solidFill>
                  <a:latin typeface="Calibri"/>
                  <a:ea typeface="Calibri"/>
                  <a:cs typeface="Calibri"/>
                  <a:sym typeface="Calibri"/>
                </a:rPr>
                <a:t>i</a:t>
              </a:r>
              <a:endParaRPr/>
            </a:p>
          </p:txBody>
        </p:sp>
        <p:sp>
          <p:nvSpPr>
            <p:cNvPr id="6602" name="Google Shape;6602;p106"/>
            <p:cNvSpPr txBox="1"/>
            <p:nvPr/>
          </p:nvSpPr>
          <p:spPr>
            <a:xfrm>
              <a:off x="4498975" y="1616075"/>
              <a:ext cx="79057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Calibri"/>
                <a:buNone/>
              </a:pPr>
              <a:r>
                <a:rPr i="1" lang="en-US" sz="1600">
                  <a:solidFill>
                    <a:schemeClr val="dk1"/>
                  </a:solidFill>
                  <a:latin typeface="Calibri"/>
                  <a:ea typeface="Calibri"/>
                  <a:cs typeface="Calibri"/>
                  <a:sym typeface="Calibri"/>
                </a:rPr>
                <a:t>F</a:t>
              </a:r>
              <a:endParaRPr baseline="-25000" i="1" sz="1600">
                <a:solidFill>
                  <a:schemeClr val="dk1"/>
                </a:solidFill>
                <a:latin typeface="Calibri"/>
                <a:ea typeface="Calibri"/>
                <a:cs typeface="Calibri"/>
                <a:sym typeface="Calibri"/>
              </a:endParaRPr>
            </a:p>
          </p:txBody>
        </p:sp>
        <p:grpSp>
          <p:nvGrpSpPr>
            <p:cNvPr id="6603" name="Google Shape;6603;p106"/>
            <p:cNvGrpSpPr/>
            <p:nvPr/>
          </p:nvGrpSpPr>
          <p:grpSpPr>
            <a:xfrm>
              <a:off x="5114925" y="1690688"/>
              <a:ext cx="292100" cy="517525"/>
              <a:chOff x="4140" y="429"/>
              <a:chExt cx="1425" cy="2396"/>
            </a:xfrm>
          </p:grpSpPr>
          <p:sp>
            <p:nvSpPr>
              <p:cNvPr id="6604" name="Google Shape;6604;p10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605" name="Google Shape;6605;p106"/>
              <p:cNvSpPr/>
              <p:nvPr/>
            </p:nvSpPr>
            <p:spPr>
              <a:xfrm>
                <a:off x="4210" y="429"/>
                <a:ext cx="1046" cy="228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06" name="Google Shape;6606;p10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607" name="Google Shape;6607;p10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608" name="Google Shape;6608;p106"/>
              <p:cNvSpPr/>
              <p:nvPr/>
            </p:nvSpPr>
            <p:spPr>
              <a:xfrm>
                <a:off x="4210" y="694"/>
                <a:ext cx="596"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6609" name="Google Shape;6609;p106"/>
              <p:cNvGrpSpPr/>
              <p:nvPr/>
            </p:nvGrpSpPr>
            <p:grpSpPr>
              <a:xfrm>
                <a:off x="4752" y="671"/>
                <a:ext cx="581" cy="140"/>
                <a:chOff x="618" y="2571"/>
                <a:chExt cx="725" cy="134"/>
              </a:xfrm>
            </p:grpSpPr>
            <p:sp>
              <p:nvSpPr>
                <p:cNvPr id="6610" name="Google Shape;6610;p106"/>
                <p:cNvSpPr/>
                <p:nvPr/>
              </p:nvSpPr>
              <p:spPr>
                <a:xfrm>
                  <a:off x="618" y="2571"/>
                  <a:ext cx="725"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11" name="Google Shape;6611;p106"/>
                <p:cNvSpPr/>
                <p:nvPr/>
              </p:nvSpPr>
              <p:spPr>
                <a:xfrm>
                  <a:off x="637" y="2585"/>
                  <a:ext cx="686"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6612" name="Google Shape;6612;p106"/>
              <p:cNvSpPr/>
              <p:nvPr/>
            </p:nvSpPr>
            <p:spPr>
              <a:xfrm>
                <a:off x="4225" y="1017"/>
                <a:ext cx="596" cy="51"/>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6613" name="Google Shape;6613;p106"/>
              <p:cNvGrpSpPr/>
              <p:nvPr/>
            </p:nvGrpSpPr>
            <p:grpSpPr>
              <a:xfrm>
                <a:off x="4744" y="995"/>
                <a:ext cx="581" cy="132"/>
                <a:chOff x="610" y="2569"/>
                <a:chExt cx="725" cy="137"/>
              </a:xfrm>
            </p:grpSpPr>
            <p:sp>
              <p:nvSpPr>
                <p:cNvPr id="6614" name="Google Shape;6614;p106"/>
                <p:cNvSpPr/>
                <p:nvPr/>
              </p:nvSpPr>
              <p:spPr>
                <a:xfrm>
                  <a:off x="610" y="2569"/>
                  <a:ext cx="725"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15" name="Google Shape;6615;p106"/>
                <p:cNvSpPr/>
                <p:nvPr/>
              </p:nvSpPr>
              <p:spPr>
                <a:xfrm>
                  <a:off x="630" y="2584"/>
                  <a:ext cx="68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6616" name="Google Shape;6616;p106"/>
              <p:cNvSpPr/>
              <p:nvPr/>
            </p:nvSpPr>
            <p:spPr>
              <a:xfrm>
                <a:off x="4217" y="1355"/>
                <a:ext cx="596" cy="51"/>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17" name="Google Shape;6617;p106"/>
              <p:cNvSpPr/>
              <p:nvPr/>
            </p:nvSpPr>
            <p:spPr>
              <a:xfrm>
                <a:off x="4225" y="1656"/>
                <a:ext cx="596"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6618" name="Google Shape;6618;p106"/>
              <p:cNvGrpSpPr/>
              <p:nvPr/>
            </p:nvGrpSpPr>
            <p:grpSpPr>
              <a:xfrm>
                <a:off x="4737" y="1627"/>
                <a:ext cx="581" cy="154"/>
                <a:chOff x="616" y="2568"/>
                <a:chExt cx="724" cy="142"/>
              </a:xfrm>
            </p:grpSpPr>
            <p:sp>
              <p:nvSpPr>
                <p:cNvPr id="6619" name="Google Shape;6619;p106"/>
                <p:cNvSpPr/>
                <p:nvPr/>
              </p:nvSpPr>
              <p:spPr>
                <a:xfrm>
                  <a:off x="616" y="2568"/>
                  <a:ext cx="724" cy="142"/>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20" name="Google Shape;6620;p106"/>
                <p:cNvSpPr/>
                <p:nvPr/>
              </p:nvSpPr>
              <p:spPr>
                <a:xfrm>
                  <a:off x="635" y="2582"/>
                  <a:ext cx="685"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6621" name="Google Shape;6621;p10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nvGrpSpPr>
              <p:cNvPr id="6622" name="Google Shape;6622;p106"/>
              <p:cNvGrpSpPr/>
              <p:nvPr/>
            </p:nvGrpSpPr>
            <p:grpSpPr>
              <a:xfrm>
                <a:off x="4737" y="1326"/>
                <a:ext cx="581" cy="140"/>
                <a:chOff x="611" y="2567"/>
                <a:chExt cx="724" cy="140"/>
              </a:xfrm>
            </p:grpSpPr>
            <p:sp>
              <p:nvSpPr>
                <p:cNvPr id="6623" name="Google Shape;6623;p106"/>
                <p:cNvSpPr/>
                <p:nvPr/>
              </p:nvSpPr>
              <p:spPr>
                <a:xfrm>
                  <a:off x="611" y="2567"/>
                  <a:ext cx="724"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24" name="Google Shape;6624;p106"/>
                <p:cNvSpPr/>
                <p:nvPr/>
              </p:nvSpPr>
              <p:spPr>
                <a:xfrm>
                  <a:off x="630" y="2581"/>
                  <a:ext cx="68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6625" name="Google Shape;6625;p106"/>
              <p:cNvSpPr/>
              <p:nvPr/>
            </p:nvSpPr>
            <p:spPr>
              <a:xfrm>
                <a:off x="5247" y="429"/>
                <a:ext cx="70" cy="2286"/>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26" name="Google Shape;6626;p10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627" name="Google Shape;6627;p10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628" name="Google Shape;6628;p106"/>
              <p:cNvSpPr/>
              <p:nvPr/>
            </p:nvSpPr>
            <p:spPr>
              <a:xfrm>
                <a:off x="5519" y="2612"/>
                <a:ext cx="46"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29" name="Google Shape;6629;p10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630" name="Google Shape;6630;p106"/>
              <p:cNvSpPr/>
              <p:nvPr/>
            </p:nvSpPr>
            <p:spPr>
              <a:xfrm>
                <a:off x="4140" y="2678"/>
                <a:ext cx="1200" cy="147"/>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31" name="Google Shape;6631;p106"/>
              <p:cNvSpPr/>
              <p:nvPr/>
            </p:nvSpPr>
            <p:spPr>
              <a:xfrm>
                <a:off x="4210" y="2707"/>
                <a:ext cx="1069" cy="88"/>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32" name="Google Shape;6632;p106"/>
              <p:cNvSpPr/>
              <p:nvPr/>
            </p:nvSpPr>
            <p:spPr>
              <a:xfrm>
                <a:off x="4310" y="2384"/>
                <a:ext cx="155"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33" name="Google Shape;6633;p106"/>
              <p:cNvSpPr/>
              <p:nvPr/>
            </p:nvSpPr>
            <p:spPr>
              <a:xfrm>
                <a:off x="4489" y="2384"/>
                <a:ext cx="155"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000"/>
                  <a:buFont typeface="Arial"/>
                  <a:buNone/>
                </a:pPr>
                <a:r>
                  <a:t/>
                </a:r>
                <a:endParaRPr sz="2000">
                  <a:solidFill>
                    <a:srgbClr val="FF0000"/>
                  </a:solidFill>
                  <a:latin typeface="Calibri"/>
                  <a:ea typeface="Calibri"/>
                  <a:cs typeface="Calibri"/>
                  <a:sym typeface="Calibri"/>
                </a:endParaRPr>
              </a:p>
            </p:txBody>
          </p:sp>
          <p:sp>
            <p:nvSpPr>
              <p:cNvPr id="6634" name="Google Shape;6634;p106"/>
              <p:cNvSpPr/>
              <p:nvPr/>
            </p:nvSpPr>
            <p:spPr>
              <a:xfrm>
                <a:off x="4659" y="2384"/>
                <a:ext cx="163"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635" name="Google Shape;6635;p106"/>
              <p:cNvSpPr/>
              <p:nvPr/>
            </p:nvSpPr>
            <p:spPr>
              <a:xfrm>
                <a:off x="5062" y="1833"/>
                <a:ext cx="85" cy="764"/>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6636" name="Google Shape;6636;p106"/>
            <p:cNvGrpSpPr/>
            <p:nvPr/>
          </p:nvGrpSpPr>
          <p:grpSpPr>
            <a:xfrm>
              <a:off x="4471988" y="2492375"/>
              <a:ext cx="620712" cy="512763"/>
              <a:chOff x="-44" y="1473"/>
              <a:chExt cx="981" cy="1105"/>
            </a:xfrm>
          </p:grpSpPr>
          <p:pic>
            <p:nvPicPr>
              <p:cNvPr descr="desktop_computer_stylized_medium" id="6637" name="Google Shape;6637;p10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638" name="Google Shape;6638;p10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639" name="Google Shape;6639;p106"/>
            <p:cNvGrpSpPr/>
            <p:nvPr/>
          </p:nvGrpSpPr>
          <p:grpSpPr>
            <a:xfrm>
              <a:off x="6300788" y="1284288"/>
              <a:ext cx="620712" cy="512762"/>
              <a:chOff x="-44" y="1473"/>
              <a:chExt cx="981" cy="1105"/>
            </a:xfrm>
          </p:grpSpPr>
          <p:pic>
            <p:nvPicPr>
              <p:cNvPr descr="desktop_computer_stylized_medium" id="6640" name="Google Shape;6640;p10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641" name="Google Shape;6641;p10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642" name="Google Shape;6642;p106"/>
            <p:cNvGrpSpPr/>
            <p:nvPr/>
          </p:nvGrpSpPr>
          <p:grpSpPr>
            <a:xfrm>
              <a:off x="6910388" y="1360488"/>
              <a:ext cx="620712" cy="512762"/>
              <a:chOff x="-44" y="1473"/>
              <a:chExt cx="981" cy="1105"/>
            </a:xfrm>
          </p:grpSpPr>
          <p:pic>
            <p:nvPicPr>
              <p:cNvPr descr="desktop_computer_stylized_medium" id="6643" name="Google Shape;6643;p10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644" name="Google Shape;6644;p10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645" name="Google Shape;6645;p106"/>
            <p:cNvGrpSpPr/>
            <p:nvPr/>
          </p:nvGrpSpPr>
          <p:grpSpPr>
            <a:xfrm flipH="1">
              <a:off x="8369300" y="2362200"/>
              <a:ext cx="620713" cy="512763"/>
              <a:chOff x="-44" y="1473"/>
              <a:chExt cx="981" cy="1105"/>
            </a:xfrm>
          </p:grpSpPr>
          <p:pic>
            <p:nvPicPr>
              <p:cNvPr descr="desktop_computer_stylized_medium" id="6646" name="Google Shape;6646;p10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6647" name="Google Shape;6647;p10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sp>
        <p:nvSpPr>
          <p:cNvPr id="6648" name="Google Shape;6648;p106"/>
          <p:cNvSpPr/>
          <p:nvPr/>
        </p:nvSpPr>
        <p:spPr>
          <a:xfrm>
            <a:off x="865984" y="3876829"/>
            <a:ext cx="8524160" cy="12525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2800"/>
              <a:buFont typeface="Noto Sans Symbols"/>
              <a:buChar char="▪"/>
            </a:pPr>
            <a:r>
              <a:rPr i="1" lang="en-US" sz="2800">
                <a:solidFill>
                  <a:srgbClr val="CC0000"/>
                </a:solidFill>
                <a:latin typeface="Calibri"/>
                <a:ea typeface="Calibri"/>
                <a:cs typeface="Calibri"/>
                <a:sym typeface="Calibri"/>
              </a:rPr>
              <a:t>clients: </a:t>
            </a:r>
            <a:r>
              <a:rPr lang="en-US" sz="2800">
                <a:solidFill>
                  <a:schemeClr val="dk1"/>
                </a:solidFill>
                <a:latin typeface="Calibri"/>
                <a:ea typeface="Calibri"/>
                <a:cs typeface="Calibri"/>
                <a:sym typeface="Calibri"/>
              </a:rPr>
              <a:t>as aggregate must download </a:t>
            </a:r>
            <a:r>
              <a:rPr i="1" lang="en-US" sz="2800">
                <a:solidFill>
                  <a:schemeClr val="dk1"/>
                </a:solidFill>
                <a:latin typeface="Calibri"/>
                <a:ea typeface="Calibri"/>
                <a:cs typeface="Calibri"/>
                <a:sym typeface="Calibri"/>
              </a:rPr>
              <a:t>NF</a:t>
            </a:r>
            <a:r>
              <a:rPr lang="en-US" sz="2800">
                <a:solidFill>
                  <a:schemeClr val="dk1"/>
                </a:solidFill>
                <a:latin typeface="Calibri"/>
                <a:ea typeface="Calibri"/>
                <a:cs typeface="Calibri"/>
                <a:sym typeface="Calibri"/>
              </a:rPr>
              <a:t> bits</a:t>
            </a:r>
            <a:endParaRPr/>
          </a:p>
          <a:p>
            <a:pPr indent="-223837" lvl="1" marL="681038" marR="0" rtl="0" algn="l">
              <a:lnSpc>
                <a:spcPct val="85000"/>
              </a:lnSpc>
              <a:spcBef>
                <a:spcPts val="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max upload rate (limiting max download rate) is </a:t>
            </a:r>
            <a:r>
              <a:rPr b="0" i="1" lang="en-US" sz="2400" u="none" cap="none" strike="noStrike">
                <a:solidFill>
                  <a:schemeClr val="dk1"/>
                </a:solidFill>
                <a:latin typeface="Calibri"/>
                <a:ea typeface="Calibri"/>
                <a:cs typeface="Calibri"/>
                <a:sym typeface="Calibri"/>
              </a:rPr>
              <a:t>u</a:t>
            </a:r>
            <a:r>
              <a:rPr b="0" baseline="-25000" i="1" lang="en-US" sz="2400" u="none" cap="none" strike="noStrike">
                <a:solidFill>
                  <a:schemeClr val="dk1"/>
                </a:solidFill>
                <a:latin typeface="Calibri"/>
                <a:ea typeface="Calibri"/>
                <a:cs typeface="Calibri"/>
                <a:sym typeface="Calibri"/>
              </a:rPr>
              <a:t>s</a:t>
            </a:r>
            <a:r>
              <a:rPr b="0" i="1" lang="en-US" sz="2400" u="none" cap="none" strike="noStrike">
                <a:solidFill>
                  <a:schemeClr val="dk1"/>
                </a:solidFill>
                <a:latin typeface="Calibri"/>
                <a:ea typeface="Calibri"/>
                <a:cs typeface="Calibri"/>
                <a:sym typeface="Calibri"/>
              </a:rPr>
              <a:t> + </a:t>
            </a:r>
            <a:r>
              <a:rPr b="0" i="1" lang="en-US" sz="2800" u="none" cap="none" strike="noStrike">
                <a:solidFill>
                  <a:schemeClr val="dk1"/>
                </a:solidFill>
                <a:latin typeface="Noto Sans Symbols"/>
                <a:ea typeface="Noto Sans Symbols"/>
                <a:cs typeface="Noto Sans Symbols"/>
                <a:sym typeface="Noto Sans Symbols"/>
              </a:rPr>
              <a:t>Σ</a:t>
            </a:r>
            <a:r>
              <a:rPr b="0" i="1" lang="en-US" sz="2400" u="none" cap="none" strike="noStrike">
                <a:solidFill>
                  <a:schemeClr val="dk1"/>
                </a:solidFill>
                <a:latin typeface="Calibri"/>
                <a:ea typeface="Calibri"/>
                <a:cs typeface="Calibri"/>
                <a:sym typeface="Calibri"/>
              </a:rPr>
              <a:t>u</a:t>
            </a:r>
            <a:r>
              <a:rPr b="0" baseline="-25000" i="1" lang="en-US" sz="2400" u="none" cap="none" strike="noStrike">
                <a:solidFill>
                  <a:schemeClr val="dk1"/>
                </a:solidFill>
                <a:latin typeface="Calibri"/>
                <a:ea typeface="Calibri"/>
                <a:cs typeface="Calibri"/>
                <a:sym typeface="Calibri"/>
              </a:rPr>
              <a:t>i</a:t>
            </a:r>
            <a:endParaRPr/>
          </a:p>
        </p:txBody>
      </p:sp>
      <p:sp>
        <p:nvSpPr>
          <p:cNvPr id="6649" name="Google Shape;6649;p106"/>
          <p:cNvSpPr txBox="1"/>
          <p:nvPr/>
        </p:nvSpPr>
        <p:spPr>
          <a:xfrm>
            <a:off x="1496934" y="5088499"/>
            <a:ext cx="2267800" cy="887615"/>
          </a:xfrm>
          <a:prstGeom prst="rect">
            <a:avLst/>
          </a:prstGeom>
          <a:noFill/>
          <a:ln>
            <a:noFill/>
          </a:ln>
        </p:spPr>
        <p:txBody>
          <a:bodyPr anchorCtr="0" anchor="t" bIns="45700" lIns="91425" spcFirstLastPara="1" rIns="91425" wrap="square" tIns="45700">
            <a:spAutoFit/>
          </a:bodyPr>
          <a:lstStyle/>
          <a:p>
            <a:pPr indent="-342900" lvl="0" marL="342900" marR="0" rtl="0" algn="r">
              <a:lnSpc>
                <a:spcPct val="80000"/>
              </a:lnSpc>
              <a:spcBef>
                <a:spcPts val="0"/>
              </a:spcBef>
              <a:spcAft>
                <a:spcPts val="0"/>
              </a:spcAft>
              <a:buNone/>
            </a:pPr>
            <a:r>
              <a:rPr i="1" lang="en-US" sz="2000">
                <a:solidFill>
                  <a:schemeClr val="dk1"/>
                </a:solidFill>
                <a:latin typeface="Calibri"/>
                <a:ea typeface="Calibri"/>
                <a:cs typeface="Calibri"/>
                <a:sym typeface="Calibri"/>
              </a:rPr>
              <a:t>time to  distribute F </a:t>
            </a:r>
            <a:endParaRPr/>
          </a:p>
          <a:p>
            <a:pPr indent="-342900" lvl="0" marL="342900" marR="0" rtl="0" algn="r">
              <a:lnSpc>
                <a:spcPct val="80000"/>
              </a:lnSpc>
              <a:spcBef>
                <a:spcPts val="0"/>
              </a:spcBef>
              <a:spcAft>
                <a:spcPts val="0"/>
              </a:spcAft>
              <a:buNone/>
            </a:pPr>
            <a:r>
              <a:rPr i="1" lang="en-US" sz="2000">
                <a:solidFill>
                  <a:schemeClr val="dk1"/>
                </a:solidFill>
                <a:latin typeface="Calibri"/>
                <a:ea typeface="Calibri"/>
                <a:cs typeface="Calibri"/>
                <a:sym typeface="Calibri"/>
              </a:rPr>
              <a:t>to N clients using </a:t>
            </a:r>
            <a:endParaRPr/>
          </a:p>
          <a:p>
            <a:pPr indent="-342900" lvl="0" marL="342900" marR="0" rtl="0" algn="r">
              <a:lnSpc>
                <a:spcPct val="80000"/>
              </a:lnSpc>
              <a:spcBef>
                <a:spcPts val="0"/>
              </a:spcBef>
              <a:spcAft>
                <a:spcPts val="0"/>
              </a:spcAft>
              <a:buNone/>
            </a:pPr>
            <a:r>
              <a:rPr i="1" lang="en-US" sz="2000">
                <a:solidFill>
                  <a:schemeClr val="dk1"/>
                </a:solidFill>
                <a:latin typeface="Calibri"/>
                <a:ea typeface="Calibri"/>
                <a:cs typeface="Calibri"/>
                <a:sym typeface="Calibri"/>
              </a:rPr>
              <a:t>P2P approach</a:t>
            </a:r>
            <a:r>
              <a:rPr lang="en-US" sz="24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6650" name="Google Shape;6650;p106"/>
          <p:cNvSpPr/>
          <p:nvPr/>
        </p:nvSpPr>
        <p:spPr>
          <a:xfrm>
            <a:off x="1336619" y="4991768"/>
            <a:ext cx="9155099" cy="1006589"/>
          </a:xfrm>
          <a:prstGeom prst="rect">
            <a:avLst/>
          </a:prstGeom>
          <a:no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6651" name="Google Shape;6651;p106"/>
          <p:cNvSpPr txBox="1"/>
          <p:nvPr/>
        </p:nvSpPr>
        <p:spPr>
          <a:xfrm>
            <a:off x="4214018" y="5202837"/>
            <a:ext cx="6262099"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i="1" lang="en-US" sz="3200">
                <a:solidFill>
                  <a:schemeClr val="dk1"/>
                </a:solidFill>
                <a:latin typeface="Calibri"/>
                <a:ea typeface="Calibri"/>
                <a:cs typeface="Calibri"/>
                <a:sym typeface="Calibri"/>
              </a:rPr>
              <a:t> D</a:t>
            </a:r>
            <a:r>
              <a:rPr baseline="-25000" i="1" lang="en-US" sz="3200">
                <a:solidFill>
                  <a:schemeClr val="dk1"/>
                </a:solidFill>
                <a:latin typeface="Calibri"/>
                <a:ea typeface="Calibri"/>
                <a:cs typeface="Calibri"/>
                <a:sym typeface="Calibri"/>
              </a:rPr>
              <a:t>P2P</a:t>
            </a:r>
            <a:r>
              <a:rPr i="1" lang="en-US" sz="3200">
                <a:solidFill>
                  <a:schemeClr val="dk1"/>
                </a:solidFill>
                <a:latin typeface="Calibri"/>
                <a:ea typeface="Calibri"/>
                <a:cs typeface="Calibri"/>
                <a:sym typeface="Calibri"/>
              </a:rPr>
              <a:t> &gt; max{F/u</a:t>
            </a:r>
            <a:r>
              <a:rPr baseline="-25000" i="1" lang="en-US" sz="3200">
                <a:solidFill>
                  <a:schemeClr val="dk1"/>
                </a:solidFill>
                <a:latin typeface="Calibri"/>
                <a:ea typeface="Calibri"/>
                <a:cs typeface="Calibri"/>
                <a:sym typeface="Calibri"/>
              </a:rPr>
              <a:t>s,</a:t>
            </a:r>
            <a:r>
              <a:rPr i="1" lang="en-US" sz="3200">
                <a:solidFill>
                  <a:schemeClr val="dk1"/>
                </a:solidFill>
                <a:latin typeface="Calibri"/>
                <a:ea typeface="Calibri"/>
                <a:cs typeface="Calibri"/>
                <a:sym typeface="Calibri"/>
              </a:rPr>
              <a:t>,F/d</a:t>
            </a:r>
            <a:r>
              <a:rPr baseline="-25000" i="1" lang="en-US" sz="3200">
                <a:solidFill>
                  <a:schemeClr val="dk1"/>
                </a:solidFill>
                <a:latin typeface="Calibri"/>
                <a:ea typeface="Calibri"/>
                <a:cs typeface="Calibri"/>
                <a:sym typeface="Calibri"/>
              </a:rPr>
              <a:t>min,</a:t>
            </a:r>
            <a:r>
              <a:rPr i="1" lang="en-US" sz="3200">
                <a:solidFill>
                  <a:schemeClr val="dk1"/>
                </a:solidFill>
                <a:latin typeface="Calibri"/>
                <a:ea typeface="Calibri"/>
                <a:cs typeface="Calibri"/>
                <a:sym typeface="Calibri"/>
              </a:rPr>
              <a:t>,NF/(</a:t>
            </a:r>
            <a:r>
              <a:rPr i="1" lang="en-US" sz="2800">
                <a:solidFill>
                  <a:schemeClr val="dk1"/>
                </a:solidFill>
                <a:latin typeface="Calibri"/>
                <a:ea typeface="Calibri"/>
                <a:cs typeface="Calibri"/>
                <a:sym typeface="Calibri"/>
              </a:rPr>
              <a:t>u</a:t>
            </a:r>
            <a:r>
              <a:rPr baseline="-25000" i="1" lang="en-US" sz="2800">
                <a:solidFill>
                  <a:schemeClr val="dk1"/>
                </a:solidFill>
                <a:latin typeface="Calibri"/>
                <a:ea typeface="Calibri"/>
                <a:cs typeface="Calibri"/>
                <a:sym typeface="Calibri"/>
              </a:rPr>
              <a:t>s</a:t>
            </a:r>
            <a:r>
              <a:rPr i="1" lang="en-US" sz="2800">
                <a:solidFill>
                  <a:schemeClr val="dk1"/>
                </a:solidFill>
                <a:latin typeface="Calibri"/>
                <a:ea typeface="Calibri"/>
                <a:cs typeface="Calibri"/>
                <a:sym typeface="Calibri"/>
              </a:rPr>
              <a:t> + </a:t>
            </a:r>
            <a:r>
              <a:rPr i="1" lang="en-US" sz="3200">
                <a:solidFill>
                  <a:schemeClr val="dk1"/>
                </a:solidFill>
                <a:latin typeface="Noto Sans Symbols"/>
                <a:ea typeface="Noto Sans Symbols"/>
                <a:cs typeface="Noto Sans Symbols"/>
                <a:sym typeface="Noto Sans Symbols"/>
              </a:rPr>
              <a:t>Σ</a:t>
            </a:r>
            <a:r>
              <a:rPr i="1" lang="en-US" sz="2800">
                <a:solidFill>
                  <a:schemeClr val="dk1"/>
                </a:solidFill>
                <a:latin typeface="Calibri"/>
                <a:ea typeface="Calibri"/>
                <a:cs typeface="Calibri"/>
                <a:sym typeface="Calibri"/>
              </a:rPr>
              <a:t>u</a:t>
            </a:r>
            <a:r>
              <a:rPr baseline="-25000" i="1" lang="en-US" sz="2800">
                <a:solidFill>
                  <a:schemeClr val="dk1"/>
                </a:solidFill>
                <a:latin typeface="Calibri"/>
                <a:ea typeface="Calibri"/>
                <a:cs typeface="Calibri"/>
                <a:sym typeface="Calibri"/>
              </a:rPr>
              <a:t>i</a:t>
            </a:r>
            <a:r>
              <a:rPr lang="en-US" sz="3200">
                <a:solidFill>
                  <a:schemeClr val="dk1"/>
                </a:solidFill>
                <a:latin typeface="Calibri"/>
                <a:ea typeface="Calibri"/>
                <a:cs typeface="Calibri"/>
                <a:sym typeface="Calibri"/>
              </a:rPr>
              <a:t>)</a:t>
            </a:r>
            <a:r>
              <a:rPr i="1" lang="en-US" sz="3200">
                <a:solidFill>
                  <a:schemeClr val="dk1"/>
                </a:solidFill>
                <a:latin typeface="Calibri"/>
                <a:ea typeface="Calibri"/>
                <a:cs typeface="Calibri"/>
                <a:sym typeface="Calibri"/>
              </a:rPr>
              <a:t>}</a:t>
            </a:r>
            <a:r>
              <a:rPr i="1" lang="en-US" sz="3200">
                <a:solidFill>
                  <a:srgbClr val="CC0000"/>
                </a:solidFill>
                <a:latin typeface="Calibri"/>
                <a:ea typeface="Calibri"/>
                <a:cs typeface="Calibri"/>
                <a:sym typeface="Calibri"/>
              </a:rPr>
              <a:t> </a:t>
            </a:r>
            <a:endParaRPr/>
          </a:p>
        </p:txBody>
      </p:sp>
      <p:grpSp>
        <p:nvGrpSpPr>
          <p:cNvPr id="6652" name="Google Shape;6652;p106"/>
          <p:cNvGrpSpPr/>
          <p:nvPr/>
        </p:nvGrpSpPr>
        <p:grpSpPr>
          <a:xfrm>
            <a:off x="3027135" y="5637812"/>
            <a:ext cx="7034618" cy="1072227"/>
            <a:chOff x="3027135" y="5637812"/>
            <a:chExt cx="7034618" cy="1072227"/>
          </a:xfrm>
        </p:grpSpPr>
        <p:cxnSp>
          <p:nvCxnSpPr>
            <p:cNvPr id="6653" name="Google Shape;6653;p106"/>
            <p:cNvCxnSpPr/>
            <p:nvPr/>
          </p:nvCxnSpPr>
          <p:spPr>
            <a:xfrm>
              <a:off x="5247481" y="5669562"/>
              <a:ext cx="174625" cy="0"/>
            </a:xfrm>
            <a:prstGeom prst="straightConnector1">
              <a:avLst/>
            </a:prstGeom>
            <a:noFill/>
            <a:ln cap="flat" cmpd="sng" w="28575">
              <a:solidFill>
                <a:schemeClr val="dk1"/>
              </a:solidFill>
              <a:prstDash val="solid"/>
              <a:round/>
              <a:headEnd len="med" w="med" type="none"/>
              <a:tailEnd len="med" w="med" type="none"/>
            </a:ln>
          </p:spPr>
        </p:cxnSp>
        <p:cxnSp>
          <p:nvCxnSpPr>
            <p:cNvPr id="6654" name="Google Shape;6654;p106"/>
            <p:cNvCxnSpPr/>
            <p:nvPr/>
          </p:nvCxnSpPr>
          <p:spPr>
            <a:xfrm flipH="1" rot="10800000">
              <a:off x="9282594" y="5731183"/>
              <a:ext cx="376235" cy="579911"/>
            </a:xfrm>
            <a:prstGeom prst="straightConnector1">
              <a:avLst/>
            </a:prstGeom>
            <a:noFill/>
            <a:ln cap="flat" cmpd="sng" w="9525">
              <a:solidFill>
                <a:srgbClr val="CC0000"/>
              </a:solidFill>
              <a:prstDash val="solid"/>
              <a:round/>
              <a:headEnd len="med" w="med" type="none"/>
              <a:tailEnd len="med" w="med" type="none"/>
            </a:ln>
          </p:spPr>
        </p:cxnSp>
        <p:sp>
          <p:nvSpPr>
            <p:cNvPr id="6655" name="Google Shape;6655;p106"/>
            <p:cNvSpPr txBox="1"/>
            <p:nvPr/>
          </p:nvSpPr>
          <p:spPr>
            <a:xfrm>
              <a:off x="3027135" y="6314866"/>
              <a:ext cx="7034618" cy="3951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80000"/>
                </a:lnSpc>
                <a:spcBef>
                  <a:spcPts val="0"/>
                </a:spcBef>
                <a:spcAft>
                  <a:spcPts val="0"/>
                </a:spcAft>
                <a:buNone/>
              </a:pPr>
              <a:r>
                <a:rPr lang="en-US" sz="2400">
                  <a:solidFill>
                    <a:schemeClr val="dk1"/>
                  </a:solidFill>
                  <a:latin typeface="Calibri"/>
                  <a:ea typeface="Calibri"/>
                  <a:cs typeface="Calibri"/>
                  <a:sym typeface="Calibri"/>
                </a:rPr>
                <a:t>… but so does this, as each peer brings service capacity</a:t>
              </a:r>
              <a:endParaRPr/>
            </a:p>
          </p:txBody>
        </p:sp>
        <p:cxnSp>
          <p:nvCxnSpPr>
            <p:cNvPr id="6656" name="Google Shape;6656;p106"/>
            <p:cNvCxnSpPr/>
            <p:nvPr/>
          </p:nvCxnSpPr>
          <p:spPr>
            <a:xfrm flipH="1" rot="10800000">
              <a:off x="7935121" y="5637812"/>
              <a:ext cx="376235" cy="462537"/>
            </a:xfrm>
            <a:prstGeom prst="straightConnector1">
              <a:avLst/>
            </a:prstGeom>
            <a:noFill/>
            <a:ln cap="flat" cmpd="sng" w="9525">
              <a:solidFill>
                <a:srgbClr val="CC0000"/>
              </a:solidFill>
              <a:prstDash val="solid"/>
              <a:round/>
              <a:headEnd len="med" w="med" type="none"/>
              <a:tailEnd len="med" w="med" type="none"/>
            </a:ln>
          </p:spPr>
        </p:cxnSp>
        <p:sp>
          <p:nvSpPr>
            <p:cNvPr id="6657" name="Google Shape;6657;p106"/>
            <p:cNvSpPr txBox="1"/>
            <p:nvPr/>
          </p:nvSpPr>
          <p:spPr>
            <a:xfrm>
              <a:off x="5084684" y="6045728"/>
              <a:ext cx="3187860" cy="3951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80000"/>
                </a:lnSpc>
                <a:spcBef>
                  <a:spcPts val="0"/>
                </a:spcBef>
                <a:spcAft>
                  <a:spcPts val="0"/>
                </a:spcAft>
                <a:buNone/>
              </a:pPr>
              <a:r>
                <a:rPr lang="en-US" sz="2400">
                  <a:solidFill>
                    <a:schemeClr val="dk1"/>
                  </a:solidFill>
                  <a:latin typeface="Calibri"/>
                  <a:ea typeface="Calibri"/>
                  <a:cs typeface="Calibri"/>
                  <a:sym typeface="Calibri"/>
                </a:rPr>
                <a:t>increases linearly in </a:t>
              </a:r>
              <a:r>
                <a:rPr i="1" lang="en-US" sz="2400">
                  <a:solidFill>
                    <a:schemeClr val="dk1"/>
                  </a:solidFill>
                  <a:latin typeface="Calibri"/>
                  <a:ea typeface="Calibri"/>
                  <a:cs typeface="Calibri"/>
                  <a:sym typeface="Calibri"/>
                </a:rPr>
                <a:t>N</a:t>
              </a:r>
              <a:r>
                <a:rPr lang="en-US" sz="2400">
                  <a:solidFill>
                    <a:schemeClr val="dk1"/>
                  </a:solidFill>
                  <a:latin typeface="Calibri"/>
                  <a:ea typeface="Calibri"/>
                  <a:cs typeface="Calibri"/>
                  <a:sym typeface="Calibri"/>
                </a:rPr>
                <a:t> …</a:t>
              </a:r>
              <a:endParaRPr/>
            </a:p>
          </p:txBody>
        </p:sp>
      </p:grpSp>
      <p:sp>
        <p:nvSpPr>
          <p:cNvPr id="6658" name="Google Shape;6658;p10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2"/>
                                        </p:tgtEl>
                                        <p:attrNameLst>
                                          <p:attrName>style.visibility</p:attrName>
                                        </p:attrNameLst>
                                      </p:cBhvr>
                                      <p:to>
                                        <p:strVal val="visible"/>
                                      </p:to>
                                    </p:set>
                                    <p:animEffect filter="fade" transition="in">
                                      <p:cBhvr>
                                        <p:cTn dur="500"/>
                                        <p:tgtEl>
                                          <p:spTgt spid="6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3" name="Shape 6663"/>
        <p:cNvGrpSpPr/>
        <p:nvPr/>
      </p:nvGrpSpPr>
      <p:grpSpPr>
        <a:xfrm>
          <a:off x="0" y="0"/>
          <a:ext cx="0" cy="0"/>
          <a:chOff x="0" y="0"/>
          <a:chExt cx="0" cy="0"/>
        </a:xfrm>
      </p:grpSpPr>
      <p:sp>
        <p:nvSpPr>
          <p:cNvPr id="6664" name="Google Shape;6664;p107"/>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Client-server vs. P2P: example</a:t>
            </a:r>
            <a:endParaRPr/>
          </a:p>
        </p:txBody>
      </p:sp>
      <p:sp>
        <p:nvSpPr>
          <p:cNvPr id="6665" name="Google Shape;6665;p107"/>
          <p:cNvSpPr txBox="1"/>
          <p:nvPr/>
        </p:nvSpPr>
        <p:spPr>
          <a:xfrm>
            <a:off x="2752045" y="1362602"/>
            <a:ext cx="7481468" cy="47467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lang="en-US" sz="2400">
                <a:solidFill>
                  <a:schemeClr val="dk1"/>
                </a:solidFill>
                <a:latin typeface="Calibri"/>
                <a:ea typeface="Calibri"/>
                <a:cs typeface="Calibri"/>
                <a:sym typeface="Calibri"/>
              </a:rPr>
              <a:t>client upload rate =</a:t>
            </a:r>
            <a:r>
              <a:rPr i="1" lang="en-US" sz="2400">
                <a:solidFill>
                  <a:schemeClr val="dk1"/>
                </a:solidFill>
                <a:latin typeface="Calibri"/>
                <a:ea typeface="Calibri"/>
                <a:cs typeface="Calibri"/>
                <a:sym typeface="Calibri"/>
              </a:rPr>
              <a:t> u</a:t>
            </a:r>
            <a:r>
              <a:rPr lang="en-US" sz="2400">
                <a:solidFill>
                  <a:schemeClr val="dk1"/>
                </a:solidFill>
                <a:latin typeface="Calibri"/>
                <a:ea typeface="Calibri"/>
                <a:cs typeface="Calibri"/>
                <a:sym typeface="Calibri"/>
              </a:rPr>
              <a:t>,  </a:t>
            </a:r>
            <a:r>
              <a:rPr i="1" lang="en-US" sz="2400">
                <a:solidFill>
                  <a:schemeClr val="dk1"/>
                </a:solidFill>
                <a:latin typeface="Calibri"/>
                <a:ea typeface="Calibri"/>
                <a:cs typeface="Calibri"/>
                <a:sym typeface="Calibri"/>
              </a:rPr>
              <a:t>F/u </a:t>
            </a:r>
            <a:r>
              <a:rPr lang="en-US" sz="2400">
                <a:solidFill>
                  <a:schemeClr val="dk1"/>
                </a:solidFill>
                <a:latin typeface="Calibri"/>
                <a:ea typeface="Calibri"/>
                <a:cs typeface="Calibri"/>
                <a:sym typeface="Calibri"/>
              </a:rPr>
              <a:t>= 1 hour,  </a:t>
            </a:r>
            <a:r>
              <a:rPr i="1" lang="en-US" sz="2400">
                <a:solidFill>
                  <a:schemeClr val="dk1"/>
                </a:solidFill>
                <a:latin typeface="Calibri"/>
                <a:ea typeface="Calibri"/>
                <a:cs typeface="Calibri"/>
                <a:sym typeface="Calibri"/>
              </a:rPr>
              <a:t>u</a:t>
            </a:r>
            <a:r>
              <a:rPr baseline="-25000" i="1" lang="en-US" sz="2400">
                <a:solidFill>
                  <a:schemeClr val="dk1"/>
                </a:solidFill>
                <a:latin typeface="Calibri"/>
                <a:ea typeface="Calibri"/>
                <a:cs typeface="Calibri"/>
                <a:sym typeface="Calibri"/>
              </a:rPr>
              <a:t>s</a:t>
            </a:r>
            <a:r>
              <a:rPr i="1" lang="en-US" sz="2400">
                <a:solidFill>
                  <a:schemeClr val="dk1"/>
                </a:solidFill>
                <a:latin typeface="Calibri"/>
                <a:ea typeface="Calibri"/>
                <a:cs typeface="Calibri"/>
                <a:sym typeface="Calibri"/>
              </a:rPr>
              <a:t> = 10u,  d</a:t>
            </a:r>
            <a:r>
              <a:rPr baseline="-25000" i="1" lang="en-US" sz="2400">
                <a:solidFill>
                  <a:schemeClr val="dk1"/>
                </a:solidFill>
                <a:latin typeface="Calibri"/>
                <a:ea typeface="Calibri"/>
                <a:cs typeface="Calibri"/>
                <a:sym typeface="Calibri"/>
              </a:rPr>
              <a:t>min</a:t>
            </a:r>
            <a:r>
              <a:rPr i="1" lang="en-US" sz="2400">
                <a:solidFill>
                  <a:schemeClr val="dk1"/>
                </a:solidFill>
                <a:latin typeface="Calibri"/>
                <a:ea typeface="Calibri"/>
                <a:cs typeface="Calibri"/>
                <a:sym typeface="Calibri"/>
              </a:rPr>
              <a:t> ≥ u</a:t>
            </a:r>
            <a:r>
              <a:rPr baseline="-25000" i="1" lang="en-US" sz="2400">
                <a:solidFill>
                  <a:schemeClr val="dk1"/>
                </a:solidFill>
                <a:latin typeface="Calibri"/>
                <a:ea typeface="Calibri"/>
                <a:cs typeface="Calibri"/>
                <a:sym typeface="Calibri"/>
              </a:rPr>
              <a:t>s</a:t>
            </a:r>
            <a:endParaRPr/>
          </a:p>
        </p:txBody>
      </p:sp>
      <p:pic>
        <p:nvPicPr>
          <p:cNvPr id="6666" name="Google Shape;6666;p107"/>
          <p:cNvPicPr preferRelativeResize="0"/>
          <p:nvPr/>
        </p:nvPicPr>
        <p:blipFill rotWithShape="1">
          <a:blip r:embed="rId3">
            <a:alphaModFix/>
          </a:blip>
          <a:srcRect b="0" l="0" r="0" t="0"/>
          <a:stretch/>
        </p:blipFill>
        <p:spPr>
          <a:xfrm>
            <a:off x="2976864" y="1835409"/>
            <a:ext cx="7031830" cy="4790242"/>
          </a:xfrm>
          <a:prstGeom prst="rect">
            <a:avLst/>
          </a:prstGeom>
          <a:noFill/>
          <a:ln>
            <a:noFill/>
          </a:ln>
        </p:spPr>
      </p:pic>
      <p:sp>
        <p:nvSpPr>
          <p:cNvPr id="6667" name="Google Shape;6667;p10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2" name="Shape 6672"/>
        <p:cNvGrpSpPr/>
        <p:nvPr/>
      </p:nvGrpSpPr>
      <p:grpSpPr>
        <a:xfrm>
          <a:off x="0" y="0"/>
          <a:ext cx="0" cy="0"/>
          <a:chOff x="0" y="0"/>
          <a:chExt cx="0" cy="0"/>
        </a:xfrm>
      </p:grpSpPr>
      <p:sp>
        <p:nvSpPr>
          <p:cNvPr id="6673" name="Google Shape;6673;p108"/>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P2P file distribution: BitTorrent </a:t>
            </a:r>
            <a:endParaRPr/>
          </a:p>
        </p:txBody>
      </p:sp>
      <p:sp>
        <p:nvSpPr>
          <p:cNvPr id="6674" name="Google Shape;6674;p108"/>
          <p:cNvSpPr/>
          <p:nvPr/>
        </p:nvSpPr>
        <p:spPr>
          <a:xfrm>
            <a:off x="745784" y="1260022"/>
            <a:ext cx="7124700" cy="10096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file divided into 256Kb chunks</a:t>
            </a:r>
            <a:endParaRPr/>
          </a:p>
          <a:p>
            <a:pPr indent="-342900" lvl="0" marL="342900" marR="0" rtl="0" algn="l">
              <a:spcBef>
                <a:spcPts val="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peers in torrent send/receive file chunks</a:t>
            </a:r>
            <a:endParaRPr sz="3200">
              <a:solidFill>
                <a:schemeClr val="dk1"/>
              </a:solidFill>
              <a:latin typeface="Calibri"/>
              <a:ea typeface="Calibri"/>
              <a:cs typeface="Calibri"/>
              <a:sym typeface="Calibri"/>
            </a:endParaRPr>
          </a:p>
        </p:txBody>
      </p:sp>
      <p:sp>
        <p:nvSpPr>
          <p:cNvPr id="6675" name="Google Shape;6675;p108"/>
          <p:cNvSpPr txBox="1"/>
          <p:nvPr/>
        </p:nvSpPr>
        <p:spPr>
          <a:xfrm>
            <a:off x="1812096" y="2371997"/>
            <a:ext cx="3018775" cy="775277"/>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800"/>
              <a:buFont typeface="Calibri"/>
              <a:buNone/>
            </a:pPr>
            <a:r>
              <a:rPr i="1" lang="en-US" sz="2800">
                <a:solidFill>
                  <a:srgbClr val="CC0000"/>
                </a:solidFill>
                <a:latin typeface="Calibri"/>
                <a:ea typeface="Calibri"/>
                <a:cs typeface="Calibri"/>
                <a:sym typeface="Calibri"/>
              </a:rPr>
              <a:t>tracker:</a:t>
            </a:r>
            <a:r>
              <a:rPr lang="en-US" sz="2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tracks peers </a:t>
            </a:r>
            <a:endParaRPr/>
          </a:p>
          <a:p>
            <a:pPr indent="0" lvl="0" marL="0" marR="0" rtl="0" algn="l">
              <a:lnSpc>
                <a:spcPct val="85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participating in torrent</a:t>
            </a:r>
            <a:endParaRPr/>
          </a:p>
        </p:txBody>
      </p:sp>
      <p:sp>
        <p:nvSpPr>
          <p:cNvPr id="6676" name="Google Shape;6676;p108"/>
          <p:cNvSpPr txBox="1"/>
          <p:nvPr/>
        </p:nvSpPr>
        <p:spPr>
          <a:xfrm>
            <a:off x="7124019" y="2385559"/>
            <a:ext cx="4044723" cy="775277"/>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i="1" lang="en-US" sz="2800">
                <a:solidFill>
                  <a:srgbClr val="CC0000"/>
                </a:solidFill>
                <a:latin typeface="Calibri"/>
                <a:ea typeface="Calibri"/>
                <a:cs typeface="Calibri"/>
                <a:sym typeface="Calibri"/>
              </a:rPr>
              <a:t>torrent:</a:t>
            </a:r>
            <a:r>
              <a:rPr lang="en-US" sz="2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group of peers exchanging  chunks of a file</a:t>
            </a:r>
            <a:endParaRPr/>
          </a:p>
        </p:txBody>
      </p:sp>
      <p:cxnSp>
        <p:nvCxnSpPr>
          <p:cNvPr id="6677" name="Google Shape;6677;p108"/>
          <p:cNvCxnSpPr/>
          <p:nvPr/>
        </p:nvCxnSpPr>
        <p:spPr>
          <a:xfrm>
            <a:off x="4149045" y="3765096"/>
            <a:ext cx="1587" cy="536575"/>
          </a:xfrm>
          <a:prstGeom prst="straightConnector1">
            <a:avLst/>
          </a:prstGeom>
          <a:noFill/>
          <a:ln cap="flat" cmpd="sng" w="19050">
            <a:solidFill>
              <a:srgbClr val="CC0000"/>
            </a:solidFill>
            <a:prstDash val="solid"/>
            <a:round/>
            <a:headEnd len="med" w="med" type="none"/>
            <a:tailEnd len="med" w="med" type="triangle"/>
          </a:ln>
        </p:spPr>
      </p:cxnSp>
      <p:cxnSp>
        <p:nvCxnSpPr>
          <p:cNvPr id="6678" name="Google Shape;6678;p108"/>
          <p:cNvCxnSpPr/>
          <p:nvPr/>
        </p:nvCxnSpPr>
        <p:spPr>
          <a:xfrm>
            <a:off x="5495245" y="3493634"/>
            <a:ext cx="2551112" cy="1409700"/>
          </a:xfrm>
          <a:prstGeom prst="straightConnector1">
            <a:avLst/>
          </a:prstGeom>
          <a:noFill/>
          <a:ln cap="flat" cmpd="sng" w="9525">
            <a:solidFill>
              <a:schemeClr val="dk1"/>
            </a:solidFill>
            <a:prstDash val="solid"/>
            <a:round/>
            <a:headEnd len="med" w="med" type="triangle"/>
            <a:tailEnd len="med" w="med" type="triangle"/>
          </a:ln>
        </p:spPr>
      </p:cxnSp>
      <p:cxnSp>
        <p:nvCxnSpPr>
          <p:cNvPr id="6679" name="Google Shape;6679;p108"/>
          <p:cNvCxnSpPr/>
          <p:nvPr/>
        </p:nvCxnSpPr>
        <p:spPr>
          <a:xfrm>
            <a:off x="5292045" y="3644446"/>
            <a:ext cx="247650" cy="1816100"/>
          </a:xfrm>
          <a:prstGeom prst="straightConnector1">
            <a:avLst/>
          </a:prstGeom>
          <a:noFill/>
          <a:ln cap="flat" cmpd="sng" w="9525">
            <a:solidFill>
              <a:schemeClr val="dk1"/>
            </a:solidFill>
            <a:prstDash val="solid"/>
            <a:round/>
            <a:headEnd len="med" w="med" type="triangle"/>
            <a:tailEnd len="med" w="med" type="triangle"/>
          </a:ln>
        </p:spPr>
      </p:cxnSp>
      <p:cxnSp>
        <p:nvCxnSpPr>
          <p:cNvPr id="6680" name="Google Shape;6680;p108"/>
          <p:cNvCxnSpPr/>
          <p:nvPr/>
        </p:nvCxnSpPr>
        <p:spPr>
          <a:xfrm rot="10800000">
            <a:off x="6931932" y="3404734"/>
            <a:ext cx="1168400" cy="306387"/>
          </a:xfrm>
          <a:prstGeom prst="straightConnector1">
            <a:avLst/>
          </a:prstGeom>
          <a:noFill/>
          <a:ln cap="flat" cmpd="sng" w="9525">
            <a:solidFill>
              <a:schemeClr val="dk1"/>
            </a:solidFill>
            <a:prstDash val="solid"/>
            <a:round/>
            <a:headEnd len="med" w="med" type="triangle"/>
            <a:tailEnd len="med" w="med" type="triangle"/>
          </a:ln>
        </p:spPr>
      </p:cxnSp>
      <p:cxnSp>
        <p:nvCxnSpPr>
          <p:cNvPr id="6681" name="Google Shape;6681;p108"/>
          <p:cNvCxnSpPr/>
          <p:nvPr/>
        </p:nvCxnSpPr>
        <p:spPr>
          <a:xfrm flipH="1">
            <a:off x="6115957" y="3941309"/>
            <a:ext cx="2039938" cy="1987550"/>
          </a:xfrm>
          <a:prstGeom prst="straightConnector1">
            <a:avLst/>
          </a:prstGeom>
          <a:noFill/>
          <a:ln cap="flat" cmpd="sng" w="9525">
            <a:solidFill>
              <a:schemeClr val="dk1"/>
            </a:solidFill>
            <a:prstDash val="solid"/>
            <a:round/>
            <a:headEnd len="med" w="med" type="triangle"/>
            <a:tailEnd len="med" w="med" type="triangle"/>
          </a:ln>
        </p:spPr>
      </p:cxnSp>
      <p:cxnSp>
        <p:nvCxnSpPr>
          <p:cNvPr id="6682" name="Google Shape;6682;p108"/>
          <p:cNvCxnSpPr/>
          <p:nvPr/>
        </p:nvCxnSpPr>
        <p:spPr>
          <a:xfrm flipH="1">
            <a:off x="6203270" y="5906634"/>
            <a:ext cx="739775" cy="163512"/>
          </a:xfrm>
          <a:prstGeom prst="straightConnector1">
            <a:avLst/>
          </a:prstGeom>
          <a:noFill/>
          <a:ln cap="flat" cmpd="sng" w="9525">
            <a:solidFill>
              <a:schemeClr val="dk1"/>
            </a:solidFill>
            <a:prstDash val="solid"/>
            <a:round/>
            <a:headEnd len="med" w="med" type="triangle"/>
            <a:tailEnd len="med" w="med" type="triangle"/>
          </a:ln>
        </p:spPr>
      </p:cxnSp>
      <p:cxnSp>
        <p:nvCxnSpPr>
          <p:cNvPr id="6683" name="Google Shape;6683;p108"/>
          <p:cNvCxnSpPr/>
          <p:nvPr/>
        </p:nvCxnSpPr>
        <p:spPr>
          <a:xfrm flipH="1">
            <a:off x="5722257" y="3603171"/>
            <a:ext cx="900113" cy="1676400"/>
          </a:xfrm>
          <a:prstGeom prst="straightConnector1">
            <a:avLst/>
          </a:prstGeom>
          <a:noFill/>
          <a:ln cap="flat" cmpd="sng" w="9525">
            <a:solidFill>
              <a:schemeClr val="dk1"/>
            </a:solidFill>
            <a:prstDash val="solid"/>
            <a:round/>
            <a:headEnd len="med" w="med" type="triangle"/>
            <a:tailEnd len="med" w="med" type="triangle"/>
          </a:ln>
        </p:spPr>
      </p:cxnSp>
      <p:cxnSp>
        <p:nvCxnSpPr>
          <p:cNvPr id="6684" name="Google Shape;6684;p108"/>
          <p:cNvCxnSpPr/>
          <p:nvPr/>
        </p:nvCxnSpPr>
        <p:spPr>
          <a:xfrm flipH="1" rot="10800000">
            <a:off x="5887357" y="4989059"/>
            <a:ext cx="2120900" cy="482600"/>
          </a:xfrm>
          <a:prstGeom prst="straightConnector1">
            <a:avLst/>
          </a:prstGeom>
          <a:noFill/>
          <a:ln cap="flat" cmpd="sng" w="9525">
            <a:solidFill>
              <a:schemeClr val="dk1"/>
            </a:solidFill>
            <a:prstDash val="solid"/>
            <a:round/>
            <a:headEnd len="med" w="med" type="triangle"/>
            <a:tailEnd len="med" w="med" type="triangle"/>
          </a:ln>
        </p:spPr>
      </p:cxnSp>
      <p:cxnSp>
        <p:nvCxnSpPr>
          <p:cNvPr id="6685" name="Google Shape;6685;p108"/>
          <p:cNvCxnSpPr/>
          <p:nvPr/>
        </p:nvCxnSpPr>
        <p:spPr>
          <a:xfrm>
            <a:off x="6887482" y="3547609"/>
            <a:ext cx="1182688" cy="1276350"/>
          </a:xfrm>
          <a:prstGeom prst="straightConnector1">
            <a:avLst/>
          </a:prstGeom>
          <a:noFill/>
          <a:ln cap="flat" cmpd="sng" w="9525">
            <a:solidFill>
              <a:schemeClr val="dk1"/>
            </a:solidFill>
            <a:prstDash val="solid"/>
            <a:round/>
            <a:headEnd len="med" w="med" type="triangle"/>
            <a:tailEnd len="med" w="med" type="triangle"/>
          </a:ln>
        </p:spPr>
      </p:cxnSp>
      <p:cxnSp>
        <p:nvCxnSpPr>
          <p:cNvPr id="6686" name="Google Shape;6686;p108"/>
          <p:cNvCxnSpPr/>
          <p:nvPr/>
        </p:nvCxnSpPr>
        <p:spPr>
          <a:xfrm>
            <a:off x="7330395" y="5928859"/>
            <a:ext cx="376237" cy="217487"/>
          </a:xfrm>
          <a:prstGeom prst="straightConnector1">
            <a:avLst/>
          </a:prstGeom>
          <a:noFill/>
          <a:ln cap="flat" cmpd="sng" w="9525">
            <a:solidFill>
              <a:schemeClr val="dk1"/>
            </a:solidFill>
            <a:prstDash val="solid"/>
            <a:round/>
            <a:headEnd len="med" w="med" type="triangle"/>
            <a:tailEnd len="med" w="med" type="triangle"/>
          </a:ln>
        </p:spPr>
      </p:cxnSp>
      <p:cxnSp>
        <p:nvCxnSpPr>
          <p:cNvPr id="6687" name="Google Shape;6687;p108"/>
          <p:cNvCxnSpPr/>
          <p:nvPr/>
        </p:nvCxnSpPr>
        <p:spPr>
          <a:xfrm>
            <a:off x="6215970" y="6224134"/>
            <a:ext cx="1490662" cy="1587"/>
          </a:xfrm>
          <a:prstGeom prst="straightConnector1">
            <a:avLst/>
          </a:prstGeom>
          <a:noFill/>
          <a:ln cap="flat" cmpd="sng" w="9525">
            <a:solidFill>
              <a:schemeClr val="dk1"/>
            </a:solidFill>
            <a:prstDash val="solid"/>
            <a:round/>
            <a:headEnd len="med" w="med" type="triangle"/>
            <a:tailEnd len="med" w="med" type="triangle"/>
          </a:ln>
        </p:spPr>
      </p:cxnSp>
      <p:sp>
        <p:nvSpPr>
          <p:cNvPr id="6688" name="Google Shape;6688;p108"/>
          <p:cNvSpPr txBox="1"/>
          <p:nvPr/>
        </p:nvSpPr>
        <p:spPr>
          <a:xfrm>
            <a:off x="2380570" y="4766809"/>
            <a:ext cx="1585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Alice arrives  …</a:t>
            </a:r>
            <a:endParaRPr/>
          </a:p>
        </p:txBody>
      </p:sp>
      <p:cxnSp>
        <p:nvCxnSpPr>
          <p:cNvPr id="6689" name="Google Shape;6689;p108"/>
          <p:cNvCxnSpPr/>
          <p:nvPr/>
        </p:nvCxnSpPr>
        <p:spPr>
          <a:xfrm flipH="1">
            <a:off x="7881257" y="5163684"/>
            <a:ext cx="263525" cy="939800"/>
          </a:xfrm>
          <a:prstGeom prst="straightConnector1">
            <a:avLst/>
          </a:prstGeom>
          <a:noFill/>
          <a:ln cap="flat" cmpd="sng" w="9525">
            <a:solidFill>
              <a:schemeClr val="dk1"/>
            </a:solidFill>
            <a:prstDash val="solid"/>
            <a:round/>
            <a:headEnd len="med" w="med" type="triangle"/>
            <a:tailEnd len="med" w="med" type="triangle"/>
          </a:ln>
        </p:spPr>
      </p:cxnSp>
      <p:pic>
        <p:nvPicPr>
          <p:cNvPr descr="Alice" id="6690" name="Google Shape;6690;p108"/>
          <p:cNvPicPr preferRelativeResize="0"/>
          <p:nvPr/>
        </p:nvPicPr>
        <p:blipFill rotWithShape="1">
          <a:blip r:embed="rId3">
            <a:alphaModFix/>
          </a:blip>
          <a:srcRect b="0" l="0" r="0" t="0"/>
          <a:stretch/>
        </p:blipFill>
        <p:spPr>
          <a:xfrm>
            <a:off x="3536270" y="4284209"/>
            <a:ext cx="474662" cy="511175"/>
          </a:xfrm>
          <a:prstGeom prst="rect">
            <a:avLst/>
          </a:prstGeom>
          <a:noFill/>
          <a:ln>
            <a:noFill/>
          </a:ln>
        </p:spPr>
      </p:pic>
      <p:cxnSp>
        <p:nvCxnSpPr>
          <p:cNvPr id="6691" name="Google Shape;6691;p108"/>
          <p:cNvCxnSpPr/>
          <p:nvPr/>
        </p:nvCxnSpPr>
        <p:spPr>
          <a:xfrm>
            <a:off x="3364820" y="3122159"/>
            <a:ext cx="476250" cy="258762"/>
          </a:xfrm>
          <a:prstGeom prst="straightConnector1">
            <a:avLst/>
          </a:prstGeom>
          <a:noFill/>
          <a:ln cap="flat" cmpd="sng" w="9525">
            <a:solidFill>
              <a:srgbClr val="FF3300"/>
            </a:solidFill>
            <a:prstDash val="solid"/>
            <a:round/>
            <a:headEnd len="med" w="med" type="none"/>
            <a:tailEnd len="med" w="med" type="none"/>
          </a:ln>
        </p:spPr>
      </p:cxnSp>
      <p:sp>
        <p:nvSpPr>
          <p:cNvPr id="6692" name="Google Shape;6692;p108"/>
          <p:cNvSpPr txBox="1"/>
          <p:nvPr/>
        </p:nvSpPr>
        <p:spPr>
          <a:xfrm>
            <a:off x="2394857" y="5027159"/>
            <a:ext cx="2160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obtains list</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of peers from tracker</a:t>
            </a:r>
            <a:endParaRPr/>
          </a:p>
        </p:txBody>
      </p:sp>
      <p:grpSp>
        <p:nvGrpSpPr>
          <p:cNvPr id="6693" name="Google Shape;6693;p108"/>
          <p:cNvGrpSpPr/>
          <p:nvPr/>
        </p:nvGrpSpPr>
        <p:grpSpPr>
          <a:xfrm>
            <a:off x="4528457" y="3571421"/>
            <a:ext cx="3492500" cy="2163763"/>
            <a:chOff x="1752" y="2166"/>
            <a:chExt cx="2200" cy="1363"/>
          </a:xfrm>
        </p:grpSpPr>
        <p:cxnSp>
          <p:nvCxnSpPr>
            <p:cNvPr id="6694" name="Google Shape;6694;p108"/>
            <p:cNvCxnSpPr/>
            <p:nvPr/>
          </p:nvCxnSpPr>
          <p:spPr>
            <a:xfrm flipH="1" rot="10800000">
              <a:off x="1752" y="2166"/>
              <a:ext cx="361" cy="530"/>
            </a:xfrm>
            <a:prstGeom prst="straightConnector1">
              <a:avLst/>
            </a:prstGeom>
            <a:noFill/>
            <a:ln cap="flat" cmpd="sng" w="9525">
              <a:solidFill>
                <a:schemeClr val="dk1"/>
              </a:solidFill>
              <a:prstDash val="solid"/>
              <a:round/>
              <a:headEnd len="med" w="med" type="triangle"/>
              <a:tailEnd len="med" w="med" type="triangle"/>
            </a:ln>
          </p:spPr>
        </p:cxnSp>
        <p:cxnSp>
          <p:nvCxnSpPr>
            <p:cNvPr id="6695" name="Google Shape;6695;p108"/>
            <p:cNvCxnSpPr/>
            <p:nvPr/>
          </p:nvCxnSpPr>
          <p:spPr>
            <a:xfrm flipH="1" rot="10800000">
              <a:off x="1770" y="2352"/>
              <a:ext cx="2182" cy="400"/>
            </a:xfrm>
            <a:prstGeom prst="straightConnector1">
              <a:avLst/>
            </a:prstGeom>
            <a:noFill/>
            <a:ln cap="flat" cmpd="sng" w="9525">
              <a:solidFill>
                <a:schemeClr val="dk1"/>
              </a:solidFill>
              <a:prstDash val="solid"/>
              <a:round/>
              <a:headEnd len="med" w="med" type="triangle"/>
              <a:tailEnd len="med" w="med" type="triangle"/>
            </a:ln>
          </p:spPr>
        </p:cxnSp>
        <p:cxnSp>
          <p:nvCxnSpPr>
            <p:cNvPr id="6696" name="Google Shape;6696;p108"/>
            <p:cNvCxnSpPr/>
            <p:nvPr/>
          </p:nvCxnSpPr>
          <p:spPr>
            <a:xfrm>
              <a:off x="1786" y="2820"/>
              <a:ext cx="1550" cy="709"/>
            </a:xfrm>
            <a:prstGeom prst="straightConnector1">
              <a:avLst/>
            </a:prstGeom>
            <a:noFill/>
            <a:ln cap="flat" cmpd="sng" w="9525">
              <a:solidFill>
                <a:schemeClr val="dk1"/>
              </a:solidFill>
              <a:prstDash val="solid"/>
              <a:round/>
              <a:headEnd len="med" w="med" type="triangle"/>
              <a:tailEnd len="med" w="med" type="triangle"/>
            </a:ln>
          </p:spPr>
        </p:cxnSp>
      </p:grpSp>
      <p:sp>
        <p:nvSpPr>
          <p:cNvPr id="6697" name="Google Shape;6697;p108"/>
          <p:cNvSpPr txBox="1"/>
          <p:nvPr/>
        </p:nvSpPr>
        <p:spPr>
          <a:xfrm>
            <a:off x="2355170" y="5568496"/>
            <a:ext cx="31720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and begins exchanging </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 chunks with peers in torrent</a:t>
            </a:r>
            <a:endParaRPr/>
          </a:p>
        </p:txBody>
      </p:sp>
      <p:grpSp>
        <p:nvGrpSpPr>
          <p:cNvPr id="6698" name="Google Shape;6698;p108"/>
          <p:cNvGrpSpPr/>
          <p:nvPr/>
        </p:nvGrpSpPr>
        <p:grpSpPr>
          <a:xfrm>
            <a:off x="3931557" y="3080884"/>
            <a:ext cx="379413" cy="604837"/>
            <a:chOff x="4140" y="429"/>
            <a:chExt cx="1425" cy="2396"/>
          </a:xfrm>
        </p:grpSpPr>
        <p:sp>
          <p:nvSpPr>
            <p:cNvPr id="6699" name="Google Shape;6699;p108"/>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0" name="Google Shape;6700;p108"/>
            <p:cNvSpPr/>
            <p:nvPr/>
          </p:nvSpPr>
          <p:spPr>
            <a:xfrm>
              <a:off x="4206" y="429"/>
              <a:ext cx="1049"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01" name="Google Shape;6701;p108"/>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2" name="Google Shape;6702;p108"/>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3" name="Google Shape;6703;p108"/>
            <p:cNvSpPr/>
            <p:nvPr/>
          </p:nvSpPr>
          <p:spPr>
            <a:xfrm>
              <a:off x="4212" y="693"/>
              <a:ext cx="596"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nvGrpSpPr>
            <p:cNvPr id="6704" name="Google Shape;6704;p108"/>
            <p:cNvGrpSpPr/>
            <p:nvPr/>
          </p:nvGrpSpPr>
          <p:grpSpPr>
            <a:xfrm>
              <a:off x="4748" y="668"/>
              <a:ext cx="584" cy="145"/>
              <a:chOff x="613" y="2568"/>
              <a:chExt cx="729" cy="139"/>
            </a:xfrm>
          </p:grpSpPr>
          <p:sp>
            <p:nvSpPr>
              <p:cNvPr id="6705" name="Google Shape;6705;p108"/>
              <p:cNvSpPr/>
              <p:nvPr/>
            </p:nvSpPr>
            <p:spPr>
              <a:xfrm>
                <a:off x="613" y="2568"/>
                <a:ext cx="729"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06" name="Google Shape;6706;p108"/>
              <p:cNvSpPr/>
              <p:nvPr/>
            </p:nvSpPr>
            <p:spPr>
              <a:xfrm>
                <a:off x="628" y="2586"/>
                <a:ext cx="699"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sp>
          <p:nvSpPr>
            <p:cNvPr id="6707" name="Google Shape;6707;p108"/>
            <p:cNvSpPr/>
            <p:nvPr/>
          </p:nvSpPr>
          <p:spPr>
            <a:xfrm>
              <a:off x="4223" y="1020"/>
              <a:ext cx="596"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nvGrpSpPr>
            <p:cNvPr id="6708" name="Google Shape;6708;p108"/>
            <p:cNvGrpSpPr/>
            <p:nvPr/>
          </p:nvGrpSpPr>
          <p:grpSpPr>
            <a:xfrm>
              <a:off x="4748" y="995"/>
              <a:ext cx="579" cy="132"/>
              <a:chOff x="615" y="2569"/>
              <a:chExt cx="722" cy="137"/>
            </a:xfrm>
          </p:grpSpPr>
          <p:sp>
            <p:nvSpPr>
              <p:cNvPr id="6709" name="Google Shape;6709;p108"/>
              <p:cNvSpPr/>
              <p:nvPr/>
            </p:nvSpPr>
            <p:spPr>
              <a:xfrm>
                <a:off x="615" y="2569"/>
                <a:ext cx="722"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10" name="Google Shape;6710;p108"/>
              <p:cNvSpPr/>
              <p:nvPr/>
            </p:nvSpPr>
            <p:spPr>
              <a:xfrm>
                <a:off x="630" y="2582"/>
                <a:ext cx="692"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sp>
          <p:nvSpPr>
            <p:cNvPr id="6711" name="Google Shape;6711;p108"/>
            <p:cNvSpPr/>
            <p:nvPr/>
          </p:nvSpPr>
          <p:spPr>
            <a:xfrm>
              <a:off x="4218" y="1360"/>
              <a:ext cx="596"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12" name="Google Shape;6712;p108"/>
            <p:cNvSpPr/>
            <p:nvPr/>
          </p:nvSpPr>
          <p:spPr>
            <a:xfrm>
              <a:off x="4229" y="1655"/>
              <a:ext cx="596"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nvGrpSpPr>
            <p:cNvPr id="6713" name="Google Shape;6713;p108"/>
            <p:cNvGrpSpPr/>
            <p:nvPr/>
          </p:nvGrpSpPr>
          <p:grpSpPr>
            <a:xfrm>
              <a:off x="4737" y="1642"/>
              <a:ext cx="578" cy="151"/>
              <a:chOff x="616" y="2582"/>
              <a:chExt cx="720" cy="139"/>
            </a:xfrm>
          </p:grpSpPr>
          <p:sp>
            <p:nvSpPr>
              <p:cNvPr id="6714" name="Google Shape;6714;p108"/>
              <p:cNvSpPr/>
              <p:nvPr/>
            </p:nvSpPr>
            <p:spPr>
              <a:xfrm>
                <a:off x="616" y="2582"/>
                <a:ext cx="720"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15" name="Google Shape;6715;p108"/>
              <p:cNvSpPr/>
              <p:nvPr/>
            </p:nvSpPr>
            <p:spPr>
              <a:xfrm>
                <a:off x="630" y="2588"/>
                <a:ext cx="691"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sp>
          <p:nvSpPr>
            <p:cNvPr id="6716" name="Google Shape;6716;p108"/>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717" name="Google Shape;6717;p108"/>
            <p:cNvGrpSpPr/>
            <p:nvPr/>
          </p:nvGrpSpPr>
          <p:grpSpPr>
            <a:xfrm>
              <a:off x="4737" y="1328"/>
              <a:ext cx="584" cy="138"/>
              <a:chOff x="611" y="2569"/>
              <a:chExt cx="728" cy="138"/>
            </a:xfrm>
          </p:grpSpPr>
          <p:sp>
            <p:nvSpPr>
              <p:cNvPr id="6718" name="Google Shape;6718;p108"/>
              <p:cNvSpPr/>
              <p:nvPr/>
            </p:nvSpPr>
            <p:spPr>
              <a:xfrm>
                <a:off x="611" y="2569"/>
                <a:ext cx="728"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19" name="Google Shape;6719;p108"/>
              <p:cNvSpPr/>
              <p:nvPr/>
            </p:nvSpPr>
            <p:spPr>
              <a:xfrm>
                <a:off x="618" y="2588"/>
                <a:ext cx="706" cy="10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sp>
          <p:nvSpPr>
            <p:cNvPr id="6720" name="Google Shape;6720;p108"/>
            <p:cNvSpPr/>
            <p:nvPr/>
          </p:nvSpPr>
          <p:spPr>
            <a:xfrm>
              <a:off x="5249" y="429"/>
              <a:ext cx="72" cy="2289"/>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21" name="Google Shape;6721;p108"/>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2" name="Google Shape;6722;p108"/>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3" name="Google Shape;6723;p108"/>
            <p:cNvSpPr/>
            <p:nvPr/>
          </p:nvSpPr>
          <p:spPr>
            <a:xfrm>
              <a:off x="5517" y="2611"/>
              <a:ext cx="48" cy="94"/>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24" name="Google Shape;6724;p108"/>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5" name="Google Shape;6725;p108"/>
            <p:cNvSpPr/>
            <p:nvPr/>
          </p:nvSpPr>
          <p:spPr>
            <a:xfrm>
              <a:off x="4140" y="2680"/>
              <a:ext cx="1198"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26" name="Google Shape;6726;p108"/>
            <p:cNvSpPr/>
            <p:nvPr/>
          </p:nvSpPr>
          <p:spPr>
            <a:xfrm>
              <a:off x="4206" y="2712"/>
              <a:ext cx="1073" cy="82"/>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27" name="Google Shape;6727;p108"/>
            <p:cNvSpPr/>
            <p:nvPr/>
          </p:nvSpPr>
          <p:spPr>
            <a:xfrm>
              <a:off x="4307" y="2385"/>
              <a:ext cx="161" cy="13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28" name="Google Shape;6728;p108"/>
            <p:cNvSpPr/>
            <p:nvPr/>
          </p:nvSpPr>
          <p:spPr>
            <a:xfrm>
              <a:off x="4486" y="2385"/>
              <a:ext cx="161" cy="145"/>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Calibri"/>
                <a:ea typeface="Calibri"/>
                <a:cs typeface="Calibri"/>
                <a:sym typeface="Calibri"/>
              </a:endParaRPr>
            </a:p>
          </p:txBody>
        </p:sp>
        <p:sp>
          <p:nvSpPr>
            <p:cNvPr id="6729" name="Google Shape;6729;p108"/>
            <p:cNvSpPr/>
            <p:nvPr/>
          </p:nvSpPr>
          <p:spPr>
            <a:xfrm>
              <a:off x="4665" y="2379"/>
              <a:ext cx="155"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30" name="Google Shape;6730;p108"/>
            <p:cNvSpPr/>
            <p:nvPr/>
          </p:nvSpPr>
          <p:spPr>
            <a:xfrm>
              <a:off x="5064" y="1838"/>
              <a:ext cx="83" cy="761"/>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731" name="Google Shape;6731;p108"/>
          <p:cNvGrpSpPr/>
          <p:nvPr/>
        </p:nvGrpSpPr>
        <p:grpSpPr>
          <a:xfrm>
            <a:off x="3825195" y="4320721"/>
            <a:ext cx="685800" cy="588963"/>
            <a:chOff x="-44" y="1473"/>
            <a:chExt cx="981" cy="1105"/>
          </a:xfrm>
        </p:grpSpPr>
        <p:pic>
          <p:nvPicPr>
            <p:cNvPr descr="desktop_computer_stylized_medium" id="6732" name="Google Shape;6732;p108"/>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733" name="Google Shape;6733;p10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34" name="Google Shape;6734;p108"/>
          <p:cNvGrpSpPr/>
          <p:nvPr/>
        </p:nvGrpSpPr>
        <p:grpSpPr>
          <a:xfrm>
            <a:off x="5195207" y="5333546"/>
            <a:ext cx="728663" cy="620713"/>
            <a:chOff x="-44" y="1473"/>
            <a:chExt cx="981" cy="1105"/>
          </a:xfrm>
        </p:grpSpPr>
        <p:pic>
          <p:nvPicPr>
            <p:cNvPr descr="desktop_computer_stylized_medium" id="6735" name="Google Shape;6735;p108"/>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736" name="Google Shape;6736;p10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37" name="Google Shape;6737;p108"/>
          <p:cNvGrpSpPr/>
          <p:nvPr/>
        </p:nvGrpSpPr>
        <p:grpSpPr>
          <a:xfrm>
            <a:off x="5477782" y="5911396"/>
            <a:ext cx="728663" cy="620713"/>
            <a:chOff x="-44" y="1473"/>
            <a:chExt cx="981" cy="1105"/>
          </a:xfrm>
        </p:grpSpPr>
        <p:pic>
          <p:nvPicPr>
            <p:cNvPr descr="desktop_computer_stylized_medium" id="6738" name="Google Shape;6738;p108"/>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739" name="Google Shape;6739;p10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40" name="Google Shape;6740;p108"/>
          <p:cNvGrpSpPr/>
          <p:nvPr/>
        </p:nvGrpSpPr>
        <p:grpSpPr>
          <a:xfrm flipH="1">
            <a:off x="8111445" y="4757284"/>
            <a:ext cx="728662" cy="620712"/>
            <a:chOff x="-44" y="1473"/>
            <a:chExt cx="981" cy="1105"/>
          </a:xfrm>
        </p:grpSpPr>
        <p:pic>
          <p:nvPicPr>
            <p:cNvPr descr="desktop_computer_stylized_medium" id="6741" name="Google Shape;6741;p108"/>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742" name="Google Shape;6742;p10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43" name="Google Shape;6743;p108"/>
          <p:cNvGrpSpPr/>
          <p:nvPr/>
        </p:nvGrpSpPr>
        <p:grpSpPr>
          <a:xfrm flipH="1">
            <a:off x="7763782" y="6095546"/>
            <a:ext cx="728663" cy="620713"/>
            <a:chOff x="-44" y="1473"/>
            <a:chExt cx="981" cy="1105"/>
          </a:xfrm>
        </p:grpSpPr>
        <p:pic>
          <p:nvPicPr>
            <p:cNvPr descr="desktop_computer_stylized_medium" id="6744" name="Google Shape;6744;p108"/>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745" name="Google Shape;6745;p10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46" name="Google Shape;6746;p108"/>
          <p:cNvGrpSpPr/>
          <p:nvPr/>
        </p:nvGrpSpPr>
        <p:grpSpPr>
          <a:xfrm flipH="1">
            <a:off x="8165420" y="3569834"/>
            <a:ext cx="728662" cy="620712"/>
            <a:chOff x="-44" y="1473"/>
            <a:chExt cx="981" cy="1105"/>
          </a:xfrm>
        </p:grpSpPr>
        <p:pic>
          <p:nvPicPr>
            <p:cNvPr descr="desktop_computer_stylized_medium" id="6747" name="Google Shape;6747;p108"/>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748" name="Google Shape;6748;p10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49" name="Google Shape;6749;p108"/>
          <p:cNvGrpSpPr/>
          <p:nvPr/>
        </p:nvGrpSpPr>
        <p:grpSpPr>
          <a:xfrm flipH="1">
            <a:off x="6368370" y="3036434"/>
            <a:ext cx="641350" cy="620712"/>
            <a:chOff x="-44" y="1473"/>
            <a:chExt cx="981" cy="1105"/>
          </a:xfrm>
        </p:grpSpPr>
        <p:pic>
          <p:nvPicPr>
            <p:cNvPr descr="desktop_computer_stylized_medium" id="6750" name="Google Shape;6750;p108"/>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751" name="Google Shape;6751;p10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52" name="Google Shape;6752;p108"/>
          <p:cNvGrpSpPr/>
          <p:nvPr/>
        </p:nvGrpSpPr>
        <p:grpSpPr>
          <a:xfrm>
            <a:off x="4758645" y="3026909"/>
            <a:ext cx="728662" cy="620712"/>
            <a:chOff x="-44" y="1473"/>
            <a:chExt cx="981" cy="1105"/>
          </a:xfrm>
        </p:grpSpPr>
        <p:pic>
          <p:nvPicPr>
            <p:cNvPr descr="desktop_computer_stylized_medium" id="6753" name="Google Shape;6753;p108"/>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754" name="Google Shape;6754;p10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55" name="Google Shape;6755;p108"/>
          <p:cNvGrpSpPr/>
          <p:nvPr/>
        </p:nvGrpSpPr>
        <p:grpSpPr>
          <a:xfrm>
            <a:off x="6858907" y="5639934"/>
            <a:ext cx="490538" cy="412750"/>
            <a:chOff x="-44" y="1473"/>
            <a:chExt cx="981" cy="1105"/>
          </a:xfrm>
        </p:grpSpPr>
        <p:pic>
          <p:nvPicPr>
            <p:cNvPr descr="desktop_computer_stylized_medium" id="6756" name="Google Shape;6756;p108"/>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757" name="Google Shape;6757;p10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58" name="Google Shape;6758;p10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8"/>
                                        </p:tgtEl>
                                        <p:attrNameLst>
                                          <p:attrName>style.visibility</p:attrName>
                                        </p:attrNameLst>
                                      </p:cBhvr>
                                      <p:to>
                                        <p:strVal val="visible"/>
                                      </p:to>
                                    </p:set>
                                    <p:animEffect filter="fade" transition="in">
                                      <p:cBhvr>
                                        <p:cTn dur="1000"/>
                                        <p:tgtEl>
                                          <p:spTgt spid="6688"/>
                                        </p:tgtEl>
                                      </p:cBhvr>
                                    </p:animEffect>
                                  </p:childTnLst>
                                </p:cTn>
                              </p:par>
                              <p:par>
                                <p:cTn fill="hold" nodeType="withEffect" presetClass="entr" presetID="10" presetSubtype="0">
                                  <p:stCondLst>
                                    <p:cond delay="0"/>
                                  </p:stCondLst>
                                  <p:childTnLst>
                                    <p:set>
                                      <p:cBhvr>
                                        <p:cTn dur="1" fill="hold">
                                          <p:stCondLst>
                                            <p:cond delay="0"/>
                                          </p:stCondLst>
                                        </p:cTn>
                                        <p:tgtEl>
                                          <p:spTgt spid="6690"/>
                                        </p:tgtEl>
                                        <p:attrNameLst>
                                          <p:attrName>style.visibility</p:attrName>
                                        </p:attrNameLst>
                                      </p:cBhvr>
                                      <p:to>
                                        <p:strVal val="visible"/>
                                      </p:to>
                                    </p:set>
                                    <p:animEffect filter="fade" transition="in">
                                      <p:cBhvr>
                                        <p:cTn dur="500"/>
                                        <p:tgtEl>
                                          <p:spTgt spid="6690"/>
                                        </p:tgtEl>
                                      </p:cBhvr>
                                    </p:animEffect>
                                  </p:childTnLst>
                                </p:cTn>
                              </p:par>
                              <p:par>
                                <p:cTn fill="hold" nodeType="withEffect" presetClass="entr" presetID="10" presetSubtype="0">
                                  <p:stCondLst>
                                    <p:cond delay="0"/>
                                  </p:stCondLst>
                                  <p:childTnLst>
                                    <p:set>
                                      <p:cBhvr>
                                        <p:cTn dur="1" fill="hold">
                                          <p:stCondLst>
                                            <p:cond delay="0"/>
                                          </p:stCondLst>
                                        </p:cTn>
                                        <p:tgtEl>
                                          <p:spTgt spid="6731"/>
                                        </p:tgtEl>
                                        <p:attrNameLst>
                                          <p:attrName>style.visibility</p:attrName>
                                        </p:attrNameLst>
                                      </p:cBhvr>
                                      <p:to>
                                        <p:strVal val="visible"/>
                                      </p:to>
                                    </p:set>
                                    <p:animEffect filter="fade" transition="in">
                                      <p:cBhvr>
                                        <p:cTn dur="500"/>
                                        <p:tgtEl>
                                          <p:spTgt spid="6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2"/>
                                        </p:tgtEl>
                                        <p:attrNameLst>
                                          <p:attrName>style.visibility</p:attrName>
                                        </p:attrNameLst>
                                      </p:cBhvr>
                                      <p:to>
                                        <p:strVal val="visible"/>
                                      </p:to>
                                    </p:set>
                                    <p:animEffect filter="fade" transition="in">
                                      <p:cBhvr>
                                        <p:cTn dur="1000"/>
                                        <p:tgtEl>
                                          <p:spTgt spid="6692"/>
                                        </p:tgtEl>
                                      </p:cBhvr>
                                    </p:animEffect>
                                  </p:childTnLst>
                                </p:cTn>
                              </p:par>
                              <p:par>
                                <p:cTn fill="hold" nodeType="withEffect" presetClass="entr" presetID="10" presetSubtype="0">
                                  <p:stCondLst>
                                    <p:cond delay="0"/>
                                  </p:stCondLst>
                                  <p:childTnLst>
                                    <p:set>
                                      <p:cBhvr>
                                        <p:cTn dur="1" fill="hold">
                                          <p:stCondLst>
                                            <p:cond delay="0"/>
                                          </p:stCondLst>
                                        </p:cTn>
                                        <p:tgtEl>
                                          <p:spTgt spid="6677"/>
                                        </p:tgtEl>
                                        <p:attrNameLst>
                                          <p:attrName>style.visibility</p:attrName>
                                        </p:attrNameLst>
                                      </p:cBhvr>
                                      <p:to>
                                        <p:strVal val="visible"/>
                                      </p:to>
                                    </p:set>
                                    <p:animEffect filter="fade" transition="in">
                                      <p:cBhvr>
                                        <p:cTn dur="500"/>
                                        <p:tgtEl>
                                          <p:spTgt spid="6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3"/>
                                        </p:tgtEl>
                                        <p:attrNameLst>
                                          <p:attrName>style.visibility</p:attrName>
                                        </p:attrNameLst>
                                      </p:cBhvr>
                                      <p:to>
                                        <p:strVal val="visible"/>
                                      </p:to>
                                    </p:set>
                                    <p:animEffect filter="fade" transition="in">
                                      <p:cBhvr>
                                        <p:cTn dur="1000"/>
                                        <p:tgtEl>
                                          <p:spTgt spid="6693"/>
                                        </p:tgtEl>
                                      </p:cBhvr>
                                    </p:animEffect>
                                  </p:childTnLst>
                                </p:cTn>
                              </p:par>
                              <p:par>
                                <p:cTn fill="hold" nodeType="withEffect" presetClass="entr" presetID="10" presetSubtype="0">
                                  <p:stCondLst>
                                    <p:cond delay="0"/>
                                  </p:stCondLst>
                                  <p:childTnLst>
                                    <p:set>
                                      <p:cBhvr>
                                        <p:cTn dur="1" fill="hold">
                                          <p:stCondLst>
                                            <p:cond delay="0"/>
                                          </p:stCondLst>
                                        </p:cTn>
                                        <p:tgtEl>
                                          <p:spTgt spid="6697"/>
                                        </p:tgtEl>
                                        <p:attrNameLst>
                                          <p:attrName>style.visibility</p:attrName>
                                        </p:attrNameLst>
                                      </p:cBhvr>
                                      <p:to>
                                        <p:strVal val="visible"/>
                                      </p:to>
                                    </p:set>
                                    <p:animEffect filter="fade" transition="in">
                                      <p:cBhvr>
                                        <p:cTn dur="1000"/>
                                        <p:tgtEl>
                                          <p:spTgt spid="6697"/>
                                        </p:tgtEl>
                                      </p:cBhvr>
                                    </p:animEffect>
                                  </p:childTnLst>
                                </p:cTn>
                              </p:par>
                              <p:par>
                                <p:cTn fill="hold" nodeType="withEffect" presetClass="exit" presetID="10" presetSubtype="0">
                                  <p:stCondLst>
                                    <p:cond delay="0"/>
                                  </p:stCondLst>
                                  <p:childTnLst>
                                    <p:animEffect filter="fade" transition="out">
                                      <p:cBhvr>
                                        <p:cTn dur="500"/>
                                        <p:tgtEl>
                                          <p:spTgt spid="6677"/>
                                        </p:tgtEl>
                                      </p:cBhvr>
                                    </p:animEffect>
                                    <p:set>
                                      <p:cBhvr>
                                        <p:cTn dur="1" fill="hold">
                                          <p:stCondLst>
                                            <p:cond delay="500"/>
                                          </p:stCondLst>
                                        </p:cTn>
                                        <p:tgtEl>
                                          <p:spTgt spid="66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3" name="Shape 6763"/>
        <p:cNvGrpSpPr/>
        <p:nvPr/>
      </p:nvGrpSpPr>
      <p:grpSpPr>
        <a:xfrm>
          <a:off x="0" y="0"/>
          <a:ext cx="0" cy="0"/>
          <a:chOff x="0" y="0"/>
          <a:chExt cx="0" cy="0"/>
        </a:xfrm>
      </p:grpSpPr>
      <p:sp>
        <p:nvSpPr>
          <p:cNvPr id="6764" name="Google Shape;6764;p109"/>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P2P file distribution: BitTorrent </a:t>
            </a:r>
            <a:endParaRPr/>
          </a:p>
        </p:txBody>
      </p:sp>
      <p:sp>
        <p:nvSpPr>
          <p:cNvPr id="6765" name="Google Shape;6765;p109"/>
          <p:cNvSpPr txBox="1"/>
          <p:nvPr/>
        </p:nvSpPr>
        <p:spPr>
          <a:xfrm>
            <a:off x="672727" y="1548887"/>
            <a:ext cx="5988276" cy="2457450"/>
          </a:xfrm>
          <a:prstGeom prst="rect">
            <a:avLst/>
          </a:prstGeom>
          <a:noFill/>
          <a:ln>
            <a:noFill/>
          </a:ln>
        </p:spPr>
        <p:txBody>
          <a:bodyPr anchorCtr="0" anchor="t" bIns="45700" lIns="91425" spcFirstLastPara="1" rIns="91425" wrap="square" tIns="45700">
            <a:noAutofit/>
          </a:bodyPr>
          <a:lstStyle/>
          <a:p>
            <a:pPr indent="-287338" lvl="0" marL="287338" marR="0" rtl="0" algn="l">
              <a:lnSpc>
                <a:spcPct val="85000"/>
              </a:lnSpc>
              <a:spcBef>
                <a:spcPts val="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peer joining torrent: </a:t>
            </a:r>
            <a:endParaRPr/>
          </a:p>
          <a:p>
            <a:pPr indent="-223837" lvl="1" marL="681038" marR="0" rtl="0" algn="l">
              <a:lnSpc>
                <a:spcPct val="85000"/>
              </a:lnSpc>
              <a:spcBef>
                <a:spcPts val="48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has no chunks, but will accumulate them over time from other peers</a:t>
            </a:r>
            <a:endParaRPr/>
          </a:p>
          <a:p>
            <a:pPr indent="-223837" lvl="1" marL="681038" marR="0" rtl="0" algn="l">
              <a:lnSpc>
                <a:spcPct val="85000"/>
              </a:lnSpc>
              <a:spcBef>
                <a:spcPts val="48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registers with tracker to get list of peers, connects to subset of peers (“neighbors”)</a:t>
            </a:r>
            <a:endParaRPr b="0" i="0" sz="2400" u="none" cap="none" strike="noStrike">
              <a:solidFill>
                <a:schemeClr val="dk1"/>
              </a:solidFill>
              <a:latin typeface="Calibri"/>
              <a:ea typeface="Calibri"/>
              <a:cs typeface="Calibri"/>
              <a:sym typeface="Calibri"/>
            </a:endParaRPr>
          </a:p>
        </p:txBody>
      </p:sp>
      <p:sp>
        <p:nvSpPr>
          <p:cNvPr id="6766" name="Google Shape;6766;p109"/>
          <p:cNvSpPr/>
          <p:nvPr/>
        </p:nvSpPr>
        <p:spPr>
          <a:xfrm>
            <a:off x="689056" y="3728719"/>
            <a:ext cx="10987087" cy="2338387"/>
          </a:xfrm>
          <a:prstGeom prst="rect">
            <a:avLst/>
          </a:prstGeom>
          <a:noFill/>
          <a:ln>
            <a:noFill/>
          </a:ln>
        </p:spPr>
        <p:txBody>
          <a:bodyPr anchorCtr="0" anchor="t" bIns="45700" lIns="91425" spcFirstLastPara="1" rIns="91425" wrap="square" tIns="45700">
            <a:noAutofit/>
          </a:bodyPr>
          <a:lstStyle/>
          <a:p>
            <a:pPr indent="-287338" lvl="0" marL="287338" marR="0" rtl="0" algn="l">
              <a:lnSpc>
                <a:spcPct val="85000"/>
              </a:lnSpc>
              <a:spcBef>
                <a:spcPts val="0"/>
              </a:spcBef>
              <a:spcAft>
                <a:spcPts val="0"/>
              </a:spcAft>
              <a:buClr>
                <a:srgbClr val="000099"/>
              </a:buClr>
              <a:buSzPts val="2800"/>
              <a:buFont typeface="Noto Sans Symbols"/>
              <a:buChar char="▪"/>
            </a:pPr>
            <a:r>
              <a:rPr lang="en-US" sz="2800">
                <a:solidFill>
                  <a:srgbClr val="000000"/>
                </a:solidFill>
                <a:latin typeface="Calibri"/>
                <a:ea typeface="Calibri"/>
                <a:cs typeface="Calibri"/>
                <a:sym typeface="Calibri"/>
              </a:rPr>
              <a:t>while downloading, peer uploads chunks to other peers</a:t>
            </a:r>
            <a:endParaRPr/>
          </a:p>
          <a:p>
            <a:pPr indent="-287338" lvl="0" marL="287338" marR="0" rtl="0" algn="l">
              <a:lnSpc>
                <a:spcPct val="85000"/>
              </a:lnSpc>
              <a:spcBef>
                <a:spcPts val="560"/>
              </a:spcBef>
              <a:spcAft>
                <a:spcPts val="0"/>
              </a:spcAft>
              <a:buClr>
                <a:srgbClr val="000099"/>
              </a:buClr>
              <a:buSzPts val="2800"/>
              <a:buFont typeface="Noto Sans Symbols"/>
              <a:buChar char="▪"/>
            </a:pPr>
            <a:r>
              <a:rPr lang="en-US" sz="2800">
                <a:solidFill>
                  <a:srgbClr val="000000"/>
                </a:solidFill>
                <a:latin typeface="Calibri"/>
                <a:ea typeface="Calibri"/>
                <a:cs typeface="Calibri"/>
                <a:sym typeface="Calibri"/>
              </a:rPr>
              <a:t>peer may change peers with whom it exchanges chunks</a:t>
            </a:r>
            <a:endParaRPr/>
          </a:p>
          <a:p>
            <a:pPr indent="-287338" lvl="0" marL="287338" marR="0" rtl="0" algn="l">
              <a:lnSpc>
                <a:spcPct val="85000"/>
              </a:lnSpc>
              <a:spcBef>
                <a:spcPts val="560"/>
              </a:spcBef>
              <a:spcAft>
                <a:spcPts val="0"/>
              </a:spcAft>
              <a:buClr>
                <a:srgbClr val="000099"/>
              </a:buClr>
              <a:buSzPts val="2800"/>
              <a:buFont typeface="Noto Sans Symbols"/>
              <a:buChar char="▪"/>
            </a:pPr>
            <a:r>
              <a:rPr i="1" lang="en-US" sz="2800">
                <a:solidFill>
                  <a:srgbClr val="CC0000"/>
                </a:solidFill>
                <a:latin typeface="Calibri"/>
                <a:ea typeface="Calibri"/>
                <a:cs typeface="Calibri"/>
                <a:sym typeface="Calibri"/>
              </a:rPr>
              <a:t>churn:</a:t>
            </a:r>
            <a:r>
              <a:rPr lang="en-US" sz="2800">
                <a:solidFill>
                  <a:srgbClr val="000000"/>
                </a:solidFill>
                <a:latin typeface="Calibri"/>
                <a:ea typeface="Calibri"/>
                <a:cs typeface="Calibri"/>
                <a:sym typeface="Calibri"/>
              </a:rPr>
              <a:t> peers may come and go</a:t>
            </a:r>
            <a:endParaRPr/>
          </a:p>
          <a:p>
            <a:pPr indent="-287338" lvl="0" marL="287338" marR="0" rtl="0" algn="l">
              <a:lnSpc>
                <a:spcPct val="85000"/>
              </a:lnSpc>
              <a:spcBef>
                <a:spcPts val="560"/>
              </a:spcBef>
              <a:spcAft>
                <a:spcPts val="0"/>
              </a:spcAft>
              <a:buClr>
                <a:srgbClr val="000099"/>
              </a:buClr>
              <a:buSzPts val="2800"/>
              <a:buFont typeface="Noto Sans Symbols"/>
              <a:buChar char="▪"/>
            </a:pPr>
            <a:r>
              <a:rPr lang="en-US" sz="2800">
                <a:solidFill>
                  <a:srgbClr val="000000"/>
                </a:solidFill>
                <a:latin typeface="Calibri"/>
                <a:ea typeface="Calibri"/>
                <a:cs typeface="Calibri"/>
                <a:sym typeface="Calibri"/>
              </a:rPr>
              <a:t>once peer has entire file, it may (selfishly) leave or (altruistically) remain in torrent</a:t>
            </a:r>
            <a:endParaRPr/>
          </a:p>
        </p:txBody>
      </p:sp>
      <p:grpSp>
        <p:nvGrpSpPr>
          <p:cNvPr id="6767" name="Google Shape;6767;p109"/>
          <p:cNvGrpSpPr/>
          <p:nvPr/>
        </p:nvGrpSpPr>
        <p:grpSpPr>
          <a:xfrm>
            <a:off x="7622267" y="1307114"/>
            <a:ext cx="3567113" cy="2233613"/>
            <a:chOff x="4911725" y="1368425"/>
            <a:chExt cx="3567113" cy="2233613"/>
          </a:xfrm>
        </p:grpSpPr>
        <p:cxnSp>
          <p:nvCxnSpPr>
            <p:cNvPr id="6768" name="Google Shape;6768;p109"/>
            <p:cNvCxnSpPr/>
            <p:nvPr/>
          </p:nvCxnSpPr>
          <p:spPr>
            <a:xfrm>
              <a:off x="6245225" y="1646238"/>
              <a:ext cx="1736725" cy="879475"/>
            </a:xfrm>
            <a:prstGeom prst="straightConnector1">
              <a:avLst/>
            </a:prstGeom>
            <a:noFill/>
            <a:ln cap="flat" cmpd="sng" w="9525">
              <a:solidFill>
                <a:srgbClr val="000000"/>
              </a:solidFill>
              <a:prstDash val="solid"/>
              <a:round/>
              <a:headEnd len="med" w="med" type="triangle"/>
              <a:tailEnd len="med" w="med" type="triangle"/>
            </a:ln>
          </p:spPr>
        </p:cxnSp>
        <p:cxnSp>
          <p:nvCxnSpPr>
            <p:cNvPr id="6769" name="Google Shape;6769;p109"/>
            <p:cNvCxnSpPr/>
            <p:nvPr/>
          </p:nvCxnSpPr>
          <p:spPr>
            <a:xfrm>
              <a:off x="6107113" y="1739900"/>
              <a:ext cx="168275" cy="1133475"/>
            </a:xfrm>
            <a:prstGeom prst="straightConnector1">
              <a:avLst/>
            </a:prstGeom>
            <a:noFill/>
            <a:ln cap="flat" cmpd="sng" w="9525">
              <a:solidFill>
                <a:srgbClr val="000000"/>
              </a:solidFill>
              <a:prstDash val="solid"/>
              <a:round/>
              <a:headEnd len="med" w="med" type="triangle"/>
              <a:tailEnd len="med" w="med" type="triangle"/>
            </a:ln>
          </p:spPr>
        </p:cxnSp>
        <p:cxnSp>
          <p:nvCxnSpPr>
            <p:cNvPr id="6770" name="Google Shape;6770;p109"/>
            <p:cNvCxnSpPr/>
            <p:nvPr/>
          </p:nvCxnSpPr>
          <p:spPr>
            <a:xfrm rot="10800000">
              <a:off x="7223125" y="1590675"/>
              <a:ext cx="795338" cy="190500"/>
            </a:xfrm>
            <a:prstGeom prst="straightConnector1">
              <a:avLst/>
            </a:prstGeom>
            <a:noFill/>
            <a:ln cap="flat" cmpd="sng" w="9525">
              <a:solidFill>
                <a:srgbClr val="000000"/>
              </a:solidFill>
              <a:prstDash val="solid"/>
              <a:round/>
              <a:headEnd len="med" w="med" type="triangle"/>
              <a:tailEnd len="med" w="med" type="triangle"/>
            </a:ln>
          </p:spPr>
        </p:cxnSp>
        <p:cxnSp>
          <p:nvCxnSpPr>
            <p:cNvPr id="6771" name="Google Shape;6771;p109"/>
            <p:cNvCxnSpPr/>
            <p:nvPr/>
          </p:nvCxnSpPr>
          <p:spPr>
            <a:xfrm flipH="1">
              <a:off x="6667500" y="1925638"/>
              <a:ext cx="1389063" cy="1239837"/>
            </a:xfrm>
            <a:prstGeom prst="straightConnector1">
              <a:avLst/>
            </a:prstGeom>
            <a:noFill/>
            <a:ln cap="flat" cmpd="sng" w="9525">
              <a:solidFill>
                <a:srgbClr val="000000"/>
              </a:solidFill>
              <a:prstDash val="solid"/>
              <a:round/>
              <a:headEnd len="med" w="med" type="triangle"/>
              <a:tailEnd len="med" w="med" type="triangle"/>
            </a:ln>
          </p:spPr>
        </p:cxnSp>
        <p:cxnSp>
          <p:nvCxnSpPr>
            <p:cNvPr id="6772" name="Google Shape;6772;p109"/>
            <p:cNvCxnSpPr/>
            <p:nvPr/>
          </p:nvCxnSpPr>
          <p:spPr>
            <a:xfrm flipH="1">
              <a:off x="6726238" y="3152775"/>
              <a:ext cx="504825" cy="101600"/>
            </a:xfrm>
            <a:prstGeom prst="straightConnector1">
              <a:avLst/>
            </a:prstGeom>
            <a:noFill/>
            <a:ln cap="flat" cmpd="sng" w="9525">
              <a:solidFill>
                <a:srgbClr val="000000"/>
              </a:solidFill>
              <a:prstDash val="solid"/>
              <a:round/>
              <a:headEnd len="med" w="med" type="triangle"/>
              <a:tailEnd len="med" w="med" type="triangle"/>
            </a:ln>
          </p:spPr>
        </p:cxnSp>
        <p:cxnSp>
          <p:nvCxnSpPr>
            <p:cNvPr id="6773" name="Google Shape;6773;p109"/>
            <p:cNvCxnSpPr/>
            <p:nvPr/>
          </p:nvCxnSpPr>
          <p:spPr>
            <a:xfrm flipH="1">
              <a:off x="6399213" y="1714500"/>
              <a:ext cx="612775" cy="1046163"/>
            </a:xfrm>
            <a:prstGeom prst="straightConnector1">
              <a:avLst/>
            </a:prstGeom>
            <a:noFill/>
            <a:ln cap="flat" cmpd="sng" w="9525">
              <a:solidFill>
                <a:srgbClr val="000000"/>
              </a:solidFill>
              <a:prstDash val="solid"/>
              <a:round/>
              <a:headEnd len="med" w="med" type="triangle"/>
              <a:tailEnd len="med" w="med" type="triangle"/>
            </a:ln>
          </p:spPr>
        </p:cxnSp>
        <p:cxnSp>
          <p:nvCxnSpPr>
            <p:cNvPr id="6774" name="Google Shape;6774;p109"/>
            <p:cNvCxnSpPr/>
            <p:nvPr/>
          </p:nvCxnSpPr>
          <p:spPr>
            <a:xfrm flipH="1" rot="10800000">
              <a:off x="6511925" y="2579688"/>
              <a:ext cx="1443038" cy="301625"/>
            </a:xfrm>
            <a:prstGeom prst="straightConnector1">
              <a:avLst/>
            </a:prstGeom>
            <a:noFill/>
            <a:ln cap="flat" cmpd="sng" w="9525">
              <a:solidFill>
                <a:srgbClr val="000000"/>
              </a:solidFill>
              <a:prstDash val="solid"/>
              <a:round/>
              <a:headEnd len="med" w="med" type="triangle"/>
              <a:tailEnd len="med" w="med" type="triangle"/>
            </a:ln>
          </p:spPr>
        </p:cxnSp>
        <p:cxnSp>
          <p:nvCxnSpPr>
            <p:cNvPr id="6775" name="Google Shape;6775;p109"/>
            <p:cNvCxnSpPr/>
            <p:nvPr/>
          </p:nvCxnSpPr>
          <p:spPr>
            <a:xfrm>
              <a:off x="7192963" y="1679575"/>
              <a:ext cx="804862" cy="796925"/>
            </a:xfrm>
            <a:prstGeom prst="straightConnector1">
              <a:avLst/>
            </a:prstGeom>
            <a:noFill/>
            <a:ln cap="flat" cmpd="sng" w="9525">
              <a:solidFill>
                <a:srgbClr val="000000"/>
              </a:solidFill>
              <a:prstDash val="solid"/>
              <a:round/>
              <a:headEnd len="med" w="med" type="triangle"/>
              <a:tailEnd len="med" w="med" type="triangle"/>
            </a:ln>
          </p:spPr>
        </p:cxnSp>
        <p:cxnSp>
          <p:nvCxnSpPr>
            <p:cNvPr id="6776" name="Google Shape;6776;p109"/>
            <p:cNvCxnSpPr/>
            <p:nvPr/>
          </p:nvCxnSpPr>
          <p:spPr>
            <a:xfrm>
              <a:off x="7494588" y="3165475"/>
              <a:ext cx="255587" cy="136525"/>
            </a:xfrm>
            <a:prstGeom prst="straightConnector1">
              <a:avLst/>
            </a:prstGeom>
            <a:noFill/>
            <a:ln cap="flat" cmpd="sng" w="9525">
              <a:solidFill>
                <a:srgbClr val="000000"/>
              </a:solidFill>
              <a:prstDash val="solid"/>
              <a:round/>
              <a:headEnd len="med" w="med" type="triangle"/>
              <a:tailEnd len="med" w="med" type="triangle"/>
            </a:ln>
          </p:spPr>
        </p:cxnSp>
        <p:cxnSp>
          <p:nvCxnSpPr>
            <p:cNvPr id="6777" name="Google Shape;6777;p109"/>
            <p:cNvCxnSpPr/>
            <p:nvPr/>
          </p:nvCxnSpPr>
          <p:spPr>
            <a:xfrm>
              <a:off x="6735763" y="3351213"/>
              <a:ext cx="1014412" cy="0"/>
            </a:xfrm>
            <a:prstGeom prst="straightConnector1">
              <a:avLst/>
            </a:prstGeom>
            <a:noFill/>
            <a:ln cap="flat" cmpd="sng" w="9525">
              <a:solidFill>
                <a:srgbClr val="000000"/>
              </a:solidFill>
              <a:prstDash val="solid"/>
              <a:round/>
              <a:headEnd len="med" w="med" type="triangle"/>
              <a:tailEnd len="med" w="med" type="triangle"/>
            </a:ln>
          </p:spPr>
        </p:cxnSp>
        <p:cxnSp>
          <p:nvCxnSpPr>
            <p:cNvPr id="6778" name="Google Shape;6778;p109"/>
            <p:cNvCxnSpPr/>
            <p:nvPr/>
          </p:nvCxnSpPr>
          <p:spPr>
            <a:xfrm flipH="1">
              <a:off x="7869238" y="2689225"/>
              <a:ext cx="179387" cy="585788"/>
            </a:xfrm>
            <a:prstGeom prst="straightConnector1">
              <a:avLst/>
            </a:prstGeom>
            <a:noFill/>
            <a:ln cap="flat" cmpd="sng" w="9525">
              <a:solidFill>
                <a:srgbClr val="000000"/>
              </a:solidFill>
              <a:prstDash val="solid"/>
              <a:round/>
              <a:headEnd len="med" w="med" type="triangle"/>
              <a:tailEnd len="med" w="med" type="triangle"/>
            </a:ln>
          </p:spPr>
        </p:cxnSp>
        <p:pic>
          <p:nvPicPr>
            <p:cNvPr descr="Alice" id="6779" name="Google Shape;6779;p109"/>
            <p:cNvPicPr preferRelativeResize="0"/>
            <p:nvPr/>
          </p:nvPicPr>
          <p:blipFill rotWithShape="1">
            <a:blip r:embed="rId3">
              <a:alphaModFix/>
            </a:blip>
            <a:srcRect b="0" l="0" r="0" t="0"/>
            <a:stretch/>
          </p:blipFill>
          <p:spPr>
            <a:xfrm>
              <a:off x="4911725" y="2139950"/>
              <a:ext cx="323850" cy="319088"/>
            </a:xfrm>
            <a:prstGeom prst="rect">
              <a:avLst/>
            </a:prstGeom>
            <a:noFill/>
            <a:ln>
              <a:noFill/>
            </a:ln>
          </p:spPr>
        </p:pic>
        <p:grpSp>
          <p:nvGrpSpPr>
            <p:cNvPr id="6780" name="Google Shape;6780;p109"/>
            <p:cNvGrpSpPr/>
            <p:nvPr/>
          </p:nvGrpSpPr>
          <p:grpSpPr>
            <a:xfrm>
              <a:off x="5586413" y="1693863"/>
              <a:ext cx="2378075" cy="1350962"/>
              <a:chOff x="1752" y="2166"/>
              <a:chExt cx="2200" cy="1363"/>
            </a:xfrm>
          </p:grpSpPr>
          <p:cxnSp>
            <p:nvCxnSpPr>
              <p:cNvPr id="6781" name="Google Shape;6781;p109"/>
              <p:cNvCxnSpPr/>
              <p:nvPr/>
            </p:nvCxnSpPr>
            <p:spPr>
              <a:xfrm flipH="1" rot="10800000">
                <a:off x="1752" y="2166"/>
                <a:ext cx="361" cy="530"/>
              </a:xfrm>
              <a:prstGeom prst="straightConnector1">
                <a:avLst/>
              </a:prstGeom>
              <a:noFill/>
              <a:ln cap="flat" cmpd="sng" w="9525">
                <a:solidFill>
                  <a:srgbClr val="000000"/>
                </a:solidFill>
                <a:prstDash val="solid"/>
                <a:round/>
                <a:headEnd len="med" w="med" type="triangle"/>
                <a:tailEnd len="med" w="med" type="triangle"/>
              </a:ln>
            </p:spPr>
          </p:cxnSp>
          <p:cxnSp>
            <p:nvCxnSpPr>
              <p:cNvPr id="6782" name="Google Shape;6782;p109"/>
              <p:cNvCxnSpPr/>
              <p:nvPr/>
            </p:nvCxnSpPr>
            <p:spPr>
              <a:xfrm flipH="1" rot="10800000">
                <a:off x="1770" y="2352"/>
                <a:ext cx="2182" cy="400"/>
              </a:xfrm>
              <a:prstGeom prst="straightConnector1">
                <a:avLst/>
              </a:prstGeom>
              <a:noFill/>
              <a:ln cap="flat" cmpd="sng" w="9525">
                <a:solidFill>
                  <a:srgbClr val="000000"/>
                </a:solidFill>
                <a:prstDash val="solid"/>
                <a:round/>
                <a:headEnd len="med" w="med" type="triangle"/>
                <a:tailEnd len="med" w="med" type="triangle"/>
              </a:ln>
            </p:spPr>
          </p:cxnSp>
          <p:cxnSp>
            <p:nvCxnSpPr>
              <p:cNvPr id="6783" name="Google Shape;6783;p109"/>
              <p:cNvCxnSpPr/>
              <p:nvPr/>
            </p:nvCxnSpPr>
            <p:spPr>
              <a:xfrm>
                <a:off x="1786" y="2820"/>
                <a:ext cx="1550" cy="709"/>
              </a:xfrm>
              <a:prstGeom prst="straightConnector1">
                <a:avLst/>
              </a:prstGeom>
              <a:noFill/>
              <a:ln cap="flat" cmpd="sng" w="9525">
                <a:solidFill>
                  <a:srgbClr val="000000"/>
                </a:solidFill>
                <a:prstDash val="solid"/>
                <a:round/>
                <a:headEnd len="med" w="med" type="triangle"/>
                <a:tailEnd len="med" w="med" type="triangle"/>
              </a:ln>
            </p:spPr>
          </p:cxnSp>
        </p:grpSp>
        <p:grpSp>
          <p:nvGrpSpPr>
            <p:cNvPr id="6784" name="Google Shape;6784;p109"/>
            <p:cNvGrpSpPr/>
            <p:nvPr/>
          </p:nvGrpSpPr>
          <p:grpSpPr>
            <a:xfrm>
              <a:off x="5245100" y="1374775"/>
              <a:ext cx="292100" cy="517525"/>
              <a:chOff x="4140" y="429"/>
              <a:chExt cx="1425" cy="2396"/>
            </a:xfrm>
          </p:grpSpPr>
          <p:sp>
            <p:nvSpPr>
              <p:cNvPr id="6785" name="Google Shape;6785;p10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786" name="Google Shape;6786;p109"/>
              <p:cNvSpPr/>
              <p:nvPr/>
            </p:nvSpPr>
            <p:spPr>
              <a:xfrm>
                <a:off x="4210" y="429"/>
                <a:ext cx="1046" cy="2286"/>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787" name="Google Shape;6787;p10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788" name="Google Shape;6788;p10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789" name="Google Shape;6789;p109"/>
              <p:cNvSpPr/>
              <p:nvPr/>
            </p:nvSpPr>
            <p:spPr>
              <a:xfrm>
                <a:off x="4210" y="694"/>
                <a:ext cx="596"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6790" name="Google Shape;6790;p109"/>
              <p:cNvGrpSpPr/>
              <p:nvPr/>
            </p:nvGrpSpPr>
            <p:grpSpPr>
              <a:xfrm>
                <a:off x="4752" y="671"/>
                <a:ext cx="581" cy="140"/>
                <a:chOff x="618" y="2571"/>
                <a:chExt cx="725" cy="134"/>
              </a:xfrm>
            </p:grpSpPr>
            <p:sp>
              <p:nvSpPr>
                <p:cNvPr id="6791" name="Google Shape;6791;p109"/>
                <p:cNvSpPr/>
                <p:nvPr/>
              </p:nvSpPr>
              <p:spPr>
                <a:xfrm>
                  <a:off x="618" y="2571"/>
                  <a:ext cx="725" cy="134"/>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792" name="Google Shape;6792;p109"/>
                <p:cNvSpPr/>
                <p:nvPr/>
              </p:nvSpPr>
              <p:spPr>
                <a:xfrm>
                  <a:off x="637" y="2585"/>
                  <a:ext cx="686"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6793" name="Google Shape;6793;p109"/>
              <p:cNvSpPr/>
              <p:nvPr/>
            </p:nvSpPr>
            <p:spPr>
              <a:xfrm>
                <a:off x="4225" y="1017"/>
                <a:ext cx="596" cy="51"/>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6794" name="Google Shape;6794;p109"/>
              <p:cNvGrpSpPr/>
              <p:nvPr/>
            </p:nvGrpSpPr>
            <p:grpSpPr>
              <a:xfrm>
                <a:off x="4744" y="995"/>
                <a:ext cx="581" cy="132"/>
                <a:chOff x="610" y="2569"/>
                <a:chExt cx="725" cy="137"/>
              </a:xfrm>
            </p:grpSpPr>
            <p:sp>
              <p:nvSpPr>
                <p:cNvPr id="6795" name="Google Shape;6795;p109"/>
                <p:cNvSpPr/>
                <p:nvPr/>
              </p:nvSpPr>
              <p:spPr>
                <a:xfrm>
                  <a:off x="610" y="2569"/>
                  <a:ext cx="725"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796" name="Google Shape;6796;p109"/>
                <p:cNvSpPr/>
                <p:nvPr/>
              </p:nvSpPr>
              <p:spPr>
                <a:xfrm>
                  <a:off x="630" y="2584"/>
                  <a:ext cx="68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6797" name="Google Shape;6797;p109"/>
              <p:cNvSpPr/>
              <p:nvPr/>
            </p:nvSpPr>
            <p:spPr>
              <a:xfrm>
                <a:off x="4217" y="1355"/>
                <a:ext cx="596" cy="51"/>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798" name="Google Shape;6798;p109"/>
              <p:cNvSpPr/>
              <p:nvPr/>
            </p:nvSpPr>
            <p:spPr>
              <a:xfrm>
                <a:off x="4225" y="1656"/>
                <a:ext cx="596" cy="44"/>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6799" name="Google Shape;6799;p109"/>
              <p:cNvGrpSpPr/>
              <p:nvPr/>
            </p:nvGrpSpPr>
            <p:grpSpPr>
              <a:xfrm>
                <a:off x="4737" y="1627"/>
                <a:ext cx="581" cy="154"/>
                <a:chOff x="616" y="2568"/>
                <a:chExt cx="724" cy="142"/>
              </a:xfrm>
            </p:grpSpPr>
            <p:sp>
              <p:nvSpPr>
                <p:cNvPr id="6800" name="Google Shape;6800;p109"/>
                <p:cNvSpPr/>
                <p:nvPr/>
              </p:nvSpPr>
              <p:spPr>
                <a:xfrm>
                  <a:off x="616" y="2568"/>
                  <a:ext cx="724" cy="142"/>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01" name="Google Shape;6801;p109"/>
                <p:cNvSpPr/>
                <p:nvPr/>
              </p:nvSpPr>
              <p:spPr>
                <a:xfrm>
                  <a:off x="635" y="2582"/>
                  <a:ext cx="685"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6802" name="Google Shape;6802;p10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nvGrpSpPr>
              <p:cNvPr id="6803" name="Google Shape;6803;p109"/>
              <p:cNvGrpSpPr/>
              <p:nvPr/>
            </p:nvGrpSpPr>
            <p:grpSpPr>
              <a:xfrm>
                <a:off x="4737" y="1326"/>
                <a:ext cx="581" cy="140"/>
                <a:chOff x="611" y="2567"/>
                <a:chExt cx="724" cy="140"/>
              </a:xfrm>
            </p:grpSpPr>
            <p:sp>
              <p:nvSpPr>
                <p:cNvPr id="6804" name="Google Shape;6804;p109"/>
                <p:cNvSpPr/>
                <p:nvPr/>
              </p:nvSpPr>
              <p:spPr>
                <a:xfrm>
                  <a:off x="611" y="2567"/>
                  <a:ext cx="724"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05" name="Google Shape;6805;p109"/>
                <p:cNvSpPr/>
                <p:nvPr/>
              </p:nvSpPr>
              <p:spPr>
                <a:xfrm>
                  <a:off x="630" y="2581"/>
                  <a:ext cx="685"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6806" name="Google Shape;6806;p109"/>
              <p:cNvSpPr/>
              <p:nvPr/>
            </p:nvSpPr>
            <p:spPr>
              <a:xfrm>
                <a:off x="5247" y="429"/>
                <a:ext cx="70" cy="2286"/>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07" name="Google Shape;6807;p10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08" name="Google Shape;6808;p10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09" name="Google Shape;6809;p109"/>
              <p:cNvSpPr/>
              <p:nvPr/>
            </p:nvSpPr>
            <p:spPr>
              <a:xfrm>
                <a:off x="5519" y="2612"/>
                <a:ext cx="46" cy="96"/>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10" name="Google Shape;6810;p10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11" name="Google Shape;6811;p109"/>
              <p:cNvSpPr/>
              <p:nvPr/>
            </p:nvSpPr>
            <p:spPr>
              <a:xfrm>
                <a:off x="4140" y="2678"/>
                <a:ext cx="1200" cy="147"/>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12" name="Google Shape;6812;p109"/>
              <p:cNvSpPr/>
              <p:nvPr/>
            </p:nvSpPr>
            <p:spPr>
              <a:xfrm>
                <a:off x="4210" y="2707"/>
                <a:ext cx="1069" cy="88"/>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13" name="Google Shape;6813;p109"/>
              <p:cNvSpPr/>
              <p:nvPr/>
            </p:nvSpPr>
            <p:spPr>
              <a:xfrm>
                <a:off x="4310" y="2384"/>
                <a:ext cx="155"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14" name="Google Shape;6814;p109"/>
              <p:cNvSpPr/>
              <p:nvPr/>
            </p:nvSpPr>
            <p:spPr>
              <a:xfrm>
                <a:off x="4489" y="2384"/>
                <a:ext cx="155"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6815" name="Google Shape;6815;p109"/>
              <p:cNvSpPr/>
              <p:nvPr/>
            </p:nvSpPr>
            <p:spPr>
              <a:xfrm>
                <a:off x="4659" y="2384"/>
                <a:ext cx="163"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6816" name="Google Shape;6816;p109"/>
              <p:cNvSpPr/>
              <p:nvPr/>
            </p:nvSpPr>
            <p:spPr>
              <a:xfrm>
                <a:off x="5062" y="1833"/>
                <a:ext cx="85" cy="764"/>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817" name="Google Shape;6817;p109"/>
            <p:cNvGrpSpPr/>
            <p:nvPr/>
          </p:nvGrpSpPr>
          <p:grpSpPr>
            <a:xfrm>
              <a:off x="6311900" y="3176588"/>
              <a:ext cx="434975" cy="349250"/>
              <a:chOff x="-44" y="1473"/>
              <a:chExt cx="981" cy="1105"/>
            </a:xfrm>
          </p:grpSpPr>
          <p:pic>
            <p:nvPicPr>
              <p:cNvPr descr="desktop_computer_stylized_medium" id="6818" name="Google Shape;6818;p10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819" name="Google Shape;6819;p10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820" name="Google Shape;6820;p109"/>
            <p:cNvGrpSpPr/>
            <p:nvPr/>
          </p:nvGrpSpPr>
          <p:grpSpPr>
            <a:xfrm flipH="1">
              <a:off x="7716838" y="3252788"/>
              <a:ext cx="434975" cy="349250"/>
              <a:chOff x="-44" y="1473"/>
              <a:chExt cx="981" cy="1105"/>
            </a:xfrm>
          </p:grpSpPr>
          <p:pic>
            <p:nvPicPr>
              <p:cNvPr descr="desktop_computer_stylized_medium" id="6821" name="Google Shape;6821;p10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822" name="Google Shape;6822;p10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823" name="Google Shape;6823;p109"/>
            <p:cNvGrpSpPr/>
            <p:nvPr/>
          </p:nvGrpSpPr>
          <p:grpSpPr>
            <a:xfrm flipH="1">
              <a:off x="7988300" y="2457450"/>
              <a:ext cx="434975" cy="349250"/>
              <a:chOff x="-44" y="1473"/>
              <a:chExt cx="981" cy="1105"/>
            </a:xfrm>
          </p:grpSpPr>
          <p:pic>
            <p:nvPicPr>
              <p:cNvPr descr="desktop_computer_stylized_medium" id="6824" name="Google Shape;6824;p10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825" name="Google Shape;6825;p10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826" name="Google Shape;6826;p109"/>
            <p:cNvGrpSpPr/>
            <p:nvPr/>
          </p:nvGrpSpPr>
          <p:grpSpPr>
            <a:xfrm flipH="1">
              <a:off x="8043863" y="1706563"/>
              <a:ext cx="434975" cy="349250"/>
              <a:chOff x="-44" y="1473"/>
              <a:chExt cx="981" cy="1105"/>
            </a:xfrm>
          </p:grpSpPr>
          <p:pic>
            <p:nvPicPr>
              <p:cNvPr descr="desktop_computer_stylized_medium" id="6827" name="Google Shape;6827;p10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828" name="Google Shape;6828;p10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829" name="Google Shape;6829;p109"/>
            <p:cNvGrpSpPr/>
            <p:nvPr/>
          </p:nvGrpSpPr>
          <p:grpSpPr>
            <a:xfrm flipH="1">
              <a:off x="6911975" y="1368425"/>
              <a:ext cx="434975" cy="349250"/>
              <a:chOff x="-44" y="1473"/>
              <a:chExt cx="981" cy="1105"/>
            </a:xfrm>
          </p:grpSpPr>
          <p:pic>
            <p:nvPicPr>
              <p:cNvPr descr="desktop_computer_stylized_medium" id="6830" name="Google Shape;6830;p10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831" name="Google Shape;6831;p10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832" name="Google Shape;6832;p109"/>
            <p:cNvGrpSpPr/>
            <p:nvPr/>
          </p:nvGrpSpPr>
          <p:grpSpPr>
            <a:xfrm>
              <a:off x="5824538" y="1411288"/>
              <a:ext cx="434975" cy="349250"/>
              <a:chOff x="-44" y="1473"/>
              <a:chExt cx="981" cy="1105"/>
            </a:xfrm>
          </p:grpSpPr>
          <p:pic>
            <p:nvPicPr>
              <p:cNvPr descr="desktop_computer_stylized_medium" id="6833" name="Google Shape;6833;p10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834" name="Google Shape;6834;p10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835" name="Google Shape;6835;p109"/>
            <p:cNvGrpSpPr/>
            <p:nvPr/>
          </p:nvGrpSpPr>
          <p:grpSpPr>
            <a:xfrm>
              <a:off x="5159375" y="2162175"/>
              <a:ext cx="434975" cy="349250"/>
              <a:chOff x="-44" y="1473"/>
              <a:chExt cx="981" cy="1105"/>
            </a:xfrm>
          </p:grpSpPr>
          <p:pic>
            <p:nvPicPr>
              <p:cNvPr descr="desktop_computer_stylized_medium" id="6836" name="Google Shape;6836;p10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837" name="Google Shape;6837;p10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838" name="Google Shape;6838;p109"/>
            <p:cNvGrpSpPr/>
            <p:nvPr/>
          </p:nvGrpSpPr>
          <p:grpSpPr>
            <a:xfrm>
              <a:off x="6129338" y="2749550"/>
              <a:ext cx="434975" cy="349250"/>
              <a:chOff x="-44" y="1473"/>
              <a:chExt cx="981" cy="1105"/>
            </a:xfrm>
          </p:grpSpPr>
          <p:pic>
            <p:nvPicPr>
              <p:cNvPr descr="desktop_computer_stylized_medium" id="6839" name="Google Shape;6839;p10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6840" name="Google Shape;6840;p10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841" name="Google Shape;6841;p109"/>
            <p:cNvGrpSpPr/>
            <p:nvPr/>
          </p:nvGrpSpPr>
          <p:grpSpPr>
            <a:xfrm>
              <a:off x="7185025" y="2989263"/>
              <a:ext cx="325438" cy="261937"/>
              <a:chOff x="-44" y="1473"/>
              <a:chExt cx="981" cy="1105"/>
            </a:xfrm>
          </p:grpSpPr>
          <p:pic>
            <p:nvPicPr>
              <p:cNvPr descr="desktop_computer_stylized_medium" id="6842" name="Google Shape;6842;p109"/>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843" name="Google Shape;6843;p10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sp>
        <p:nvSpPr>
          <p:cNvPr id="6844" name="Google Shape;6844;p10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9" name="Shape 6849"/>
        <p:cNvGrpSpPr/>
        <p:nvPr/>
      </p:nvGrpSpPr>
      <p:grpSpPr>
        <a:xfrm>
          <a:off x="0" y="0"/>
          <a:ext cx="0" cy="0"/>
          <a:chOff x="0" y="0"/>
          <a:chExt cx="0" cy="0"/>
        </a:xfrm>
      </p:grpSpPr>
      <p:sp>
        <p:nvSpPr>
          <p:cNvPr id="6850" name="Google Shape;6850;p110"/>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BitTorrent: requesting, sending file chunks</a:t>
            </a:r>
            <a:endParaRPr/>
          </a:p>
        </p:txBody>
      </p:sp>
      <p:sp>
        <p:nvSpPr>
          <p:cNvPr id="6851" name="Google Shape;6851;p110"/>
          <p:cNvSpPr txBox="1"/>
          <p:nvPr/>
        </p:nvSpPr>
        <p:spPr>
          <a:xfrm>
            <a:off x="798691" y="1510619"/>
            <a:ext cx="4521200" cy="4117975"/>
          </a:xfrm>
          <a:prstGeom prst="rect">
            <a:avLst/>
          </a:prstGeom>
          <a:noFill/>
          <a:ln>
            <a:noFill/>
          </a:ln>
        </p:spPr>
        <p:txBody>
          <a:bodyPr anchorCtr="0" anchor="t" bIns="45700" lIns="91425" spcFirstLastPara="1" rIns="91425" wrap="square" tIns="45700">
            <a:normAutofit lnSpcReduction="10000"/>
          </a:bodyPr>
          <a:lstStyle/>
          <a:p>
            <a:pPr indent="0" lvl="0" marL="15875" marR="0" rtl="0" algn="l">
              <a:lnSpc>
                <a:spcPct val="90000"/>
              </a:lnSpc>
              <a:spcBef>
                <a:spcPts val="0"/>
              </a:spcBef>
              <a:spcAft>
                <a:spcPts val="0"/>
              </a:spcAft>
              <a:buClr>
                <a:srgbClr val="0000A3"/>
              </a:buClr>
              <a:buSzPts val="3200"/>
              <a:buFont typeface="Noto Sans Symbols"/>
              <a:buNone/>
            </a:pPr>
            <a:r>
              <a:rPr lang="en-US" sz="3200">
                <a:solidFill>
                  <a:srgbClr val="CC0000"/>
                </a:solidFill>
                <a:latin typeface="Calibri"/>
                <a:ea typeface="Calibri"/>
                <a:cs typeface="Calibri"/>
                <a:sym typeface="Calibri"/>
              </a:rPr>
              <a:t>Requesting chunks:</a:t>
            </a:r>
            <a:endParaRPr/>
          </a:p>
          <a:p>
            <a:pPr indent="-276225" lvl="0" marL="406400" marR="0" rtl="0" algn="l">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at any given time, different peers have different subsets of file chunks</a:t>
            </a:r>
            <a:endParaRPr/>
          </a:p>
          <a:p>
            <a:pPr indent="-276225" lvl="0" marL="406400" marR="0" rtl="0" algn="l">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periodically, Alice asks each peer for list of chunks that they have</a:t>
            </a:r>
            <a:endParaRPr/>
          </a:p>
          <a:p>
            <a:pPr indent="-276225" lvl="0" marL="406400" marR="0" rtl="0" algn="l">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Alice requests missing chunks from peers, rarest first</a:t>
            </a:r>
            <a:endParaRPr/>
          </a:p>
        </p:txBody>
      </p:sp>
      <p:sp>
        <p:nvSpPr>
          <p:cNvPr id="6852" name="Google Shape;6852;p110"/>
          <p:cNvSpPr/>
          <p:nvPr/>
        </p:nvSpPr>
        <p:spPr>
          <a:xfrm>
            <a:off x="5927271" y="1412473"/>
            <a:ext cx="5714999" cy="5039006"/>
          </a:xfrm>
          <a:prstGeom prst="rect">
            <a:avLst/>
          </a:prstGeom>
          <a:noFill/>
          <a:ln>
            <a:noFill/>
          </a:ln>
        </p:spPr>
        <p:txBody>
          <a:bodyPr anchorCtr="0" anchor="t" bIns="45700" lIns="91425" spcFirstLastPara="1" rIns="91425" wrap="square" tIns="45700">
            <a:noAutofit/>
          </a:bodyPr>
          <a:lstStyle/>
          <a:p>
            <a:pPr indent="0" lvl="0" marL="15875" marR="0" rtl="0" algn="l">
              <a:spcBef>
                <a:spcPts val="0"/>
              </a:spcBef>
              <a:spcAft>
                <a:spcPts val="0"/>
              </a:spcAft>
              <a:buNone/>
            </a:pPr>
            <a:r>
              <a:rPr lang="en-US" sz="3200">
                <a:solidFill>
                  <a:srgbClr val="CC0000"/>
                </a:solidFill>
                <a:latin typeface="Calibri"/>
                <a:ea typeface="Calibri"/>
                <a:cs typeface="Calibri"/>
                <a:sym typeface="Calibri"/>
              </a:rPr>
              <a:t>Sending chunks: tit-for-tat</a:t>
            </a:r>
            <a:endParaRPr/>
          </a:p>
          <a:p>
            <a:pPr indent="-341313" lvl="0" marL="406400" marR="0" rtl="0" algn="l">
              <a:lnSpc>
                <a:spcPct val="90000"/>
              </a:lnSpc>
              <a:spcBef>
                <a:spcPts val="40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Alice sends chunks to those four peers currently sending her chunks </a:t>
            </a:r>
            <a:r>
              <a:rPr i="1" lang="en-US" sz="2800">
                <a:solidFill>
                  <a:schemeClr val="dk1"/>
                </a:solidFill>
                <a:latin typeface="Calibri"/>
                <a:ea typeface="Calibri"/>
                <a:cs typeface="Calibri"/>
                <a:sym typeface="Calibri"/>
              </a:rPr>
              <a:t>at highest rate</a:t>
            </a:r>
            <a:r>
              <a:rPr lang="en-US" sz="2800">
                <a:solidFill>
                  <a:schemeClr val="dk1"/>
                </a:solidFill>
                <a:latin typeface="Calibri"/>
                <a:ea typeface="Calibri"/>
                <a:cs typeface="Calibri"/>
                <a:sym typeface="Calibri"/>
              </a:rPr>
              <a:t> </a:t>
            </a:r>
            <a:endParaRPr/>
          </a:p>
          <a:p>
            <a:pPr indent="-223837" lvl="1" marL="681038" marR="0" rtl="0" algn="l">
              <a:lnSpc>
                <a:spcPct val="90000"/>
              </a:lnSpc>
              <a:spcBef>
                <a:spcPts val="40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other peers are choked by Alice (do not receive chunks from her)</a:t>
            </a:r>
            <a:endParaRPr/>
          </a:p>
          <a:p>
            <a:pPr indent="-223837" lvl="1" marL="681038" marR="0" rtl="0" algn="l">
              <a:lnSpc>
                <a:spcPct val="90000"/>
              </a:lnSpc>
              <a:spcBef>
                <a:spcPts val="40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re-evaluate top 4 every10 secs</a:t>
            </a:r>
            <a:endParaRPr/>
          </a:p>
          <a:p>
            <a:pPr indent="-341313" lvl="0" marL="471488" marR="0" rtl="0" algn="l">
              <a:lnSpc>
                <a:spcPct val="90000"/>
              </a:lnSpc>
              <a:spcBef>
                <a:spcPts val="40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every 30 secs: randomly select another peer, starts sending chunks</a:t>
            </a:r>
            <a:endParaRPr/>
          </a:p>
          <a:p>
            <a:pPr indent="-223837" lvl="1" marL="681038" marR="0" rtl="0" algn="l">
              <a:lnSpc>
                <a:spcPct val="90000"/>
              </a:lnSpc>
              <a:spcBef>
                <a:spcPts val="40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“optimistically unchoke” this peer</a:t>
            </a:r>
            <a:endParaRPr/>
          </a:p>
          <a:p>
            <a:pPr indent="-223837" lvl="1" marL="681038" marR="0" rtl="0" algn="l">
              <a:lnSpc>
                <a:spcPct val="90000"/>
              </a:lnSpc>
              <a:spcBef>
                <a:spcPts val="40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newly chosen peer may join top 4</a:t>
            </a:r>
            <a:endParaRPr/>
          </a:p>
          <a:p>
            <a:pPr indent="-215900" lvl="0" marL="342900" marR="0" rtl="0" algn="l">
              <a:spcBef>
                <a:spcPts val="0"/>
              </a:spcBef>
              <a:spcAft>
                <a:spcPts val="0"/>
              </a:spcAft>
              <a:buClr>
                <a:srgbClr val="000099"/>
              </a:buClr>
              <a:buSzPts val="2000"/>
              <a:buFont typeface="Noto Sans Symbols"/>
              <a:buNone/>
            </a:pPr>
            <a:r>
              <a:t/>
            </a:r>
            <a:endParaRPr sz="2000">
              <a:solidFill>
                <a:schemeClr val="dk1"/>
              </a:solidFill>
              <a:latin typeface="Gill Sans"/>
              <a:ea typeface="Gill Sans"/>
              <a:cs typeface="Gill Sans"/>
              <a:sym typeface="Gill Sans"/>
            </a:endParaRPr>
          </a:p>
        </p:txBody>
      </p:sp>
      <p:sp>
        <p:nvSpPr>
          <p:cNvPr id="6853" name="Google Shape;6853;p11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8" name="Shape 6858"/>
        <p:cNvGrpSpPr/>
        <p:nvPr/>
      </p:nvGrpSpPr>
      <p:grpSpPr>
        <a:xfrm>
          <a:off x="0" y="0"/>
          <a:ext cx="0" cy="0"/>
          <a:chOff x="0" y="0"/>
          <a:chExt cx="0" cy="0"/>
        </a:xfrm>
      </p:grpSpPr>
      <p:sp>
        <p:nvSpPr>
          <p:cNvPr id="6859" name="Google Shape;6859;p111"/>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BitTorrent: tit-for-tat</a:t>
            </a:r>
            <a:endParaRPr/>
          </a:p>
        </p:txBody>
      </p:sp>
      <p:pic>
        <p:nvPicPr>
          <p:cNvPr descr="Alice" id="6860" name="Google Shape;6860;p111"/>
          <p:cNvPicPr preferRelativeResize="0"/>
          <p:nvPr/>
        </p:nvPicPr>
        <p:blipFill rotWithShape="1">
          <a:blip r:embed="rId3">
            <a:alphaModFix/>
          </a:blip>
          <a:srcRect b="0" l="0" r="0" t="0"/>
          <a:stretch/>
        </p:blipFill>
        <p:spPr>
          <a:xfrm>
            <a:off x="4369027" y="5178425"/>
            <a:ext cx="561975" cy="693738"/>
          </a:xfrm>
          <a:prstGeom prst="rect">
            <a:avLst/>
          </a:prstGeom>
          <a:noFill/>
          <a:ln>
            <a:noFill/>
          </a:ln>
        </p:spPr>
      </p:pic>
      <p:cxnSp>
        <p:nvCxnSpPr>
          <p:cNvPr id="6861" name="Google Shape;6861;p111"/>
          <p:cNvCxnSpPr/>
          <p:nvPr/>
        </p:nvCxnSpPr>
        <p:spPr>
          <a:xfrm rot="10800000">
            <a:off x="2452914" y="4184650"/>
            <a:ext cx="1473200" cy="596900"/>
          </a:xfrm>
          <a:prstGeom prst="straightConnector1">
            <a:avLst/>
          </a:prstGeom>
          <a:noFill/>
          <a:ln cap="flat" cmpd="sng" w="25400">
            <a:solidFill>
              <a:schemeClr val="dk1"/>
            </a:solidFill>
            <a:prstDash val="solid"/>
            <a:round/>
            <a:headEnd len="med" w="med" type="triangle"/>
            <a:tailEnd len="med" w="med" type="triangle"/>
          </a:ln>
        </p:spPr>
      </p:cxnSp>
      <p:cxnSp>
        <p:nvCxnSpPr>
          <p:cNvPr id="6862" name="Google Shape;6862;p111"/>
          <p:cNvCxnSpPr/>
          <p:nvPr/>
        </p:nvCxnSpPr>
        <p:spPr>
          <a:xfrm flipH="1">
            <a:off x="2933927" y="5010150"/>
            <a:ext cx="965200" cy="381000"/>
          </a:xfrm>
          <a:prstGeom prst="straightConnector1">
            <a:avLst/>
          </a:prstGeom>
          <a:noFill/>
          <a:ln cap="flat" cmpd="sng" w="25400">
            <a:solidFill>
              <a:schemeClr val="dk1"/>
            </a:solidFill>
            <a:prstDash val="solid"/>
            <a:round/>
            <a:headEnd len="med" w="med" type="triangle"/>
            <a:tailEnd len="med" w="med" type="triangle"/>
          </a:ln>
        </p:spPr>
      </p:cxnSp>
      <p:cxnSp>
        <p:nvCxnSpPr>
          <p:cNvPr id="6863" name="Google Shape;6863;p111"/>
          <p:cNvCxnSpPr/>
          <p:nvPr/>
        </p:nvCxnSpPr>
        <p:spPr>
          <a:xfrm flipH="1">
            <a:off x="3608614" y="5124450"/>
            <a:ext cx="596900" cy="1041400"/>
          </a:xfrm>
          <a:prstGeom prst="straightConnector1">
            <a:avLst/>
          </a:prstGeom>
          <a:noFill/>
          <a:ln cap="flat" cmpd="sng" w="25400">
            <a:solidFill>
              <a:schemeClr val="dk1"/>
            </a:solidFill>
            <a:prstDash val="solid"/>
            <a:round/>
            <a:headEnd len="med" w="med" type="triangle"/>
            <a:tailEnd len="med" w="med" type="triangle"/>
          </a:ln>
        </p:spPr>
      </p:cxnSp>
      <p:cxnSp>
        <p:nvCxnSpPr>
          <p:cNvPr id="6864" name="Google Shape;6864;p111"/>
          <p:cNvCxnSpPr/>
          <p:nvPr/>
        </p:nvCxnSpPr>
        <p:spPr>
          <a:xfrm flipH="1" rot="10800000">
            <a:off x="6491514" y="3308350"/>
            <a:ext cx="419100" cy="647700"/>
          </a:xfrm>
          <a:prstGeom prst="straightConnector1">
            <a:avLst/>
          </a:prstGeom>
          <a:noFill/>
          <a:ln cap="flat" cmpd="sng" w="25400">
            <a:solidFill>
              <a:schemeClr val="dk1"/>
            </a:solidFill>
            <a:prstDash val="solid"/>
            <a:round/>
            <a:headEnd len="med" w="med" type="triangle"/>
            <a:tailEnd len="med" w="med" type="triangle"/>
          </a:ln>
        </p:spPr>
      </p:cxnSp>
      <p:cxnSp>
        <p:nvCxnSpPr>
          <p:cNvPr id="6865" name="Google Shape;6865;p111"/>
          <p:cNvCxnSpPr/>
          <p:nvPr/>
        </p:nvCxnSpPr>
        <p:spPr>
          <a:xfrm flipH="1" rot="10800000">
            <a:off x="6593114" y="3892550"/>
            <a:ext cx="787400" cy="304800"/>
          </a:xfrm>
          <a:prstGeom prst="straightConnector1">
            <a:avLst/>
          </a:prstGeom>
          <a:noFill/>
          <a:ln cap="flat" cmpd="sng" w="25400">
            <a:solidFill>
              <a:schemeClr val="dk1"/>
            </a:solidFill>
            <a:prstDash val="solid"/>
            <a:round/>
            <a:headEnd len="med" w="med" type="triangle"/>
            <a:tailEnd len="med" w="med" type="triangle"/>
          </a:ln>
        </p:spPr>
      </p:cxnSp>
      <p:cxnSp>
        <p:nvCxnSpPr>
          <p:cNvPr id="6866" name="Google Shape;6866;p111"/>
          <p:cNvCxnSpPr/>
          <p:nvPr/>
        </p:nvCxnSpPr>
        <p:spPr>
          <a:xfrm>
            <a:off x="6593114" y="4362450"/>
            <a:ext cx="596900" cy="317500"/>
          </a:xfrm>
          <a:prstGeom prst="straightConnector1">
            <a:avLst/>
          </a:prstGeom>
          <a:noFill/>
          <a:ln cap="flat" cmpd="sng" w="25400">
            <a:solidFill>
              <a:schemeClr val="dk1"/>
            </a:solidFill>
            <a:prstDash val="solid"/>
            <a:round/>
            <a:headEnd len="med" w="med" type="triangle"/>
            <a:tailEnd len="med" w="med" type="triangle"/>
          </a:ln>
        </p:spPr>
      </p:cxnSp>
      <p:pic>
        <p:nvPicPr>
          <p:cNvPr descr="Bob" id="6867" name="Google Shape;6867;p111"/>
          <p:cNvPicPr preferRelativeResize="0"/>
          <p:nvPr/>
        </p:nvPicPr>
        <p:blipFill rotWithShape="1">
          <a:blip r:embed="rId4">
            <a:alphaModFix/>
          </a:blip>
          <a:srcRect b="0" l="0" r="0" t="0"/>
          <a:stretch/>
        </p:blipFill>
        <p:spPr>
          <a:xfrm>
            <a:off x="5959702" y="4606925"/>
            <a:ext cx="676275" cy="690563"/>
          </a:xfrm>
          <a:prstGeom prst="rect">
            <a:avLst/>
          </a:prstGeom>
          <a:noFill/>
          <a:ln>
            <a:noFill/>
          </a:ln>
        </p:spPr>
      </p:pic>
      <p:cxnSp>
        <p:nvCxnSpPr>
          <p:cNvPr id="6868" name="Google Shape;6868;p111"/>
          <p:cNvCxnSpPr/>
          <p:nvPr/>
        </p:nvCxnSpPr>
        <p:spPr>
          <a:xfrm flipH="1" rot="10800000">
            <a:off x="4510314" y="4159250"/>
            <a:ext cx="1435100" cy="482600"/>
          </a:xfrm>
          <a:prstGeom prst="straightConnector1">
            <a:avLst/>
          </a:prstGeom>
          <a:noFill/>
          <a:ln cap="flat" cmpd="sng" w="25400">
            <a:solidFill>
              <a:srgbClr val="CC0000"/>
            </a:solidFill>
            <a:prstDash val="dot"/>
            <a:round/>
            <a:headEnd len="med" w="med" type="none"/>
            <a:tailEnd len="med" w="med" type="triangle"/>
          </a:ln>
        </p:spPr>
      </p:cxnSp>
      <p:cxnSp>
        <p:nvCxnSpPr>
          <p:cNvPr id="6869" name="Google Shape;6869;p111"/>
          <p:cNvCxnSpPr/>
          <p:nvPr/>
        </p:nvCxnSpPr>
        <p:spPr>
          <a:xfrm flipH="1">
            <a:off x="4523014" y="4248150"/>
            <a:ext cx="1397000" cy="469900"/>
          </a:xfrm>
          <a:prstGeom prst="straightConnector1">
            <a:avLst/>
          </a:prstGeom>
          <a:noFill/>
          <a:ln cap="flat" cmpd="sng" w="25400">
            <a:solidFill>
              <a:srgbClr val="CC0000"/>
            </a:solidFill>
            <a:prstDash val="solid"/>
            <a:round/>
            <a:headEnd len="med" w="med" type="none"/>
            <a:tailEnd len="med" w="med" type="triangle"/>
          </a:ln>
        </p:spPr>
      </p:cxnSp>
      <p:cxnSp>
        <p:nvCxnSpPr>
          <p:cNvPr id="6870" name="Google Shape;6870;p111"/>
          <p:cNvCxnSpPr/>
          <p:nvPr/>
        </p:nvCxnSpPr>
        <p:spPr>
          <a:xfrm flipH="1" rot="10800000">
            <a:off x="4561114" y="4349750"/>
            <a:ext cx="1371600" cy="482600"/>
          </a:xfrm>
          <a:prstGeom prst="straightConnector1">
            <a:avLst/>
          </a:prstGeom>
          <a:noFill/>
          <a:ln cap="flat" cmpd="sng" w="25400">
            <a:solidFill>
              <a:srgbClr val="CC0000"/>
            </a:solidFill>
            <a:prstDash val="solid"/>
            <a:round/>
            <a:headEnd len="med" w="med" type="none"/>
            <a:tailEnd len="med" w="med" type="triangle"/>
          </a:ln>
        </p:spPr>
      </p:cxnSp>
      <p:sp>
        <p:nvSpPr>
          <p:cNvPr id="6871" name="Google Shape;6871;p111"/>
          <p:cNvSpPr txBox="1"/>
          <p:nvPr/>
        </p:nvSpPr>
        <p:spPr>
          <a:xfrm>
            <a:off x="825046" y="1288142"/>
            <a:ext cx="478919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(1) Alice “optimistically unchokes” Bob</a:t>
            </a:r>
            <a:endParaRPr sz="2400">
              <a:solidFill>
                <a:schemeClr val="dk1"/>
              </a:solidFill>
              <a:latin typeface="Calibri"/>
              <a:ea typeface="Calibri"/>
              <a:cs typeface="Calibri"/>
              <a:sym typeface="Calibri"/>
            </a:endParaRPr>
          </a:p>
        </p:txBody>
      </p:sp>
      <p:sp>
        <p:nvSpPr>
          <p:cNvPr id="6872" name="Google Shape;6872;p111"/>
          <p:cNvSpPr txBox="1"/>
          <p:nvPr/>
        </p:nvSpPr>
        <p:spPr>
          <a:xfrm>
            <a:off x="822327" y="1711330"/>
            <a:ext cx="849675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(2) Alice becomes one of Bob’s top-four providers; Bob reciprocates</a:t>
            </a:r>
            <a:endParaRPr sz="2400">
              <a:solidFill>
                <a:schemeClr val="dk1"/>
              </a:solidFill>
              <a:latin typeface="Calibri"/>
              <a:ea typeface="Calibri"/>
              <a:cs typeface="Calibri"/>
              <a:sym typeface="Calibri"/>
            </a:endParaRPr>
          </a:p>
        </p:txBody>
      </p:sp>
      <p:sp>
        <p:nvSpPr>
          <p:cNvPr id="6873" name="Google Shape;6873;p111"/>
          <p:cNvSpPr txBox="1"/>
          <p:nvPr/>
        </p:nvSpPr>
        <p:spPr>
          <a:xfrm>
            <a:off x="814389" y="2124086"/>
            <a:ext cx="6257482"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(3) Bob becomes one of Alice’s top-four providers</a:t>
            </a:r>
            <a:endParaRPr sz="2400">
              <a:solidFill>
                <a:schemeClr val="dk1"/>
              </a:solidFill>
              <a:latin typeface="Calibri"/>
              <a:ea typeface="Calibri"/>
              <a:cs typeface="Calibri"/>
              <a:sym typeface="Calibri"/>
            </a:endParaRPr>
          </a:p>
        </p:txBody>
      </p:sp>
      <p:sp>
        <p:nvSpPr>
          <p:cNvPr id="6874" name="Google Shape;6874;p111"/>
          <p:cNvSpPr txBox="1"/>
          <p:nvPr/>
        </p:nvSpPr>
        <p:spPr>
          <a:xfrm>
            <a:off x="6416902" y="5338537"/>
            <a:ext cx="4897389" cy="830997"/>
          </a:xfrm>
          <a:prstGeom prst="rect">
            <a:avLst/>
          </a:prstGeom>
          <a:noFill/>
          <a:ln cap="flat" cmpd="sng" w="19050">
            <a:solidFill>
              <a:srgbClr val="CC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i="1" lang="en-US" sz="2400">
                <a:solidFill>
                  <a:schemeClr val="dk1"/>
                </a:solidFill>
                <a:latin typeface="Calibri"/>
                <a:ea typeface="Calibri"/>
                <a:cs typeface="Calibri"/>
                <a:sym typeface="Calibri"/>
              </a:rPr>
              <a:t>higher upload rate:</a:t>
            </a:r>
            <a:r>
              <a:rPr lang="en-US" sz="2400">
                <a:solidFill>
                  <a:schemeClr val="dk1"/>
                </a:solidFill>
                <a:latin typeface="Calibri"/>
                <a:ea typeface="Calibri"/>
                <a:cs typeface="Calibri"/>
                <a:sym typeface="Calibri"/>
              </a:rPr>
              <a:t> find better trading partners, get file faster !</a:t>
            </a:r>
            <a:endParaRPr/>
          </a:p>
        </p:txBody>
      </p:sp>
      <p:grpSp>
        <p:nvGrpSpPr>
          <p:cNvPr id="6875" name="Google Shape;6875;p111"/>
          <p:cNvGrpSpPr/>
          <p:nvPr/>
        </p:nvGrpSpPr>
        <p:grpSpPr>
          <a:xfrm>
            <a:off x="2194152" y="5014913"/>
            <a:ext cx="762000" cy="752475"/>
            <a:chOff x="-44" y="1473"/>
            <a:chExt cx="981" cy="1105"/>
          </a:xfrm>
        </p:grpSpPr>
        <p:pic>
          <p:nvPicPr>
            <p:cNvPr descr="desktop_computer_stylized_medium" id="6876" name="Google Shape;6876;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877" name="Google Shape;6877;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878" name="Google Shape;6878;p111"/>
          <p:cNvGrpSpPr/>
          <p:nvPr/>
        </p:nvGrpSpPr>
        <p:grpSpPr>
          <a:xfrm>
            <a:off x="2889477" y="5776913"/>
            <a:ext cx="762000" cy="752475"/>
            <a:chOff x="-44" y="1473"/>
            <a:chExt cx="981" cy="1105"/>
          </a:xfrm>
        </p:grpSpPr>
        <p:pic>
          <p:nvPicPr>
            <p:cNvPr descr="desktop_computer_stylized_medium" id="6879" name="Google Shape;6879;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880" name="Google Shape;6880;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881" name="Google Shape;6881;p111"/>
          <p:cNvGrpSpPr/>
          <p:nvPr/>
        </p:nvGrpSpPr>
        <p:grpSpPr>
          <a:xfrm>
            <a:off x="1708377" y="3894138"/>
            <a:ext cx="762000" cy="752475"/>
            <a:chOff x="-44" y="1473"/>
            <a:chExt cx="981" cy="1105"/>
          </a:xfrm>
        </p:grpSpPr>
        <p:pic>
          <p:nvPicPr>
            <p:cNvPr descr="desktop_computer_stylized_medium" id="6882" name="Google Shape;6882;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883" name="Google Shape;6883;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884" name="Google Shape;6884;p111"/>
          <p:cNvGrpSpPr/>
          <p:nvPr/>
        </p:nvGrpSpPr>
        <p:grpSpPr>
          <a:xfrm>
            <a:off x="3672114" y="4427538"/>
            <a:ext cx="762000" cy="752475"/>
            <a:chOff x="-44" y="1473"/>
            <a:chExt cx="981" cy="1105"/>
          </a:xfrm>
        </p:grpSpPr>
        <p:pic>
          <p:nvPicPr>
            <p:cNvPr descr="desktop_computer_stylized_medium" id="6885" name="Google Shape;6885;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886" name="Google Shape;6886;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887" name="Google Shape;6887;p111"/>
          <p:cNvGrpSpPr/>
          <p:nvPr/>
        </p:nvGrpSpPr>
        <p:grpSpPr>
          <a:xfrm flipH="1">
            <a:off x="7199539" y="4351338"/>
            <a:ext cx="762000" cy="752475"/>
            <a:chOff x="-44" y="1473"/>
            <a:chExt cx="981" cy="1105"/>
          </a:xfrm>
        </p:grpSpPr>
        <p:pic>
          <p:nvPicPr>
            <p:cNvPr descr="desktop_computer_stylized_medium" id="6888" name="Google Shape;6888;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889" name="Google Shape;6889;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890" name="Google Shape;6890;p111"/>
          <p:cNvGrpSpPr/>
          <p:nvPr/>
        </p:nvGrpSpPr>
        <p:grpSpPr>
          <a:xfrm flipH="1">
            <a:off x="7350352" y="3513138"/>
            <a:ext cx="762000" cy="752475"/>
            <a:chOff x="-44" y="1473"/>
            <a:chExt cx="981" cy="1105"/>
          </a:xfrm>
        </p:grpSpPr>
        <p:pic>
          <p:nvPicPr>
            <p:cNvPr descr="desktop_computer_stylized_medium" id="6891" name="Google Shape;6891;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892" name="Google Shape;6892;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893" name="Google Shape;6893;p111"/>
          <p:cNvGrpSpPr/>
          <p:nvPr/>
        </p:nvGrpSpPr>
        <p:grpSpPr>
          <a:xfrm flipH="1">
            <a:off x="6958239" y="2892425"/>
            <a:ext cx="762000" cy="752475"/>
            <a:chOff x="-44" y="1473"/>
            <a:chExt cx="981" cy="1105"/>
          </a:xfrm>
        </p:grpSpPr>
        <p:pic>
          <p:nvPicPr>
            <p:cNvPr descr="desktop_computer_stylized_medium" id="6894" name="Google Shape;6894;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895" name="Google Shape;6895;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896" name="Google Shape;6896;p111"/>
          <p:cNvGrpSpPr/>
          <p:nvPr/>
        </p:nvGrpSpPr>
        <p:grpSpPr>
          <a:xfrm flipH="1">
            <a:off x="6035902" y="3883025"/>
            <a:ext cx="762000" cy="752475"/>
            <a:chOff x="-44" y="1473"/>
            <a:chExt cx="981" cy="1105"/>
          </a:xfrm>
        </p:grpSpPr>
        <p:pic>
          <p:nvPicPr>
            <p:cNvPr descr="desktop_computer_stylized_medium" id="6897" name="Google Shape;6897;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898" name="Google Shape;6898;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nvGrpSpPr>
          <p:cNvPr id="6899" name="Google Shape;6899;p111"/>
          <p:cNvGrpSpPr/>
          <p:nvPr/>
        </p:nvGrpSpPr>
        <p:grpSpPr>
          <a:xfrm>
            <a:off x="5815239" y="2717800"/>
            <a:ext cx="762000" cy="1177925"/>
            <a:chOff x="4746" y="1528"/>
            <a:chExt cx="480" cy="742"/>
          </a:xfrm>
        </p:grpSpPr>
        <p:cxnSp>
          <p:nvCxnSpPr>
            <p:cNvPr id="6900" name="Google Shape;6900;p111"/>
            <p:cNvCxnSpPr/>
            <p:nvPr/>
          </p:nvCxnSpPr>
          <p:spPr>
            <a:xfrm>
              <a:off x="4964" y="1962"/>
              <a:ext cx="2" cy="308"/>
            </a:xfrm>
            <a:prstGeom prst="straightConnector1">
              <a:avLst/>
            </a:prstGeom>
            <a:noFill/>
            <a:ln cap="flat" cmpd="sng" w="28575">
              <a:solidFill>
                <a:schemeClr val="dk1"/>
              </a:solidFill>
              <a:prstDash val="solid"/>
              <a:round/>
              <a:headEnd len="med" w="med" type="triangle"/>
              <a:tailEnd len="med" w="med" type="triangle"/>
            </a:ln>
          </p:spPr>
        </p:cxnSp>
        <p:grpSp>
          <p:nvGrpSpPr>
            <p:cNvPr id="6901" name="Google Shape;6901;p111"/>
            <p:cNvGrpSpPr/>
            <p:nvPr/>
          </p:nvGrpSpPr>
          <p:grpSpPr>
            <a:xfrm flipH="1">
              <a:off x="4746" y="1528"/>
              <a:ext cx="480" cy="474"/>
              <a:chOff x="-44" y="1473"/>
              <a:chExt cx="981" cy="1105"/>
            </a:xfrm>
          </p:grpSpPr>
          <p:pic>
            <p:nvPicPr>
              <p:cNvPr descr="desktop_computer_stylized_medium" id="6902" name="Google Shape;6902;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903" name="Google Shape;6903;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grpSp>
        <p:nvGrpSpPr>
          <p:cNvPr id="6904" name="Google Shape;6904;p111"/>
          <p:cNvGrpSpPr/>
          <p:nvPr/>
        </p:nvGrpSpPr>
        <p:grpSpPr>
          <a:xfrm>
            <a:off x="2905352" y="3206750"/>
            <a:ext cx="1112837" cy="1219200"/>
            <a:chOff x="4779" y="2386"/>
            <a:chExt cx="701" cy="768"/>
          </a:xfrm>
        </p:grpSpPr>
        <p:cxnSp>
          <p:nvCxnSpPr>
            <p:cNvPr id="6905" name="Google Shape;6905;p111"/>
            <p:cNvCxnSpPr/>
            <p:nvPr/>
          </p:nvCxnSpPr>
          <p:spPr>
            <a:xfrm>
              <a:off x="5239" y="2812"/>
              <a:ext cx="241" cy="342"/>
            </a:xfrm>
            <a:prstGeom prst="straightConnector1">
              <a:avLst/>
            </a:prstGeom>
            <a:noFill/>
            <a:ln cap="flat" cmpd="sng" w="28575">
              <a:solidFill>
                <a:schemeClr val="dk1"/>
              </a:solidFill>
              <a:prstDash val="solid"/>
              <a:round/>
              <a:headEnd len="med" w="med" type="triangle"/>
              <a:tailEnd len="med" w="med" type="triangle"/>
            </a:ln>
          </p:spPr>
        </p:cxnSp>
        <p:grpSp>
          <p:nvGrpSpPr>
            <p:cNvPr id="6906" name="Google Shape;6906;p111"/>
            <p:cNvGrpSpPr/>
            <p:nvPr/>
          </p:nvGrpSpPr>
          <p:grpSpPr>
            <a:xfrm>
              <a:off x="4779" y="2386"/>
              <a:ext cx="480" cy="474"/>
              <a:chOff x="-44" y="1473"/>
              <a:chExt cx="981" cy="1105"/>
            </a:xfrm>
          </p:grpSpPr>
          <p:pic>
            <p:nvPicPr>
              <p:cNvPr descr="desktop_computer_stylized_medium" id="6907" name="Google Shape;6907;p111"/>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6908" name="Google Shape;6908;p11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grpSp>
      </p:grpSp>
      <p:sp>
        <p:nvSpPr>
          <p:cNvPr id="6909" name="Google Shape;6909;p11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1"/>
                                        </p:tgtEl>
                                        <p:attrNameLst>
                                          <p:attrName>style.visibility</p:attrName>
                                        </p:attrNameLst>
                                      </p:cBhvr>
                                      <p:to>
                                        <p:strVal val="visible"/>
                                      </p:to>
                                    </p:set>
                                    <p:animEffect filter="fade" transition="in">
                                      <p:cBhvr>
                                        <p:cTn dur="500"/>
                                        <p:tgtEl>
                                          <p:spTgt spid="6871"/>
                                        </p:tgtEl>
                                      </p:cBhvr>
                                    </p:animEffect>
                                  </p:childTnLst>
                                </p:cTn>
                              </p:par>
                              <p:par>
                                <p:cTn fill="hold" nodeType="withEffect" presetClass="entr" presetID="10" presetSubtype="0">
                                  <p:stCondLst>
                                    <p:cond delay="0"/>
                                  </p:stCondLst>
                                  <p:childTnLst>
                                    <p:set>
                                      <p:cBhvr>
                                        <p:cTn dur="1" fill="hold">
                                          <p:stCondLst>
                                            <p:cond delay="0"/>
                                          </p:stCondLst>
                                        </p:cTn>
                                        <p:tgtEl>
                                          <p:spTgt spid="6868"/>
                                        </p:tgtEl>
                                        <p:attrNameLst>
                                          <p:attrName>style.visibility</p:attrName>
                                        </p:attrNameLst>
                                      </p:cBhvr>
                                      <p:to>
                                        <p:strVal val="visible"/>
                                      </p:to>
                                    </p:set>
                                    <p:animEffect filter="fade" transition="in">
                                      <p:cBhvr>
                                        <p:cTn dur="500"/>
                                        <p:tgtEl>
                                          <p:spTgt spid="6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2"/>
                                        </p:tgtEl>
                                        <p:attrNameLst>
                                          <p:attrName>style.visibility</p:attrName>
                                        </p:attrNameLst>
                                      </p:cBhvr>
                                      <p:to>
                                        <p:strVal val="visible"/>
                                      </p:to>
                                    </p:set>
                                    <p:animEffect filter="fade" transition="in">
                                      <p:cBhvr>
                                        <p:cTn dur="500"/>
                                        <p:tgtEl>
                                          <p:spTgt spid="6872"/>
                                        </p:tgtEl>
                                      </p:cBhvr>
                                    </p:animEffect>
                                  </p:childTnLst>
                                </p:cTn>
                              </p:par>
                              <p:par>
                                <p:cTn fill="hold" nodeType="withEffect" presetClass="exit" presetID="10" presetSubtype="0">
                                  <p:stCondLst>
                                    <p:cond delay="0"/>
                                  </p:stCondLst>
                                  <p:childTnLst>
                                    <p:animEffect filter="fade" transition="out">
                                      <p:cBhvr>
                                        <p:cTn dur="500"/>
                                        <p:tgtEl>
                                          <p:spTgt spid="6899"/>
                                        </p:tgtEl>
                                      </p:cBhvr>
                                    </p:animEffect>
                                    <p:set>
                                      <p:cBhvr>
                                        <p:cTn dur="1" fill="hold">
                                          <p:stCondLst>
                                            <p:cond delay="500"/>
                                          </p:stCondLst>
                                        </p:cTn>
                                        <p:tgtEl>
                                          <p:spTgt spid="689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69"/>
                                        </p:tgtEl>
                                        <p:attrNameLst>
                                          <p:attrName>style.visibility</p:attrName>
                                        </p:attrNameLst>
                                      </p:cBhvr>
                                      <p:to>
                                        <p:strVal val="visible"/>
                                      </p:to>
                                    </p:set>
                                    <p:animEffect filter="fade" transition="in">
                                      <p:cBhvr>
                                        <p:cTn dur="500"/>
                                        <p:tgtEl>
                                          <p:spTgt spid="6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3"/>
                                        </p:tgtEl>
                                        <p:attrNameLst>
                                          <p:attrName>style.visibility</p:attrName>
                                        </p:attrNameLst>
                                      </p:cBhvr>
                                      <p:to>
                                        <p:strVal val="visible"/>
                                      </p:to>
                                    </p:set>
                                    <p:animEffect filter="fade" transition="in">
                                      <p:cBhvr>
                                        <p:cTn dur="500"/>
                                        <p:tgtEl>
                                          <p:spTgt spid="6873"/>
                                        </p:tgtEl>
                                      </p:cBhvr>
                                    </p:animEffect>
                                  </p:childTnLst>
                                </p:cTn>
                              </p:par>
                              <p:par>
                                <p:cTn fill="hold" nodeType="withEffect" presetClass="exit" presetID="10" presetSubtype="0">
                                  <p:stCondLst>
                                    <p:cond delay="0"/>
                                  </p:stCondLst>
                                  <p:childTnLst>
                                    <p:animEffect filter="fade" transition="out">
                                      <p:cBhvr>
                                        <p:cTn dur="500"/>
                                        <p:tgtEl>
                                          <p:spTgt spid="6904"/>
                                        </p:tgtEl>
                                      </p:cBhvr>
                                    </p:animEffect>
                                    <p:set>
                                      <p:cBhvr>
                                        <p:cTn dur="1" fill="hold">
                                          <p:stCondLst>
                                            <p:cond delay="500"/>
                                          </p:stCondLst>
                                        </p:cTn>
                                        <p:tgtEl>
                                          <p:spTgt spid="69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70"/>
                                        </p:tgtEl>
                                        <p:attrNameLst>
                                          <p:attrName>style.visibility</p:attrName>
                                        </p:attrNameLst>
                                      </p:cBhvr>
                                      <p:to>
                                        <p:strVal val="visible"/>
                                      </p:to>
                                    </p:set>
                                    <p:animEffect filter="fade" transition="in">
                                      <p:cBhvr>
                                        <p:cTn dur="500"/>
                                        <p:tgtEl>
                                          <p:spTgt spid="6870"/>
                                        </p:tgtEl>
                                      </p:cBhvr>
                                    </p:animEffect>
                                  </p:childTnLst>
                                </p:cTn>
                              </p:par>
                              <p:par>
                                <p:cTn fill="hold" nodeType="withEffect" presetClass="exit" presetID="10" presetSubtype="0">
                                  <p:stCondLst>
                                    <p:cond delay="0"/>
                                  </p:stCondLst>
                                  <p:childTnLst>
                                    <p:animEffect filter="fade" transition="out">
                                      <p:cBhvr>
                                        <p:cTn dur="500"/>
                                        <p:tgtEl>
                                          <p:spTgt spid="6868"/>
                                        </p:tgtEl>
                                      </p:cBhvr>
                                    </p:animEffect>
                                    <p:set>
                                      <p:cBhvr>
                                        <p:cTn dur="1" fill="hold">
                                          <p:stCondLst>
                                            <p:cond delay="500"/>
                                          </p:stCondLst>
                                        </p:cTn>
                                        <p:tgtEl>
                                          <p:spTgt spid="68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4"/>
                                        </p:tgtEl>
                                        <p:attrNameLst>
                                          <p:attrName>style.visibility</p:attrName>
                                        </p:attrNameLst>
                                      </p:cBhvr>
                                      <p:to>
                                        <p:strVal val="visible"/>
                                      </p:to>
                                    </p:set>
                                    <p:animEffect filter="fade" transition="in">
                                      <p:cBhvr>
                                        <p:cTn dur="500"/>
                                        <p:tgtEl>
                                          <p:spTgt spid="6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31"/>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Sockets</a:t>
            </a:r>
            <a:endParaRPr sz="4400"/>
          </a:p>
        </p:txBody>
      </p:sp>
      <p:sp>
        <p:nvSpPr>
          <p:cNvPr id="1673" name="Google Shape;1673;p31"/>
          <p:cNvSpPr txBox="1"/>
          <p:nvPr/>
        </p:nvSpPr>
        <p:spPr>
          <a:xfrm>
            <a:off x="798691" y="1183986"/>
            <a:ext cx="10965041" cy="23288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process sends/receives messages to/from its </a:t>
            </a:r>
            <a:r>
              <a:rPr b="0" i="0" lang="en-US" sz="2800" u="none" cap="none" strike="noStrike">
                <a:solidFill>
                  <a:srgbClr val="CC0000"/>
                </a:solidFill>
                <a:latin typeface="Calibri"/>
                <a:ea typeface="Calibri"/>
                <a:cs typeface="Calibri"/>
                <a:sym typeface="Calibri"/>
              </a:rPr>
              <a:t>socket</a:t>
            </a:r>
            <a:endParaRPr/>
          </a:p>
          <a:p>
            <a:pPr indent="-342900" lvl="0" marL="342900" marR="0" rtl="0" algn="l">
              <a:lnSpc>
                <a:spcPct val="85000"/>
              </a:lnSpc>
              <a:spcBef>
                <a:spcPts val="56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socket analogous to door</a:t>
            </a:r>
            <a:endParaRPr/>
          </a:p>
          <a:p>
            <a:pPr indent="-285750" lvl="1" marL="742950" marR="0" rtl="0" algn="l">
              <a:lnSpc>
                <a:spcPct val="85000"/>
              </a:lnSpc>
              <a:spcBef>
                <a:spcPts val="560"/>
              </a:spcBef>
              <a:spcAft>
                <a:spcPts val="0"/>
              </a:spcAft>
              <a:buClr>
                <a:srgbClr val="000099"/>
              </a:buClr>
              <a:buSzPts val="2800"/>
              <a:buFont typeface="Arial"/>
              <a:buChar char="•"/>
            </a:pPr>
            <a:r>
              <a:rPr b="0" i="0" lang="en-US" sz="2800" u="none" cap="none" strike="noStrike">
                <a:solidFill>
                  <a:srgbClr val="000000"/>
                </a:solidFill>
                <a:latin typeface="Calibri"/>
                <a:ea typeface="Calibri"/>
                <a:cs typeface="Calibri"/>
                <a:sym typeface="Calibri"/>
              </a:rPr>
              <a:t>sending process shoves message out door</a:t>
            </a:r>
            <a:endParaRPr/>
          </a:p>
          <a:p>
            <a:pPr indent="-285750" lvl="1" marL="742950" marR="0" rtl="0" algn="l">
              <a:lnSpc>
                <a:spcPct val="85000"/>
              </a:lnSpc>
              <a:spcBef>
                <a:spcPts val="560"/>
              </a:spcBef>
              <a:spcAft>
                <a:spcPts val="0"/>
              </a:spcAft>
              <a:buClr>
                <a:srgbClr val="000099"/>
              </a:buClr>
              <a:buSzPts val="2800"/>
              <a:buFont typeface="Arial"/>
              <a:buChar char="•"/>
            </a:pPr>
            <a:r>
              <a:rPr b="0" i="0" lang="en-US" sz="2800" u="none" cap="none" strike="noStrike">
                <a:solidFill>
                  <a:srgbClr val="000000"/>
                </a:solidFill>
                <a:latin typeface="Calibri"/>
                <a:ea typeface="Calibri"/>
                <a:cs typeface="Calibri"/>
                <a:sym typeface="Calibri"/>
              </a:rPr>
              <a:t>sending process relies on transport infrastructure on other side of door to deliver message to socket at receiving process</a:t>
            </a:r>
            <a:endParaRPr/>
          </a:p>
          <a:p>
            <a:pPr indent="-285750" lvl="1" marL="742950" marR="0" rtl="0" algn="l">
              <a:lnSpc>
                <a:spcPct val="85000"/>
              </a:lnSpc>
              <a:spcBef>
                <a:spcPts val="560"/>
              </a:spcBef>
              <a:spcAft>
                <a:spcPts val="0"/>
              </a:spcAft>
              <a:buClr>
                <a:srgbClr val="000099"/>
              </a:buClr>
              <a:buSzPts val="2800"/>
              <a:buFont typeface="Arial"/>
              <a:buChar char="•"/>
            </a:pPr>
            <a:r>
              <a:rPr b="0" i="0" lang="en-US" sz="2800" u="none" cap="none" strike="noStrike">
                <a:solidFill>
                  <a:srgbClr val="000000"/>
                </a:solidFill>
                <a:latin typeface="Calibri"/>
                <a:ea typeface="Calibri"/>
                <a:cs typeface="Calibri"/>
                <a:sym typeface="Calibri"/>
              </a:rPr>
              <a:t>two sockets involved: one on each side</a:t>
            </a:r>
            <a:endParaRPr/>
          </a:p>
        </p:txBody>
      </p:sp>
      <p:sp>
        <p:nvSpPr>
          <p:cNvPr id="1674" name="Google Shape;1674;p31"/>
          <p:cNvSpPr/>
          <p:nvPr/>
        </p:nvSpPr>
        <p:spPr>
          <a:xfrm>
            <a:off x="8482481" y="4098352"/>
            <a:ext cx="736600" cy="1998662"/>
          </a:xfrm>
          <a:custGeom>
            <a:rect b="b" l="l" r="r" t="t"/>
            <a:pathLst>
              <a:path extrusionOk="0" h="1259" w="464">
                <a:moveTo>
                  <a:pt x="464" y="1060"/>
                </a:moveTo>
                <a:lnTo>
                  <a:pt x="0" y="0"/>
                </a:lnTo>
                <a:lnTo>
                  <a:pt x="6" y="1258"/>
                </a:lnTo>
                <a:lnTo>
                  <a:pt x="382" y="1259"/>
                </a:lnTo>
                <a:lnTo>
                  <a:pt x="464" y="1060"/>
                </a:lnTo>
                <a:close/>
              </a:path>
            </a:pathLst>
          </a:custGeom>
          <a:gradFill>
            <a:gsLst>
              <a:gs pos="0">
                <a:srgbClr val="FFFFFF"/>
              </a:gs>
              <a:gs pos="100000">
                <a:srgbClr val="B2B2B2"/>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675" name="Google Shape;1675;p31"/>
          <p:cNvSpPr/>
          <p:nvPr/>
        </p:nvSpPr>
        <p:spPr>
          <a:xfrm>
            <a:off x="5167781" y="5395339"/>
            <a:ext cx="1808162" cy="1031875"/>
          </a:xfrm>
          <a:custGeom>
            <a:rect b="b" l="l" r="r" t="t"/>
            <a:pathLst>
              <a:path extrusionOk="0" h="1662" w="2135">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676" name="Google Shape;1676;p31"/>
          <p:cNvSpPr txBox="1"/>
          <p:nvPr/>
        </p:nvSpPr>
        <p:spPr>
          <a:xfrm>
            <a:off x="5605931" y="5527102"/>
            <a:ext cx="874712"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Internet</a:t>
            </a:r>
            <a:endParaRPr/>
          </a:p>
        </p:txBody>
      </p:sp>
      <p:cxnSp>
        <p:nvCxnSpPr>
          <p:cNvPr id="1677" name="Google Shape;1677;p31"/>
          <p:cNvCxnSpPr/>
          <p:nvPr/>
        </p:nvCxnSpPr>
        <p:spPr>
          <a:xfrm>
            <a:off x="4926481" y="5938264"/>
            <a:ext cx="2211387" cy="0"/>
          </a:xfrm>
          <a:prstGeom prst="straightConnector1">
            <a:avLst/>
          </a:prstGeom>
          <a:noFill/>
          <a:ln cap="flat" cmpd="sng" w="9525">
            <a:solidFill>
              <a:srgbClr val="000000"/>
            </a:solidFill>
            <a:prstDash val="solid"/>
            <a:round/>
            <a:headEnd len="med" w="med" type="triangle"/>
            <a:tailEnd len="med" w="med" type="triangle"/>
          </a:ln>
        </p:spPr>
      </p:cxnSp>
      <p:sp>
        <p:nvSpPr>
          <p:cNvPr id="1678" name="Google Shape;1678;p31"/>
          <p:cNvSpPr txBox="1"/>
          <p:nvPr/>
        </p:nvSpPr>
        <p:spPr>
          <a:xfrm>
            <a:off x="8947618" y="5163564"/>
            <a:ext cx="1063625" cy="82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Arial"/>
              <a:buNone/>
            </a:pPr>
            <a:r>
              <a:rPr b="0" i="0" lang="en-US" sz="1600" u="none" cap="none" strike="noStrike">
                <a:solidFill>
                  <a:srgbClr val="C00000"/>
                </a:solidFill>
                <a:latin typeface="Arial"/>
                <a:ea typeface="Arial"/>
                <a:cs typeface="Arial"/>
                <a:sym typeface="Arial"/>
              </a:rPr>
              <a:t>controlled</a:t>
            </a:r>
            <a:endParaRPr/>
          </a:p>
          <a:p>
            <a:pPr indent="0" lvl="0" marL="0" marR="0" rtl="0" algn="l">
              <a:lnSpc>
                <a:spcPct val="100000"/>
              </a:lnSpc>
              <a:spcBef>
                <a:spcPts val="0"/>
              </a:spcBef>
              <a:spcAft>
                <a:spcPts val="0"/>
              </a:spcAft>
              <a:buClr>
                <a:srgbClr val="C00000"/>
              </a:buClr>
              <a:buSzPts val="1600"/>
              <a:buFont typeface="Arial"/>
              <a:buNone/>
            </a:pPr>
            <a:r>
              <a:rPr b="0" i="0" lang="en-US" sz="1600" u="none" cap="none" strike="noStrike">
                <a:solidFill>
                  <a:srgbClr val="C00000"/>
                </a:solidFill>
                <a:latin typeface="Arial"/>
                <a:ea typeface="Arial"/>
                <a:cs typeface="Arial"/>
                <a:sym typeface="Arial"/>
              </a:rPr>
              <a:t>by OS</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CC0000"/>
              </a:solidFill>
              <a:latin typeface="Times New Roman"/>
              <a:ea typeface="Times New Roman"/>
              <a:cs typeface="Times New Roman"/>
              <a:sym typeface="Times New Roman"/>
            </a:endParaRPr>
          </a:p>
        </p:txBody>
      </p:sp>
      <p:sp>
        <p:nvSpPr>
          <p:cNvPr id="1679" name="Google Shape;1679;p31"/>
          <p:cNvSpPr txBox="1"/>
          <p:nvPr/>
        </p:nvSpPr>
        <p:spPr>
          <a:xfrm>
            <a:off x="8925393" y="4263452"/>
            <a:ext cx="1470025" cy="5334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C00000"/>
              </a:buClr>
              <a:buSzPts val="1600"/>
              <a:buFont typeface="Arial"/>
              <a:buNone/>
            </a:pPr>
            <a:r>
              <a:rPr b="0" i="0" lang="en-US" sz="1600" u="none" cap="none" strike="noStrike">
                <a:solidFill>
                  <a:srgbClr val="C00000"/>
                </a:solidFill>
                <a:latin typeface="Arial"/>
                <a:ea typeface="Arial"/>
                <a:cs typeface="Arial"/>
                <a:sym typeface="Arial"/>
              </a:rPr>
              <a:t>controlled by</a:t>
            </a:r>
            <a:endParaRPr/>
          </a:p>
          <a:p>
            <a:pPr indent="0" lvl="0" marL="0" marR="0" rtl="0" algn="l">
              <a:lnSpc>
                <a:spcPct val="90000"/>
              </a:lnSpc>
              <a:spcBef>
                <a:spcPts val="0"/>
              </a:spcBef>
              <a:spcAft>
                <a:spcPts val="0"/>
              </a:spcAft>
              <a:buClr>
                <a:srgbClr val="C00000"/>
              </a:buClr>
              <a:buSzPts val="1600"/>
              <a:buFont typeface="Arial"/>
              <a:buNone/>
            </a:pPr>
            <a:r>
              <a:rPr b="0" i="0" lang="en-US" sz="1600" u="none" cap="none" strike="noStrike">
                <a:solidFill>
                  <a:srgbClr val="C00000"/>
                </a:solidFill>
                <a:latin typeface="Arial"/>
                <a:ea typeface="Arial"/>
                <a:cs typeface="Arial"/>
                <a:sym typeface="Arial"/>
              </a:rPr>
              <a:t>app developer</a:t>
            </a:r>
            <a:endParaRPr/>
          </a:p>
        </p:txBody>
      </p:sp>
      <p:sp>
        <p:nvSpPr>
          <p:cNvPr id="1680" name="Google Shape;1680;p31"/>
          <p:cNvSpPr/>
          <p:nvPr/>
        </p:nvSpPr>
        <p:spPr>
          <a:xfrm>
            <a:off x="2742081" y="4161852"/>
            <a:ext cx="758825" cy="1997075"/>
          </a:xfrm>
          <a:custGeom>
            <a:rect b="b" l="l" r="r" t="t"/>
            <a:pathLst>
              <a:path extrusionOk="0" h="1258" w="478">
                <a:moveTo>
                  <a:pt x="0" y="1040"/>
                </a:moveTo>
                <a:lnTo>
                  <a:pt x="478" y="0"/>
                </a:lnTo>
                <a:lnTo>
                  <a:pt x="472" y="1258"/>
                </a:lnTo>
                <a:lnTo>
                  <a:pt x="41" y="1246"/>
                </a:lnTo>
                <a:lnTo>
                  <a:pt x="0" y="1040"/>
                </a:lnTo>
                <a:close/>
              </a:path>
            </a:pathLst>
          </a:custGeom>
          <a:gradFill>
            <a:gsLst>
              <a:gs pos="0">
                <a:srgbClr val="FFFFFF"/>
              </a:gs>
              <a:gs pos="100000">
                <a:srgbClr val="B2B2B2"/>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681" name="Google Shape;1681;p31"/>
          <p:cNvSpPr/>
          <p:nvPr/>
        </p:nvSpPr>
        <p:spPr>
          <a:xfrm>
            <a:off x="3545356" y="4117402"/>
            <a:ext cx="1296987"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682" name="Google Shape;1682;p31"/>
          <p:cNvSpPr/>
          <p:nvPr/>
        </p:nvSpPr>
        <p:spPr>
          <a:xfrm>
            <a:off x="3507256" y="4171377"/>
            <a:ext cx="1273175" cy="1979612"/>
          </a:xfrm>
          <a:prstGeom prst="rect">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cxnSp>
        <p:nvCxnSpPr>
          <p:cNvPr id="1683" name="Google Shape;1683;p31"/>
          <p:cNvCxnSpPr/>
          <p:nvPr/>
        </p:nvCxnSpPr>
        <p:spPr>
          <a:xfrm>
            <a:off x="3516781" y="4931789"/>
            <a:ext cx="1263650" cy="3175"/>
          </a:xfrm>
          <a:prstGeom prst="straightConnector1">
            <a:avLst/>
          </a:prstGeom>
          <a:noFill/>
          <a:ln cap="flat" cmpd="sng" w="28575">
            <a:solidFill>
              <a:srgbClr val="000000"/>
            </a:solidFill>
            <a:prstDash val="solid"/>
            <a:round/>
            <a:headEnd len="med" w="med" type="none"/>
            <a:tailEnd len="med" w="med" type="none"/>
          </a:ln>
        </p:spPr>
      </p:cxnSp>
      <p:sp>
        <p:nvSpPr>
          <p:cNvPr id="1684" name="Google Shape;1684;p31"/>
          <p:cNvSpPr txBox="1"/>
          <p:nvPr/>
        </p:nvSpPr>
        <p:spPr>
          <a:xfrm>
            <a:off x="3473918" y="4914327"/>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transport</a:t>
            </a:r>
            <a:endParaRPr/>
          </a:p>
        </p:txBody>
      </p:sp>
      <p:cxnSp>
        <p:nvCxnSpPr>
          <p:cNvPr id="1685" name="Google Shape;1685;p31"/>
          <p:cNvCxnSpPr/>
          <p:nvPr/>
        </p:nvCxnSpPr>
        <p:spPr>
          <a:xfrm>
            <a:off x="3524718" y="5252464"/>
            <a:ext cx="1263650" cy="3175"/>
          </a:xfrm>
          <a:prstGeom prst="straightConnector1">
            <a:avLst/>
          </a:prstGeom>
          <a:noFill/>
          <a:ln cap="flat" cmpd="sng" w="28575">
            <a:solidFill>
              <a:srgbClr val="000000"/>
            </a:solidFill>
            <a:prstDash val="solid"/>
            <a:round/>
            <a:headEnd len="med" w="med" type="none"/>
            <a:tailEnd len="med" w="med" type="none"/>
          </a:ln>
        </p:spPr>
      </p:cxnSp>
      <p:cxnSp>
        <p:nvCxnSpPr>
          <p:cNvPr id="1686" name="Google Shape;1686;p31"/>
          <p:cNvCxnSpPr/>
          <p:nvPr/>
        </p:nvCxnSpPr>
        <p:spPr>
          <a:xfrm>
            <a:off x="3510431" y="5562027"/>
            <a:ext cx="1263650" cy="3175"/>
          </a:xfrm>
          <a:prstGeom prst="straightConnector1">
            <a:avLst/>
          </a:prstGeom>
          <a:noFill/>
          <a:ln cap="flat" cmpd="sng" w="28575">
            <a:solidFill>
              <a:srgbClr val="000000"/>
            </a:solidFill>
            <a:prstDash val="solid"/>
            <a:round/>
            <a:headEnd len="med" w="med" type="none"/>
            <a:tailEnd len="med" w="med" type="none"/>
          </a:ln>
        </p:spPr>
      </p:cxnSp>
      <p:cxnSp>
        <p:nvCxnSpPr>
          <p:cNvPr id="1687" name="Google Shape;1687;p31"/>
          <p:cNvCxnSpPr/>
          <p:nvPr/>
        </p:nvCxnSpPr>
        <p:spPr>
          <a:xfrm>
            <a:off x="3510431" y="5847777"/>
            <a:ext cx="1263650" cy="3175"/>
          </a:xfrm>
          <a:prstGeom prst="straightConnector1">
            <a:avLst/>
          </a:prstGeom>
          <a:noFill/>
          <a:ln cap="flat" cmpd="sng" w="28575">
            <a:solidFill>
              <a:srgbClr val="000000"/>
            </a:solidFill>
            <a:prstDash val="solid"/>
            <a:round/>
            <a:headEnd len="med" w="med" type="none"/>
            <a:tailEnd len="med" w="med" type="none"/>
          </a:ln>
        </p:spPr>
      </p:cxnSp>
      <p:sp>
        <p:nvSpPr>
          <p:cNvPr id="1688" name="Google Shape;1688;p31"/>
          <p:cNvSpPr txBox="1"/>
          <p:nvPr/>
        </p:nvSpPr>
        <p:spPr>
          <a:xfrm>
            <a:off x="3508843" y="4161852"/>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application</a:t>
            </a:r>
            <a:endParaRPr/>
          </a:p>
        </p:txBody>
      </p:sp>
      <p:sp>
        <p:nvSpPr>
          <p:cNvPr id="1689" name="Google Shape;1689;p31"/>
          <p:cNvSpPr txBox="1"/>
          <p:nvPr/>
        </p:nvSpPr>
        <p:spPr>
          <a:xfrm>
            <a:off x="3464393" y="5819202"/>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physical</a:t>
            </a:r>
            <a:endParaRPr/>
          </a:p>
        </p:txBody>
      </p:sp>
      <p:sp>
        <p:nvSpPr>
          <p:cNvPr id="1690" name="Google Shape;1690;p31"/>
          <p:cNvSpPr txBox="1"/>
          <p:nvPr/>
        </p:nvSpPr>
        <p:spPr>
          <a:xfrm>
            <a:off x="3483443" y="5533452"/>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link</a:t>
            </a:r>
            <a:endParaRPr/>
          </a:p>
        </p:txBody>
      </p:sp>
      <p:sp>
        <p:nvSpPr>
          <p:cNvPr id="1691" name="Google Shape;1691;p31"/>
          <p:cNvSpPr txBox="1"/>
          <p:nvPr/>
        </p:nvSpPr>
        <p:spPr>
          <a:xfrm>
            <a:off x="3473918" y="5238177"/>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network</a:t>
            </a:r>
            <a:endParaRPr/>
          </a:p>
        </p:txBody>
      </p:sp>
      <p:sp>
        <p:nvSpPr>
          <p:cNvPr id="1692" name="Google Shape;1692;p31"/>
          <p:cNvSpPr/>
          <p:nvPr/>
        </p:nvSpPr>
        <p:spPr>
          <a:xfrm>
            <a:off x="3642193" y="4436489"/>
            <a:ext cx="990600" cy="304800"/>
          </a:xfrm>
          <a:prstGeom prst="ellipse">
            <a:avLst/>
          </a:prstGeom>
          <a:solidFill>
            <a:srgbClr val="CC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process</a:t>
            </a:r>
            <a:endParaRPr/>
          </a:p>
        </p:txBody>
      </p:sp>
      <p:grpSp>
        <p:nvGrpSpPr>
          <p:cNvPr id="1693" name="Google Shape;1693;p31"/>
          <p:cNvGrpSpPr/>
          <p:nvPr/>
        </p:nvGrpSpPr>
        <p:grpSpPr>
          <a:xfrm>
            <a:off x="3889843" y="4796852"/>
            <a:ext cx="546100" cy="225425"/>
            <a:chOff x="1287" y="2524"/>
            <a:chExt cx="260" cy="100"/>
          </a:xfrm>
        </p:grpSpPr>
        <p:sp>
          <p:nvSpPr>
            <p:cNvPr id="1694" name="Google Shape;1694;p31"/>
            <p:cNvSpPr/>
            <p:nvPr/>
          </p:nvSpPr>
          <p:spPr>
            <a:xfrm>
              <a:off x="1287" y="2524"/>
              <a:ext cx="260" cy="100"/>
            </a:xfrm>
            <a:prstGeom prst="rect">
              <a:avLst/>
            </a:prstGeom>
            <a:solidFill>
              <a:srgbClr val="C96B7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695" name="Google Shape;1695;p31"/>
            <p:cNvSpPr/>
            <p:nvPr/>
          </p:nvSpPr>
          <p:spPr>
            <a:xfrm>
              <a:off x="1338" y="2537"/>
              <a:ext cx="156" cy="7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696" name="Google Shape;1696;p31"/>
            <p:cNvSpPr/>
            <p:nvPr/>
          </p:nvSpPr>
          <p:spPr>
            <a:xfrm>
              <a:off x="1503" y="2582"/>
              <a:ext cx="27" cy="27"/>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697" name="Google Shape;1697;p31"/>
            <p:cNvSpPr/>
            <p:nvPr/>
          </p:nvSpPr>
          <p:spPr>
            <a:xfrm>
              <a:off x="1298" y="2583"/>
              <a:ext cx="26" cy="27"/>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698" name="Google Shape;1698;p31"/>
          <p:cNvSpPr/>
          <p:nvPr/>
        </p:nvSpPr>
        <p:spPr>
          <a:xfrm>
            <a:off x="7207718" y="4088827"/>
            <a:ext cx="1296988"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699" name="Google Shape;1699;p31"/>
          <p:cNvSpPr/>
          <p:nvPr/>
        </p:nvSpPr>
        <p:spPr>
          <a:xfrm>
            <a:off x="7169618" y="4142802"/>
            <a:ext cx="1273175" cy="1979612"/>
          </a:xfrm>
          <a:prstGeom prst="rect">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cxnSp>
        <p:nvCxnSpPr>
          <p:cNvPr id="1700" name="Google Shape;1700;p31"/>
          <p:cNvCxnSpPr/>
          <p:nvPr/>
        </p:nvCxnSpPr>
        <p:spPr>
          <a:xfrm>
            <a:off x="7179143" y="4903214"/>
            <a:ext cx="1263650" cy="3175"/>
          </a:xfrm>
          <a:prstGeom prst="straightConnector1">
            <a:avLst/>
          </a:prstGeom>
          <a:noFill/>
          <a:ln cap="flat" cmpd="sng" w="28575">
            <a:solidFill>
              <a:srgbClr val="000000"/>
            </a:solidFill>
            <a:prstDash val="solid"/>
            <a:round/>
            <a:headEnd len="med" w="med" type="none"/>
            <a:tailEnd len="med" w="med" type="none"/>
          </a:ln>
        </p:spPr>
      </p:cxnSp>
      <p:sp>
        <p:nvSpPr>
          <p:cNvPr id="1701" name="Google Shape;1701;p31"/>
          <p:cNvSpPr txBox="1"/>
          <p:nvPr/>
        </p:nvSpPr>
        <p:spPr>
          <a:xfrm>
            <a:off x="7136281" y="4885752"/>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transport</a:t>
            </a:r>
            <a:endParaRPr/>
          </a:p>
        </p:txBody>
      </p:sp>
      <p:cxnSp>
        <p:nvCxnSpPr>
          <p:cNvPr id="1702" name="Google Shape;1702;p31"/>
          <p:cNvCxnSpPr/>
          <p:nvPr/>
        </p:nvCxnSpPr>
        <p:spPr>
          <a:xfrm>
            <a:off x="7187081" y="5223889"/>
            <a:ext cx="1263650" cy="3175"/>
          </a:xfrm>
          <a:prstGeom prst="straightConnector1">
            <a:avLst/>
          </a:prstGeom>
          <a:noFill/>
          <a:ln cap="flat" cmpd="sng" w="28575">
            <a:solidFill>
              <a:srgbClr val="000000"/>
            </a:solidFill>
            <a:prstDash val="solid"/>
            <a:round/>
            <a:headEnd len="med" w="med" type="none"/>
            <a:tailEnd len="med" w="med" type="none"/>
          </a:ln>
        </p:spPr>
      </p:cxnSp>
      <p:cxnSp>
        <p:nvCxnSpPr>
          <p:cNvPr id="1703" name="Google Shape;1703;p31"/>
          <p:cNvCxnSpPr/>
          <p:nvPr/>
        </p:nvCxnSpPr>
        <p:spPr>
          <a:xfrm>
            <a:off x="7172793" y="5533452"/>
            <a:ext cx="1263650" cy="3175"/>
          </a:xfrm>
          <a:prstGeom prst="straightConnector1">
            <a:avLst/>
          </a:prstGeom>
          <a:noFill/>
          <a:ln cap="flat" cmpd="sng" w="28575">
            <a:solidFill>
              <a:srgbClr val="000000"/>
            </a:solidFill>
            <a:prstDash val="solid"/>
            <a:round/>
            <a:headEnd len="med" w="med" type="none"/>
            <a:tailEnd len="med" w="med" type="none"/>
          </a:ln>
        </p:spPr>
      </p:cxnSp>
      <p:cxnSp>
        <p:nvCxnSpPr>
          <p:cNvPr id="1704" name="Google Shape;1704;p31"/>
          <p:cNvCxnSpPr/>
          <p:nvPr/>
        </p:nvCxnSpPr>
        <p:spPr>
          <a:xfrm>
            <a:off x="7172793" y="5819202"/>
            <a:ext cx="1263650" cy="3175"/>
          </a:xfrm>
          <a:prstGeom prst="straightConnector1">
            <a:avLst/>
          </a:prstGeom>
          <a:noFill/>
          <a:ln cap="flat" cmpd="sng" w="28575">
            <a:solidFill>
              <a:srgbClr val="000000"/>
            </a:solidFill>
            <a:prstDash val="solid"/>
            <a:round/>
            <a:headEnd len="med" w="med" type="none"/>
            <a:tailEnd len="med" w="med" type="none"/>
          </a:ln>
        </p:spPr>
      </p:cxnSp>
      <p:sp>
        <p:nvSpPr>
          <p:cNvPr id="1705" name="Google Shape;1705;p31"/>
          <p:cNvSpPr txBox="1"/>
          <p:nvPr/>
        </p:nvSpPr>
        <p:spPr>
          <a:xfrm>
            <a:off x="7171206" y="4133277"/>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application</a:t>
            </a:r>
            <a:endParaRPr/>
          </a:p>
        </p:txBody>
      </p:sp>
      <p:sp>
        <p:nvSpPr>
          <p:cNvPr id="1706" name="Google Shape;1706;p31"/>
          <p:cNvSpPr txBox="1"/>
          <p:nvPr/>
        </p:nvSpPr>
        <p:spPr>
          <a:xfrm>
            <a:off x="7126756" y="5790627"/>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physical</a:t>
            </a:r>
            <a:endParaRPr/>
          </a:p>
        </p:txBody>
      </p:sp>
      <p:sp>
        <p:nvSpPr>
          <p:cNvPr id="1707" name="Google Shape;1707;p31"/>
          <p:cNvSpPr txBox="1"/>
          <p:nvPr/>
        </p:nvSpPr>
        <p:spPr>
          <a:xfrm>
            <a:off x="7145806" y="5504877"/>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link</a:t>
            </a:r>
            <a:endParaRPr/>
          </a:p>
        </p:txBody>
      </p:sp>
      <p:sp>
        <p:nvSpPr>
          <p:cNvPr id="1708" name="Google Shape;1708;p31"/>
          <p:cNvSpPr txBox="1"/>
          <p:nvPr/>
        </p:nvSpPr>
        <p:spPr>
          <a:xfrm>
            <a:off x="7136281" y="5209602"/>
            <a:ext cx="1317625" cy="32543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969696"/>
              </a:buClr>
              <a:buSzPts val="1400"/>
              <a:buFont typeface="Tahoma"/>
              <a:buNone/>
            </a:pPr>
            <a:r>
              <a:rPr b="0" i="0" lang="en-US" sz="1400" u="none" cap="none" strike="noStrike">
                <a:solidFill>
                  <a:srgbClr val="969696"/>
                </a:solidFill>
                <a:latin typeface="Tahoma"/>
                <a:ea typeface="Tahoma"/>
                <a:cs typeface="Tahoma"/>
                <a:sym typeface="Tahoma"/>
              </a:rPr>
              <a:t>network</a:t>
            </a:r>
            <a:endParaRPr/>
          </a:p>
        </p:txBody>
      </p:sp>
      <p:sp>
        <p:nvSpPr>
          <p:cNvPr id="1709" name="Google Shape;1709;p31"/>
          <p:cNvSpPr/>
          <p:nvPr/>
        </p:nvSpPr>
        <p:spPr>
          <a:xfrm>
            <a:off x="7304556" y="4407914"/>
            <a:ext cx="990600" cy="304800"/>
          </a:xfrm>
          <a:prstGeom prst="ellipse">
            <a:avLst/>
          </a:prstGeom>
          <a:solidFill>
            <a:srgbClr val="CC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process</a:t>
            </a:r>
            <a:endParaRPr/>
          </a:p>
        </p:txBody>
      </p:sp>
      <p:grpSp>
        <p:nvGrpSpPr>
          <p:cNvPr id="1710" name="Google Shape;1710;p31"/>
          <p:cNvGrpSpPr/>
          <p:nvPr/>
        </p:nvGrpSpPr>
        <p:grpSpPr>
          <a:xfrm>
            <a:off x="7552206" y="4768277"/>
            <a:ext cx="546100" cy="225425"/>
            <a:chOff x="1287" y="2524"/>
            <a:chExt cx="260" cy="100"/>
          </a:xfrm>
        </p:grpSpPr>
        <p:sp>
          <p:nvSpPr>
            <p:cNvPr id="1711" name="Google Shape;1711;p31"/>
            <p:cNvSpPr/>
            <p:nvPr/>
          </p:nvSpPr>
          <p:spPr>
            <a:xfrm>
              <a:off x="1287" y="2524"/>
              <a:ext cx="260" cy="100"/>
            </a:xfrm>
            <a:prstGeom prst="rect">
              <a:avLst/>
            </a:prstGeom>
            <a:solidFill>
              <a:srgbClr val="C96B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712" name="Google Shape;1712;p31"/>
            <p:cNvSpPr/>
            <p:nvPr/>
          </p:nvSpPr>
          <p:spPr>
            <a:xfrm>
              <a:off x="1338" y="2537"/>
              <a:ext cx="156" cy="7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713" name="Google Shape;1713;p31"/>
            <p:cNvSpPr/>
            <p:nvPr/>
          </p:nvSpPr>
          <p:spPr>
            <a:xfrm>
              <a:off x="1503" y="2582"/>
              <a:ext cx="27" cy="27"/>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sp>
          <p:nvSpPr>
            <p:cNvPr id="1714" name="Google Shape;1714;p31"/>
            <p:cNvSpPr/>
            <p:nvPr/>
          </p:nvSpPr>
          <p:spPr>
            <a:xfrm>
              <a:off x="1298" y="2583"/>
              <a:ext cx="26" cy="27"/>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cxnSp>
        <p:nvCxnSpPr>
          <p:cNvPr id="1715" name="Google Shape;1715;p31"/>
          <p:cNvCxnSpPr/>
          <p:nvPr/>
        </p:nvCxnSpPr>
        <p:spPr>
          <a:xfrm rot="10800000">
            <a:off x="8361831" y="4539677"/>
            <a:ext cx="609600" cy="0"/>
          </a:xfrm>
          <a:prstGeom prst="straightConnector1">
            <a:avLst/>
          </a:prstGeom>
          <a:noFill/>
          <a:ln cap="flat" cmpd="sng" w="19050">
            <a:solidFill>
              <a:srgbClr val="CC0000"/>
            </a:solidFill>
            <a:prstDash val="solid"/>
            <a:round/>
            <a:headEnd len="med" w="med" type="none"/>
            <a:tailEnd len="med" w="med" type="none"/>
          </a:ln>
        </p:spPr>
      </p:cxnSp>
      <p:cxnSp>
        <p:nvCxnSpPr>
          <p:cNvPr id="1716" name="Google Shape;1716;p31"/>
          <p:cNvCxnSpPr/>
          <p:nvPr/>
        </p:nvCxnSpPr>
        <p:spPr>
          <a:xfrm>
            <a:off x="8587256" y="4965127"/>
            <a:ext cx="0" cy="1022350"/>
          </a:xfrm>
          <a:prstGeom prst="straightConnector1">
            <a:avLst/>
          </a:prstGeom>
          <a:noFill/>
          <a:ln cap="flat" cmpd="sng" w="19050">
            <a:solidFill>
              <a:srgbClr val="CC0000"/>
            </a:solidFill>
            <a:prstDash val="solid"/>
            <a:round/>
            <a:headEnd len="med" w="med" type="none"/>
            <a:tailEnd len="med" w="med" type="none"/>
          </a:ln>
        </p:spPr>
      </p:cxnSp>
      <p:cxnSp>
        <p:nvCxnSpPr>
          <p:cNvPr id="1717" name="Google Shape;1717;p31"/>
          <p:cNvCxnSpPr/>
          <p:nvPr/>
        </p:nvCxnSpPr>
        <p:spPr>
          <a:xfrm rot="10800000">
            <a:off x="8611068" y="5465189"/>
            <a:ext cx="609600" cy="0"/>
          </a:xfrm>
          <a:prstGeom prst="straightConnector1">
            <a:avLst/>
          </a:prstGeom>
          <a:noFill/>
          <a:ln cap="flat" cmpd="sng" w="19050">
            <a:solidFill>
              <a:srgbClr val="CC0000"/>
            </a:solidFill>
            <a:prstDash val="solid"/>
            <a:round/>
            <a:headEnd len="med" w="med" type="none"/>
            <a:tailEnd len="med" w="med" type="none"/>
          </a:ln>
        </p:spPr>
      </p:cxnSp>
      <p:sp>
        <p:nvSpPr>
          <p:cNvPr id="1718" name="Google Shape;1718;p31"/>
          <p:cNvSpPr txBox="1"/>
          <p:nvPr/>
        </p:nvSpPr>
        <p:spPr>
          <a:xfrm>
            <a:off x="5524968" y="4220589"/>
            <a:ext cx="917575" cy="36671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CC0000"/>
              </a:buClr>
              <a:buSzPts val="2000"/>
              <a:buFont typeface="Arial"/>
              <a:buNone/>
            </a:pPr>
            <a:r>
              <a:rPr b="0" i="1" lang="en-US" sz="2000" u="none" cap="none" strike="noStrike">
                <a:solidFill>
                  <a:srgbClr val="CC0000"/>
                </a:solidFill>
                <a:latin typeface="Arial"/>
                <a:ea typeface="Arial"/>
                <a:cs typeface="Arial"/>
                <a:sym typeface="Arial"/>
              </a:rPr>
              <a:t>socket</a:t>
            </a:r>
            <a:endParaRPr/>
          </a:p>
        </p:txBody>
      </p:sp>
      <p:cxnSp>
        <p:nvCxnSpPr>
          <p:cNvPr id="1719" name="Google Shape;1719;p31"/>
          <p:cNvCxnSpPr/>
          <p:nvPr/>
        </p:nvCxnSpPr>
        <p:spPr>
          <a:xfrm flipH="1" rot="10800000">
            <a:off x="4528018" y="4420614"/>
            <a:ext cx="968375" cy="434975"/>
          </a:xfrm>
          <a:prstGeom prst="straightConnector1">
            <a:avLst/>
          </a:prstGeom>
          <a:noFill/>
          <a:ln cap="flat" cmpd="sng" w="19050">
            <a:solidFill>
              <a:srgbClr val="CC0000"/>
            </a:solidFill>
            <a:prstDash val="solid"/>
            <a:round/>
            <a:headEnd len="med" w="med" type="none"/>
            <a:tailEnd len="med" w="med" type="none"/>
          </a:ln>
        </p:spPr>
      </p:cxnSp>
      <p:cxnSp>
        <p:nvCxnSpPr>
          <p:cNvPr id="1720" name="Google Shape;1720;p31"/>
          <p:cNvCxnSpPr/>
          <p:nvPr/>
        </p:nvCxnSpPr>
        <p:spPr>
          <a:xfrm rot="10800000">
            <a:off x="6463181" y="4409502"/>
            <a:ext cx="968375" cy="434975"/>
          </a:xfrm>
          <a:prstGeom prst="straightConnector1">
            <a:avLst/>
          </a:prstGeom>
          <a:noFill/>
          <a:ln cap="flat" cmpd="sng" w="19050">
            <a:solidFill>
              <a:srgbClr val="CC0000"/>
            </a:solidFill>
            <a:prstDash val="solid"/>
            <a:round/>
            <a:headEnd len="med" w="med" type="none"/>
            <a:tailEnd len="med" w="med" type="none"/>
          </a:ln>
        </p:spPr>
      </p:cxnSp>
      <p:grpSp>
        <p:nvGrpSpPr>
          <p:cNvPr id="1721" name="Google Shape;1721;p31"/>
          <p:cNvGrpSpPr/>
          <p:nvPr/>
        </p:nvGrpSpPr>
        <p:grpSpPr>
          <a:xfrm>
            <a:off x="2318218" y="5474714"/>
            <a:ext cx="719138" cy="773113"/>
            <a:chOff x="-44" y="1473"/>
            <a:chExt cx="981" cy="1105"/>
          </a:xfrm>
        </p:grpSpPr>
        <p:pic>
          <p:nvPicPr>
            <p:cNvPr descr="desktop_computer_stylized_medium" id="1722" name="Google Shape;1722;p3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723" name="Google Shape;1723;p3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grpSp>
        <p:nvGrpSpPr>
          <p:cNvPr id="1724" name="Google Shape;1724;p31"/>
          <p:cNvGrpSpPr/>
          <p:nvPr/>
        </p:nvGrpSpPr>
        <p:grpSpPr>
          <a:xfrm flipH="1">
            <a:off x="9014293" y="5669977"/>
            <a:ext cx="719138" cy="773112"/>
            <a:chOff x="-44" y="1473"/>
            <a:chExt cx="981" cy="1105"/>
          </a:xfrm>
        </p:grpSpPr>
        <p:pic>
          <p:nvPicPr>
            <p:cNvPr descr="desktop_computer_stylized_medium" id="1725" name="Google Shape;1725;p3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726" name="Google Shape;1726;p3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CC"/>
                </a:buClr>
                <a:buSzPts val="1700"/>
                <a:buFont typeface="Arial"/>
                <a:buNone/>
              </a:pPr>
              <a:r>
                <a:t/>
              </a:r>
              <a:endParaRPr b="0" i="0" sz="2000" u="none" cap="none" strike="noStrike">
                <a:solidFill>
                  <a:srgbClr val="000000"/>
                </a:solidFill>
                <a:latin typeface="Arial"/>
                <a:ea typeface="Arial"/>
                <a:cs typeface="Arial"/>
                <a:sym typeface="Arial"/>
              </a:endParaRPr>
            </a:p>
          </p:txBody>
        </p:sp>
      </p:grpSp>
      <p:sp>
        <p:nvSpPr>
          <p:cNvPr id="1727" name="Google Shape;1727;p3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4" name="Shape 6914"/>
        <p:cNvGrpSpPr/>
        <p:nvPr/>
      </p:nvGrpSpPr>
      <p:grpSpPr>
        <a:xfrm>
          <a:off x="0" y="0"/>
          <a:ext cx="0" cy="0"/>
          <a:chOff x="0" y="0"/>
          <a:chExt cx="0" cy="0"/>
        </a:xfrm>
      </p:grpSpPr>
      <p:sp>
        <p:nvSpPr>
          <p:cNvPr id="6915" name="Google Shape;6915;p112"/>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a:t>Application layer: overview</a:t>
            </a:r>
            <a:endParaRPr/>
          </a:p>
        </p:txBody>
      </p:sp>
      <p:sp>
        <p:nvSpPr>
          <p:cNvPr id="6916" name="Google Shape;6916;p112"/>
          <p:cNvSpPr txBox="1"/>
          <p:nvPr/>
        </p:nvSpPr>
        <p:spPr>
          <a:xfrm>
            <a:off x="809242" y="1870563"/>
            <a:ext cx="5309184" cy="4351338"/>
          </a:xfrm>
          <a:prstGeom prst="rect">
            <a:avLst/>
          </a:prstGeom>
          <a:noFill/>
          <a:ln>
            <a:noFill/>
          </a:ln>
        </p:spPr>
        <p:txBody>
          <a:bodyPr anchorCtr="0" anchor="t" bIns="45700" lIns="91425" spcFirstLastPara="1" rIns="91425" wrap="square" tIns="45700">
            <a:noAutofit/>
          </a:bodyPr>
          <a:lstStyle/>
          <a:p>
            <a:pPr indent="-401638" lvl="0" marL="401638" marR="0" rtl="0" algn="l">
              <a:lnSpc>
                <a:spcPct val="90000"/>
              </a:lnSpc>
              <a:spcBef>
                <a:spcPts val="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Principles of network applications</a:t>
            </a:r>
            <a:endParaRPr/>
          </a:p>
          <a:p>
            <a:pPr indent="-401638" lvl="0" marL="401638" marR="0" rtl="0" algn="l">
              <a:lnSpc>
                <a:spcPct val="90000"/>
              </a:lnSpc>
              <a:spcBef>
                <a:spcPts val="100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Web and HTTP</a:t>
            </a:r>
            <a:endParaRPr/>
          </a:p>
          <a:p>
            <a:pPr indent="-401638" lvl="0" marL="401638" marR="0" rtl="0" algn="l">
              <a:lnSpc>
                <a:spcPct val="90000"/>
              </a:lnSpc>
              <a:spcBef>
                <a:spcPts val="100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E-mail, SMTP, IMAP</a:t>
            </a:r>
            <a:endParaRPr/>
          </a:p>
          <a:p>
            <a:pPr indent="-401638" lvl="0" marL="401638" marR="0" rtl="0" algn="l">
              <a:lnSpc>
                <a:spcPct val="90000"/>
              </a:lnSpc>
              <a:spcBef>
                <a:spcPts val="100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The Domain Name System DNS</a:t>
            </a:r>
            <a:endParaRPr/>
          </a:p>
          <a:p>
            <a:pPr indent="-44450" lvl="0" marL="352425" marR="0" rtl="0" algn="l">
              <a:lnSpc>
                <a:spcPct val="90000"/>
              </a:lnSpc>
              <a:spcBef>
                <a:spcPts val="1000"/>
              </a:spcBef>
              <a:spcAft>
                <a:spcPts val="0"/>
              </a:spcAft>
              <a:buClr>
                <a:srgbClr val="0000A3"/>
              </a:buClr>
              <a:buSzPts val="2800"/>
              <a:buFont typeface="Noto Sans Symbols"/>
              <a:buNone/>
            </a:pPr>
            <a:r>
              <a:t/>
            </a:r>
            <a:endParaRPr sz="2800">
              <a:solidFill>
                <a:schemeClr val="dk1"/>
              </a:solidFill>
              <a:latin typeface="Calibri"/>
              <a:ea typeface="Calibri"/>
              <a:cs typeface="Calibri"/>
              <a:sym typeface="Calibri"/>
            </a:endParaRPr>
          </a:p>
        </p:txBody>
      </p:sp>
      <p:sp>
        <p:nvSpPr>
          <p:cNvPr id="6917" name="Google Shape;6917;p112"/>
          <p:cNvSpPr txBox="1"/>
          <p:nvPr/>
        </p:nvSpPr>
        <p:spPr>
          <a:xfrm>
            <a:off x="6557554" y="1422888"/>
            <a:ext cx="5405262" cy="4799013"/>
          </a:xfrm>
          <a:prstGeom prst="rect">
            <a:avLst/>
          </a:prstGeom>
          <a:noFill/>
          <a:ln>
            <a:noFill/>
          </a:ln>
        </p:spPr>
        <p:txBody>
          <a:bodyPr anchorCtr="0" anchor="t" bIns="45700" lIns="91425" spcFirstLastPara="1" rIns="91425" wrap="square" tIns="45700">
            <a:normAutofit/>
          </a:bodyPr>
          <a:lstStyle/>
          <a:p>
            <a:pPr indent="-349250" lvl="0" marL="349250" marR="0" rtl="0" algn="l">
              <a:lnSpc>
                <a:spcPct val="90000"/>
              </a:lnSpc>
              <a:spcBef>
                <a:spcPts val="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P2P applications</a:t>
            </a:r>
            <a:endParaRPr/>
          </a:p>
          <a:p>
            <a:pPr indent="-349250" lvl="0" marL="349250" marR="0" rtl="0" algn="l">
              <a:lnSpc>
                <a:spcPct val="90000"/>
              </a:lnSpc>
              <a:spcBef>
                <a:spcPts val="1000"/>
              </a:spcBef>
              <a:spcAft>
                <a:spcPts val="0"/>
              </a:spcAft>
              <a:buClr>
                <a:srgbClr val="0000A8"/>
              </a:buClr>
              <a:buSzPts val="3200"/>
              <a:buFont typeface="Noto Sans Symbols"/>
              <a:buChar char="▪"/>
            </a:pPr>
            <a:r>
              <a:rPr lang="en-US" sz="3200">
                <a:solidFill>
                  <a:schemeClr val="dk1"/>
                </a:solidFill>
                <a:latin typeface="Calibri"/>
                <a:ea typeface="Calibri"/>
                <a:cs typeface="Calibri"/>
                <a:sym typeface="Calibri"/>
              </a:rPr>
              <a:t>video streaming and content distribution networks</a:t>
            </a:r>
            <a:endParaRPr/>
          </a:p>
          <a:p>
            <a:pPr indent="-349250" lvl="0" marL="349250" marR="0" rtl="0" algn="l">
              <a:lnSpc>
                <a:spcPct val="90000"/>
              </a:lnSpc>
              <a:spcBef>
                <a:spcPts val="1000"/>
              </a:spcBef>
              <a:spcAft>
                <a:spcPts val="0"/>
              </a:spcAft>
              <a:buClr>
                <a:srgbClr val="BFBFBF"/>
              </a:buClr>
              <a:buSzPts val="3200"/>
              <a:buFont typeface="Noto Sans Symbols"/>
              <a:buChar char="▪"/>
            </a:pPr>
            <a:r>
              <a:rPr lang="en-US" sz="3200">
                <a:solidFill>
                  <a:srgbClr val="BFBFBF"/>
                </a:solidFill>
                <a:latin typeface="Calibri"/>
                <a:ea typeface="Calibri"/>
                <a:cs typeface="Calibri"/>
                <a:sym typeface="Calibri"/>
              </a:rPr>
              <a:t>socket programming with UDP and TCP</a:t>
            </a:r>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sz="2400">
              <a:solidFill>
                <a:schemeClr val="dk1"/>
              </a:solidFill>
              <a:latin typeface="Calibri"/>
              <a:ea typeface="Calibri"/>
              <a:cs typeface="Calibri"/>
              <a:sym typeface="Calibri"/>
            </a:endParaRPr>
          </a:p>
        </p:txBody>
      </p:sp>
      <p:sp>
        <p:nvSpPr>
          <p:cNvPr id="6918" name="Google Shape;6918;p112"/>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Application Layer: 2-</a:t>
            </a:r>
            <a:fld id="{00000000-1234-1234-1234-123412341234}" type="slidenum">
              <a:rPr lang="en-US"/>
              <a:t>‹#›</a:t>
            </a:fld>
            <a:endParaRPr/>
          </a:p>
        </p:txBody>
      </p:sp>
      <p:pic>
        <p:nvPicPr>
          <p:cNvPr descr="Kurose&amp;Ross 8th edition photo" id="6919" name="Google Shape;6919;p112"/>
          <p:cNvPicPr preferRelativeResize="0"/>
          <p:nvPr/>
        </p:nvPicPr>
        <p:blipFill rotWithShape="1">
          <a:blip r:embed="rId3">
            <a:alphaModFix/>
          </a:blip>
          <a:srcRect b="0" l="0" r="0" t="0"/>
          <a:stretch/>
        </p:blipFill>
        <p:spPr>
          <a:xfrm>
            <a:off x="6957391" y="4125913"/>
            <a:ext cx="3087757" cy="231581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4" name="Shape 6924"/>
        <p:cNvGrpSpPr/>
        <p:nvPr/>
      </p:nvGrpSpPr>
      <p:grpSpPr>
        <a:xfrm>
          <a:off x="0" y="0"/>
          <a:ext cx="0" cy="0"/>
          <a:chOff x="0" y="0"/>
          <a:chExt cx="0" cy="0"/>
        </a:xfrm>
      </p:grpSpPr>
      <p:sp>
        <p:nvSpPr>
          <p:cNvPr id="6925" name="Google Shape;6925;p113"/>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Video Streaming and CDNs: context</a:t>
            </a:r>
            <a:endParaRPr/>
          </a:p>
        </p:txBody>
      </p:sp>
      <p:sp>
        <p:nvSpPr>
          <p:cNvPr id="6926" name="Google Shape;6926;p113"/>
          <p:cNvSpPr/>
          <p:nvPr/>
        </p:nvSpPr>
        <p:spPr>
          <a:xfrm>
            <a:off x="703683" y="1457742"/>
            <a:ext cx="8448901" cy="894623"/>
          </a:xfrm>
          <a:prstGeom prst="rect">
            <a:avLst/>
          </a:prstGeom>
          <a:noFill/>
          <a:ln>
            <a:noFill/>
          </a:ln>
        </p:spPr>
        <p:txBody>
          <a:bodyPr anchorCtr="0" anchor="t" bIns="45700" lIns="91425" spcFirstLastPara="1" rIns="91425" wrap="square" tIns="45700">
            <a:noAutofit/>
          </a:bodyPr>
          <a:lstStyle/>
          <a:p>
            <a:pPr indent="-165100" lvl="0" marL="342900" marR="0" rtl="0" algn="l">
              <a:lnSpc>
                <a:spcPct val="100000"/>
              </a:lnSpc>
              <a:spcBef>
                <a:spcPts val="0"/>
              </a:spcBef>
              <a:spcAft>
                <a:spcPts val="0"/>
              </a:spcAft>
              <a:buClr>
                <a:srgbClr val="000099"/>
              </a:buClr>
              <a:buSzPts val="2800"/>
              <a:buFont typeface="Noto Sans Symbols"/>
              <a:buNone/>
            </a:pPr>
            <a:r>
              <a:t/>
            </a:r>
            <a:endParaRPr b="0" i="0" sz="2800" u="none" cap="none" strike="noStrike">
              <a:solidFill>
                <a:srgbClr val="000000"/>
              </a:solidFill>
              <a:latin typeface="Calibri"/>
              <a:ea typeface="Calibri"/>
              <a:cs typeface="Calibri"/>
              <a:sym typeface="Calibri"/>
            </a:endParaRPr>
          </a:p>
        </p:txBody>
      </p:sp>
      <p:sp>
        <p:nvSpPr>
          <p:cNvPr id="6927" name="Google Shape;6927;p113"/>
          <p:cNvSpPr/>
          <p:nvPr/>
        </p:nvSpPr>
        <p:spPr>
          <a:xfrm>
            <a:off x="799123" y="1492538"/>
            <a:ext cx="6164385" cy="4821237"/>
          </a:xfrm>
          <a:prstGeom prst="rect">
            <a:avLst/>
          </a:prstGeom>
          <a:noFill/>
          <a:ln>
            <a:noFill/>
          </a:ln>
        </p:spPr>
        <p:txBody>
          <a:bodyPr anchorCtr="0" anchor="t" bIns="45700" lIns="91425" spcFirstLastPara="1" rIns="91425" wrap="square" tIns="45700">
            <a:noAutofit/>
          </a:bodyPr>
          <a:lstStyle/>
          <a:p>
            <a:pPr indent="-341313" lvl="0" marL="357188" marR="0" rtl="0" algn="l">
              <a:lnSpc>
                <a:spcPct val="100000"/>
              </a:lnSpc>
              <a:spcBef>
                <a:spcPts val="0"/>
              </a:spcBef>
              <a:spcAft>
                <a:spcPts val="0"/>
              </a:spcAft>
              <a:buClr>
                <a:srgbClr val="0000A3"/>
              </a:buClr>
              <a:buSzPts val="3200"/>
              <a:buFont typeface="Noto Sans Symbols"/>
              <a:buChar char="▪"/>
            </a:pPr>
            <a:r>
              <a:rPr b="0" i="0" lang="en-US" sz="3200" u="none" cap="none" strike="noStrike">
                <a:solidFill>
                  <a:srgbClr val="000000"/>
                </a:solidFill>
                <a:latin typeface="Calibri"/>
                <a:ea typeface="Calibri"/>
                <a:cs typeface="Calibri"/>
                <a:sym typeface="Calibri"/>
              </a:rPr>
              <a:t>stream video traffic: major consumer of Internet bandwidth</a:t>
            </a:r>
            <a:endParaRPr/>
          </a:p>
          <a:p>
            <a:pPr indent="-223837" lvl="1" marL="681038" marR="0" rtl="0" algn="l">
              <a:lnSpc>
                <a:spcPct val="100000"/>
              </a:lnSpc>
              <a:spcBef>
                <a:spcPts val="0"/>
              </a:spcBef>
              <a:spcAft>
                <a:spcPts val="0"/>
              </a:spcAft>
              <a:buClr>
                <a:srgbClr val="000099"/>
              </a:buClr>
              <a:buSzPts val="2400"/>
              <a:buFont typeface="Arial"/>
              <a:buChar char="•"/>
            </a:pPr>
            <a:r>
              <a:rPr b="0" i="0" lang="en-US" sz="2400" u="none" cap="none" strike="noStrike">
                <a:solidFill>
                  <a:srgbClr val="000000"/>
                </a:solidFill>
                <a:latin typeface="Calibri"/>
                <a:ea typeface="Calibri"/>
                <a:cs typeface="Calibri"/>
                <a:sym typeface="Calibri"/>
              </a:rPr>
              <a:t>Netflix, YouTube, Amazon Prime: 80% of residential ISP traffic </a:t>
            </a:r>
            <a:r>
              <a:rPr b="0" i="0" lang="en-US" sz="2000" u="none" cap="none" strike="noStrike">
                <a:solidFill>
                  <a:srgbClr val="000000"/>
                </a:solidFill>
                <a:latin typeface="Calibri"/>
                <a:ea typeface="Calibri"/>
                <a:cs typeface="Calibri"/>
                <a:sym typeface="Calibri"/>
              </a:rPr>
              <a:t>(2020)</a:t>
            </a:r>
            <a:endParaRPr/>
          </a:p>
          <a:p>
            <a:pPr indent="-342900" lvl="0" marL="342900" marR="0" rtl="0" algn="l">
              <a:lnSpc>
                <a:spcPct val="100000"/>
              </a:lnSpc>
              <a:spcBef>
                <a:spcPts val="0"/>
              </a:spcBef>
              <a:spcAft>
                <a:spcPts val="0"/>
              </a:spcAft>
              <a:buClr>
                <a:srgbClr val="000099"/>
              </a:buClr>
              <a:buSzPts val="3200"/>
              <a:buFont typeface="Noto Sans Symbols"/>
              <a:buChar char="▪"/>
            </a:pPr>
            <a:r>
              <a:rPr b="0" i="1" lang="en-US" sz="3200" u="none" cap="none" strike="noStrike">
                <a:solidFill>
                  <a:srgbClr val="0000A3"/>
                </a:solidFill>
                <a:latin typeface="Calibri"/>
                <a:ea typeface="Calibri"/>
                <a:cs typeface="Calibri"/>
                <a:sym typeface="Calibri"/>
              </a:rPr>
              <a:t>challenge:  </a:t>
            </a:r>
            <a:r>
              <a:rPr b="0" i="0" lang="en-US" sz="3200" u="none" cap="none" strike="noStrike">
                <a:solidFill>
                  <a:srgbClr val="000000"/>
                </a:solidFill>
                <a:latin typeface="Calibri"/>
                <a:ea typeface="Calibri"/>
                <a:cs typeface="Calibri"/>
                <a:sym typeface="Calibri"/>
              </a:rPr>
              <a:t>scale - how to reach ~1B users?</a:t>
            </a:r>
            <a:endParaRPr b="0" i="0" sz="2800" u="none" cap="none" strike="noStrike">
              <a:solidFill>
                <a:srgbClr val="000000"/>
              </a:solidFill>
              <a:latin typeface="Calibri"/>
              <a:ea typeface="Calibri"/>
              <a:cs typeface="Calibri"/>
              <a:sym typeface="Calibri"/>
            </a:endParaRPr>
          </a:p>
        </p:txBody>
      </p:sp>
      <p:grpSp>
        <p:nvGrpSpPr>
          <p:cNvPr id="6928" name="Google Shape;6928;p113"/>
          <p:cNvGrpSpPr/>
          <p:nvPr/>
        </p:nvGrpSpPr>
        <p:grpSpPr>
          <a:xfrm>
            <a:off x="8502619" y="3784268"/>
            <a:ext cx="3689381" cy="2624305"/>
            <a:chOff x="8502619" y="4539639"/>
            <a:chExt cx="3689381" cy="2624305"/>
          </a:xfrm>
        </p:grpSpPr>
        <p:pic>
          <p:nvPicPr>
            <p:cNvPr id="6929" name="Google Shape;6929;p113"/>
            <p:cNvPicPr preferRelativeResize="0"/>
            <p:nvPr/>
          </p:nvPicPr>
          <p:blipFill rotWithShape="1">
            <a:blip r:embed="rId3">
              <a:alphaModFix/>
            </a:blip>
            <a:srcRect b="0" l="0" r="0" t="0"/>
            <a:stretch/>
          </p:blipFill>
          <p:spPr>
            <a:xfrm>
              <a:off x="9930975" y="6101881"/>
              <a:ext cx="1710592" cy="1062063"/>
            </a:xfrm>
            <a:prstGeom prst="rect">
              <a:avLst/>
            </a:prstGeom>
            <a:noFill/>
            <a:ln>
              <a:noFill/>
            </a:ln>
          </p:spPr>
        </p:pic>
        <p:pic>
          <p:nvPicPr>
            <p:cNvPr id="6930" name="Google Shape;6930;p113"/>
            <p:cNvPicPr preferRelativeResize="0"/>
            <p:nvPr/>
          </p:nvPicPr>
          <p:blipFill rotWithShape="1">
            <a:blip r:embed="rId4">
              <a:alphaModFix/>
            </a:blip>
            <a:srcRect b="0" l="0" r="0" t="0"/>
            <a:stretch/>
          </p:blipFill>
          <p:spPr>
            <a:xfrm>
              <a:off x="9520238" y="4539639"/>
              <a:ext cx="2671762" cy="1495425"/>
            </a:xfrm>
            <a:prstGeom prst="rect">
              <a:avLst/>
            </a:prstGeom>
            <a:noFill/>
            <a:ln>
              <a:noFill/>
            </a:ln>
          </p:spPr>
        </p:pic>
        <p:pic>
          <p:nvPicPr>
            <p:cNvPr id="6931" name="Google Shape;6931;p113"/>
            <p:cNvPicPr preferRelativeResize="0"/>
            <p:nvPr/>
          </p:nvPicPr>
          <p:blipFill rotWithShape="1">
            <a:blip r:embed="rId5">
              <a:alphaModFix/>
            </a:blip>
            <a:srcRect b="0" l="0" r="0" t="0"/>
            <a:stretch/>
          </p:blipFill>
          <p:spPr>
            <a:xfrm>
              <a:off x="8502619" y="4874389"/>
              <a:ext cx="1227138" cy="569913"/>
            </a:xfrm>
            <a:prstGeom prst="rect">
              <a:avLst/>
            </a:prstGeom>
            <a:noFill/>
            <a:ln>
              <a:noFill/>
            </a:ln>
          </p:spPr>
        </p:pic>
        <p:pic>
          <p:nvPicPr>
            <p:cNvPr id="6932" name="Google Shape;6932;p113"/>
            <p:cNvPicPr preferRelativeResize="0"/>
            <p:nvPr/>
          </p:nvPicPr>
          <p:blipFill rotWithShape="1">
            <a:blip r:embed="rId6">
              <a:alphaModFix/>
            </a:blip>
            <a:srcRect b="0" l="0" r="0" t="0"/>
            <a:stretch/>
          </p:blipFill>
          <p:spPr>
            <a:xfrm>
              <a:off x="9972122" y="5629397"/>
              <a:ext cx="1501775" cy="708025"/>
            </a:xfrm>
            <a:prstGeom prst="rect">
              <a:avLst/>
            </a:prstGeom>
            <a:noFill/>
            <a:ln>
              <a:noFill/>
            </a:ln>
          </p:spPr>
        </p:pic>
      </p:grpSp>
      <p:sp>
        <p:nvSpPr>
          <p:cNvPr id="6933" name="Google Shape;6933;p113"/>
          <p:cNvSpPr/>
          <p:nvPr/>
        </p:nvSpPr>
        <p:spPr>
          <a:xfrm>
            <a:off x="857738" y="4177497"/>
            <a:ext cx="9341339" cy="2133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99"/>
              </a:buClr>
              <a:buSzPts val="3200"/>
              <a:buFont typeface="Noto Sans Symbols"/>
              <a:buChar char="▪"/>
            </a:pPr>
            <a:r>
              <a:rPr b="0" i="1" lang="en-US" sz="3200" u="none" cap="none" strike="noStrike">
                <a:solidFill>
                  <a:srgbClr val="0000A3"/>
                </a:solidFill>
                <a:latin typeface="Calibri"/>
                <a:ea typeface="Calibri"/>
                <a:cs typeface="Calibri"/>
                <a:sym typeface="Calibri"/>
              </a:rPr>
              <a:t>challenge: </a:t>
            </a:r>
            <a:r>
              <a:rPr b="0" i="0" lang="en-US" sz="3200" u="none" cap="none" strike="noStrike">
                <a:solidFill>
                  <a:srgbClr val="000000"/>
                </a:solidFill>
                <a:latin typeface="Calibri"/>
                <a:ea typeface="Calibri"/>
                <a:cs typeface="Calibri"/>
                <a:sym typeface="Calibri"/>
              </a:rPr>
              <a:t>heterogeneity</a:t>
            </a:r>
            <a:endParaRPr/>
          </a:p>
          <a:p>
            <a:pPr indent="-223837" lvl="1" marL="681038" marR="0" rtl="0" algn="l">
              <a:lnSpc>
                <a:spcPct val="100000"/>
              </a:lnSpc>
              <a:spcBef>
                <a:spcPts val="0"/>
              </a:spcBef>
              <a:spcAft>
                <a:spcPts val="0"/>
              </a:spcAft>
              <a:buClr>
                <a:srgbClr val="000099"/>
              </a:buClr>
              <a:buSzPts val="2800"/>
              <a:buFont typeface="Noto Sans Symbols"/>
              <a:buChar char="▪"/>
            </a:pPr>
            <a:r>
              <a:rPr b="0" i="0" lang="en-US" sz="2800" u="none" cap="none" strike="noStrike">
                <a:solidFill>
                  <a:srgbClr val="000000"/>
                </a:solidFill>
                <a:latin typeface="Calibri"/>
                <a:ea typeface="Calibri"/>
                <a:cs typeface="Calibri"/>
                <a:sym typeface="Calibri"/>
              </a:rPr>
              <a:t>different users have different capabilities (e.g., wired versus mobile; bandwidth rich versus bandwidth poor)</a:t>
            </a:r>
            <a:endParaRPr/>
          </a:p>
          <a:p>
            <a:pPr indent="-342900" lvl="0" marL="342900" marR="0" rtl="0" algn="l">
              <a:lnSpc>
                <a:spcPct val="100000"/>
              </a:lnSpc>
              <a:spcBef>
                <a:spcPts val="0"/>
              </a:spcBef>
              <a:spcAft>
                <a:spcPts val="0"/>
              </a:spcAft>
              <a:buClr>
                <a:srgbClr val="000099"/>
              </a:buClr>
              <a:buSzPts val="3200"/>
              <a:buFont typeface="Noto Sans Symbols"/>
              <a:buChar char="▪"/>
            </a:pPr>
            <a:r>
              <a:rPr b="0" i="1" lang="en-US" sz="3200" u="none" cap="none" strike="noStrike">
                <a:solidFill>
                  <a:srgbClr val="0000A3"/>
                </a:solidFill>
                <a:latin typeface="Calibri"/>
                <a:ea typeface="Calibri"/>
                <a:cs typeface="Calibri"/>
                <a:sym typeface="Calibri"/>
              </a:rPr>
              <a:t>solution: </a:t>
            </a:r>
            <a:r>
              <a:rPr b="0" i="0" lang="en-US" sz="3200" u="none" cap="none" strike="noStrike">
                <a:solidFill>
                  <a:srgbClr val="000000"/>
                </a:solidFill>
                <a:latin typeface="Calibri"/>
                <a:ea typeface="Calibri"/>
                <a:cs typeface="Calibri"/>
                <a:sym typeface="Calibri"/>
              </a:rPr>
              <a:t>distributed, application-level infrastructure</a:t>
            </a:r>
            <a:endParaRPr/>
          </a:p>
        </p:txBody>
      </p:sp>
      <p:sp>
        <p:nvSpPr>
          <p:cNvPr id="6934" name="Google Shape;6934;p113"/>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3">
                                            <p:txEl>
                                              <p:pRg end="0" st="0"/>
                                            </p:txEl>
                                          </p:spTgt>
                                        </p:tgtEl>
                                        <p:attrNameLst>
                                          <p:attrName>style.visibility</p:attrName>
                                        </p:attrNameLst>
                                      </p:cBhvr>
                                      <p:to>
                                        <p:strVal val="visible"/>
                                      </p:to>
                                    </p:set>
                                    <p:animEffect filter="fade" transition="in">
                                      <p:cBhvr>
                                        <p:cTn dur="500"/>
                                        <p:tgtEl>
                                          <p:spTgt spid="69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3">
                                            <p:txEl>
                                              <p:pRg end="1" st="1"/>
                                            </p:txEl>
                                          </p:spTgt>
                                        </p:tgtEl>
                                        <p:attrNameLst>
                                          <p:attrName>style.visibility</p:attrName>
                                        </p:attrNameLst>
                                      </p:cBhvr>
                                      <p:to>
                                        <p:strVal val="visible"/>
                                      </p:to>
                                    </p:set>
                                    <p:animEffect filter="fade" transition="in">
                                      <p:cBhvr>
                                        <p:cTn dur="500"/>
                                        <p:tgtEl>
                                          <p:spTgt spid="69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3">
                                            <p:txEl>
                                              <p:pRg end="2" st="2"/>
                                            </p:txEl>
                                          </p:spTgt>
                                        </p:tgtEl>
                                        <p:attrNameLst>
                                          <p:attrName>style.visibility</p:attrName>
                                        </p:attrNameLst>
                                      </p:cBhvr>
                                      <p:to>
                                        <p:strVal val="visible"/>
                                      </p:to>
                                    </p:set>
                                    <p:animEffect filter="fade" transition="in">
                                      <p:cBhvr>
                                        <p:cTn dur="500"/>
                                        <p:tgtEl>
                                          <p:spTgt spid="693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28"/>
                                        </p:tgtEl>
                                        <p:attrNameLst>
                                          <p:attrName>style.visibility</p:attrName>
                                        </p:attrNameLst>
                                      </p:cBhvr>
                                      <p:to>
                                        <p:strVal val="visible"/>
                                      </p:to>
                                    </p:set>
                                    <p:animEffect filter="fade" transition="in">
                                      <p:cBhvr>
                                        <p:cTn dur="500"/>
                                        <p:tgtEl>
                                          <p:spTgt spid="69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9" name="Shape 6939"/>
        <p:cNvGrpSpPr/>
        <p:nvPr/>
      </p:nvGrpSpPr>
      <p:grpSpPr>
        <a:xfrm>
          <a:off x="0" y="0"/>
          <a:ext cx="0" cy="0"/>
          <a:chOff x="0" y="0"/>
          <a:chExt cx="0" cy="0"/>
        </a:xfrm>
      </p:grpSpPr>
      <p:sp>
        <p:nvSpPr>
          <p:cNvPr id="6940" name="Google Shape;6940;p114"/>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Multimedia: video</a:t>
            </a:r>
            <a:endParaRPr/>
          </a:p>
        </p:txBody>
      </p:sp>
      <p:sp>
        <p:nvSpPr>
          <p:cNvPr id="6941" name="Google Shape;6941;p114"/>
          <p:cNvSpPr txBox="1"/>
          <p:nvPr/>
        </p:nvSpPr>
        <p:spPr>
          <a:xfrm>
            <a:off x="864007" y="1452894"/>
            <a:ext cx="5710237" cy="4908550"/>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video: sequence of images displayed at constant rate</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e.g., 24 images/sec</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digital image: array of pixels</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each pixel represented by bits</a:t>
            </a:r>
            <a:endParaRPr/>
          </a:p>
          <a:p>
            <a:pPr indent="-222250" lvl="0" marL="352425" marR="0" rtl="0" algn="l">
              <a:lnSpc>
                <a:spcPct val="90000"/>
              </a:lnSpc>
              <a:spcBef>
                <a:spcPts val="1000"/>
              </a:spcBef>
              <a:spcAft>
                <a:spcPts val="0"/>
              </a:spcAft>
              <a:buClr>
                <a:srgbClr val="0000A3"/>
              </a:buClr>
              <a:buSzPts val="2800"/>
              <a:buFont typeface="Noto Sans Symbols"/>
              <a:buChar char="▪"/>
            </a:pPr>
            <a:r>
              <a:rPr b="0" i="0" lang="en-US" sz="2800" u="none" cap="none" strike="noStrike">
                <a:solidFill>
                  <a:srgbClr val="000000"/>
                </a:solidFill>
                <a:latin typeface="Calibri"/>
                <a:ea typeface="Calibri"/>
                <a:cs typeface="Calibri"/>
                <a:sym typeface="Calibri"/>
              </a:rPr>
              <a:t>coding: use redundancy </a:t>
            </a:r>
            <a:r>
              <a:rPr b="0" i="1" lang="en-US" sz="2800" u="none" cap="none" strike="noStrike">
                <a:solidFill>
                  <a:srgbClr val="CC0000"/>
                </a:solidFill>
                <a:latin typeface="Calibri"/>
                <a:ea typeface="Calibri"/>
                <a:cs typeface="Calibri"/>
                <a:sym typeface="Calibri"/>
              </a:rPr>
              <a:t>within</a:t>
            </a:r>
            <a:r>
              <a:rPr b="0" i="0" lang="en-US" sz="2800" u="none" cap="none" strike="noStrike">
                <a:solidFill>
                  <a:srgbClr val="000000"/>
                </a:solidFill>
                <a:latin typeface="Calibri"/>
                <a:ea typeface="Calibri"/>
                <a:cs typeface="Calibri"/>
                <a:sym typeface="Calibri"/>
              </a:rPr>
              <a:t> and </a:t>
            </a:r>
            <a:r>
              <a:rPr b="0" i="1" lang="en-US" sz="2800" u="none" cap="none" strike="noStrike">
                <a:solidFill>
                  <a:srgbClr val="CC0000"/>
                </a:solidFill>
                <a:latin typeface="Calibri"/>
                <a:ea typeface="Calibri"/>
                <a:cs typeface="Calibri"/>
                <a:sym typeface="Calibri"/>
              </a:rPr>
              <a:t>between</a:t>
            </a:r>
            <a:r>
              <a:rPr b="0" i="0" lang="en-US" sz="2800" u="none" cap="none" strike="noStrike">
                <a:solidFill>
                  <a:srgbClr val="CC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images to decrease # bits used to encode image</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spatial (within image)</a:t>
            </a:r>
            <a:endParaRPr/>
          </a:p>
          <a:p>
            <a:pPr indent="-231775" lvl="1" marL="695325" marR="0" rtl="0" algn="l">
              <a:lnSpc>
                <a:spcPct val="90000"/>
              </a:lnSpc>
              <a:spcBef>
                <a:spcPts val="500"/>
              </a:spcBef>
              <a:spcAft>
                <a:spcPts val="0"/>
              </a:spcAft>
              <a:buClr>
                <a:srgbClr val="0000A8"/>
              </a:buClr>
              <a:buSzPts val="2800"/>
              <a:buFont typeface="Arial"/>
              <a:buChar char="•"/>
            </a:pPr>
            <a:r>
              <a:rPr b="0" i="0" lang="en-US" sz="2800" u="none" cap="none" strike="noStrike">
                <a:solidFill>
                  <a:srgbClr val="000000"/>
                </a:solidFill>
                <a:latin typeface="Calibri"/>
                <a:ea typeface="Calibri"/>
                <a:cs typeface="Calibri"/>
                <a:sym typeface="Calibri"/>
              </a:rPr>
              <a:t>temporal (from one image to next)</a:t>
            </a:r>
            <a:endParaRPr/>
          </a:p>
        </p:txBody>
      </p:sp>
      <p:pic>
        <p:nvPicPr>
          <p:cNvPr id="6942" name="Google Shape;6942;p114"/>
          <p:cNvPicPr preferRelativeResize="0"/>
          <p:nvPr/>
        </p:nvPicPr>
        <p:blipFill rotWithShape="1">
          <a:blip r:embed="rId3">
            <a:alphaModFix/>
          </a:blip>
          <a:srcRect b="0" l="0" r="0" t="0"/>
          <a:stretch/>
        </p:blipFill>
        <p:spPr>
          <a:xfrm>
            <a:off x="7771760" y="2016918"/>
            <a:ext cx="1642671" cy="1860574"/>
          </a:xfrm>
          <a:prstGeom prst="rect">
            <a:avLst/>
          </a:prstGeom>
          <a:noFill/>
          <a:ln>
            <a:noFill/>
          </a:ln>
        </p:spPr>
      </p:pic>
      <p:grpSp>
        <p:nvGrpSpPr>
          <p:cNvPr id="6943" name="Google Shape;6943;p114"/>
          <p:cNvGrpSpPr/>
          <p:nvPr/>
        </p:nvGrpSpPr>
        <p:grpSpPr>
          <a:xfrm>
            <a:off x="7728905" y="562768"/>
            <a:ext cx="3274430" cy="1730347"/>
            <a:chOff x="5345311" y="524250"/>
            <a:chExt cx="3274238" cy="1730214"/>
          </a:xfrm>
        </p:grpSpPr>
        <p:sp>
          <p:nvSpPr>
            <p:cNvPr id="6944" name="Google Shape;6944;p114"/>
            <p:cNvSpPr txBox="1"/>
            <p:nvPr/>
          </p:nvSpPr>
          <p:spPr>
            <a:xfrm>
              <a:off x="5345311" y="1789936"/>
              <a:ext cx="1856071" cy="3693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Narrow"/>
                <a:buNone/>
              </a:pPr>
              <a:r>
                <a:rPr b="0" i="0" lang="en-US" sz="1800" u="none" cap="none" strike="noStrike">
                  <a:solidFill>
                    <a:srgbClr val="CC0000"/>
                  </a:solidFill>
                  <a:latin typeface="Arial Narrow"/>
                  <a:ea typeface="Arial Narrow"/>
                  <a:cs typeface="Arial Narrow"/>
                  <a:sym typeface="Arial Narrow"/>
                </a:rPr>
                <a:t>……………………..</a:t>
              </a:r>
              <a:endParaRPr/>
            </a:p>
          </p:txBody>
        </p:sp>
        <p:sp>
          <p:nvSpPr>
            <p:cNvPr id="6945" name="Google Shape;6945;p114"/>
            <p:cNvSpPr txBox="1"/>
            <p:nvPr/>
          </p:nvSpPr>
          <p:spPr>
            <a:xfrm>
              <a:off x="5808125" y="524250"/>
              <a:ext cx="2811424"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400"/>
                <a:buFont typeface="Arial"/>
                <a:buNone/>
              </a:pPr>
              <a:r>
                <a:rPr b="0" i="1" lang="en-US" sz="1400" u="none" cap="none" strike="noStrike">
                  <a:solidFill>
                    <a:srgbClr val="CC0000"/>
                  </a:solidFill>
                  <a:latin typeface="Arial"/>
                  <a:ea typeface="Arial"/>
                  <a:cs typeface="Arial"/>
                  <a:sym typeface="Arial"/>
                </a:rPr>
                <a:t>spatial coding example: </a:t>
              </a:r>
              <a:r>
                <a:rPr b="0" i="0" lang="en-US" sz="1400" u="none" cap="none" strike="noStrike">
                  <a:solidFill>
                    <a:srgbClr val="000000"/>
                  </a:solidFill>
                  <a:latin typeface="Arial"/>
                  <a:ea typeface="Arial"/>
                  <a:cs typeface="Arial"/>
                  <a:sym typeface="Arial"/>
                </a:rPr>
                <a:t>instead of sending</a:t>
              </a:r>
              <a:r>
                <a:rPr b="0" i="1" lang="en-US" sz="1400" u="none" cap="none" strike="noStrike">
                  <a:solidFill>
                    <a:srgbClr val="000000"/>
                  </a:solidFill>
                  <a:latin typeface="Arial"/>
                  <a:ea typeface="Arial"/>
                  <a:cs typeface="Arial"/>
                  <a:sym typeface="Arial"/>
                </a:rPr>
                <a:t> N </a:t>
              </a:r>
              <a:r>
                <a:rPr b="0" i="0" lang="en-US" sz="1400" u="none" cap="none" strike="noStrike">
                  <a:solidFill>
                    <a:srgbClr val="000000"/>
                  </a:solidFill>
                  <a:latin typeface="Arial"/>
                  <a:ea typeface="Arial"/>
                  <a:cs typeface="Arial"/>
                  <a:sym typeface="Arial"/>
                </a:rPr>
                <a:t>values of same color (all purple), send only two values: color  value (</a:t>
              </a:r>
              <a:r>
                <a:rPr b="0" i="1" lang="en-US" sz="1400" u="none" cap="none" strike="noStrike">
                  <a:solidFill>
                    <a:srgbClr val="000000"/>
                  </a:solidFill>
                  <a:latin typeface="Arial"/>
                  <a:ea typeface="Arial"/>
                  <a:cs typeface="Arial"/>
                  <a:sym typeface="Arial"/>
                </a:rPr>
                <a:t>purple)  and number of repeated values (</a:t>
              </a:r>
              <a:r>
                <a:rPr b="0" i="0" lang="en-US" sz="1400" u="none" cap="none" strike="noStrike">
                  <a:solidFill>
                    <a:srgbClr val="000000"/>
                  </a:solidFill>
                  <a:latin typeface="Arial"/>
                  <a:ea typeface="Arial"/>
                  <a:cs typeface="Arial"/>
                  <a:sym typeface="Arial"/>
                </a:rPr>
                <a:t>N)</a:t>
              </a:r>
              <a:endParaRPr/>
            </a:p>
          </p:txBody>
        </p:sp>
        <p:sp>
          <p:nvSpPr>
            <p:cNvPr id="6946" name="Google Shape;6946;p114"/>
            <p:cNvSpPr txBox="1"/>
            <p:nvPr/>
          </p:nvSpPr>
          <p:spPr>
            <a:xfrm>
              <a:off x="5354771" y="1885160"/>
              <a:ext cx="1803448" cy="3693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Narrow"/>
                <a:buNone/>
              </a:pPr>
              <a:r>
                <a:rPr b="0" i="0" lang="en-US" sz="1800" u="none" cap="none" strike="noStrike">
                  <a:solidFill>
                    <a:srgbClr val="CC0000"/>
                  </a:solidFill>
                  <a:latin typeface="Arial Narrow"/>
                  <a:ea typeface="Arial Narrow"/>
                  <a:cs typeface="Arial Narrow"/>
                  <a:sym typeface="Arial Narrow"/>
                </a:rPr>
                <a:t>……………….…….</a:t>
              </a:r>
              <a:endParaRPr/>
            </a:p>
          </p:txBody>
        </p:sp>
        <p:cxnSp>
          <p:nvCxnSpPr>
            <p:cNvPr id="6947" name="Google Shape;6947;p114"/>
            <p:cNvCxnSpPr/>
            <p:nvPr/>
          </p:nvCxnSpPr>
          <p:spPr>
            <a:xfrm flipH="1">
              <a:off x="5565603" y="756253"/>
              <a:ext cx="313958" cy="1155782"/>
            </a:xfrm>
            <a:prstGeom prst="straightConnector1">
              <a:avLst/>
            </a:prstGeom>
            <a:noFill/>
            <a:ln cap="flat" cmpd="sng" w="9525">
              <a:solidFill>
                <a:srgbClr val="CC0000"/>
              </a:solidFill>
              <a:prstDash val="solid"/>
              <a:round/>
              <a:headEnd len="med" w="med" type="none"/>
              <a:tailEnd len="med" w="med" type="none"/>
            </a:ln>
          </p:spPr>
        </p:cxnSp>
      </p:grpSp>
      <p:sp>
        <p:nvSpPr>
          <p:cNvPr id="6948" name="Google Shape;6948;p114"/>
          <p:cNvSpPr txBox="1"/>
          <p:nvPr/>
        </p:nvSpPr>
        <p:spPr>
          <a:xfrm>
            <a:off x="7707517" y="3922158"/>
            <a:ext cx="933284"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frame</a:t>
            </a:r>
            <a:r>
              <a:rPr b="0" i="1" lang="en-US" sz="1800" u="none" cap="none" strike="noStrike">
                <a:solidFill>
                  <a:srgbClr val="CC0000"/>
                </a:solidFill>
                <a:latin typeface="Arial"/>
                <a:ea typeface="Arial"/>
                <a:cs typeface="Arial"/>
                <a:sym typeface="Arial"/>
              </a:rPr>
              <a:t> i</a:t>
            </a:r>
            <a:endParaRPr/>
          </a:p>
        </p:txBody>
      </p:sp>
      <p:sp>
        <p:nvSpPr>
          <p:cNvPr id="6949" name="Google Shape;6949;p114"/>
          <p:cNvSpPr txBox="1"/>
          <p:nvPr/>
        </p:nvSpPr>
        <p:spPr>
          <a:xfrm>
            <a:off x="9435347" y="5878584"/>
            <a:ext cx="11967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frame</a:t>
            </a:r>
            <a:r>
              <a:rPr b="0" i="1" lang="en-US" sz="1800" u="none" cap="none" strike="noStrike">
                <a:solidFill>
                  <a:srgbClr val="CC0000"/>
                </a:solidFill>
                <a:latin typeface="Arial"/>
                <a:ea typeface="Arial"/>
                <a:cs typeface="Arial"/>
                <a:sym typeface="Arial"/>
              </a:rPr>
              <a:t> i+1</a:t>
            </a:r>
            <a:endParaRPr/>
          </a:p>
        </p:txBody>
      </p:sp>
      <p:grpSp>
        <p:nvGrpSpPr>
          <p:cNvPr id="6950" name="Google Shape;6950;p114"/>
          <p:cNvGrpSpPr/>
          <p:nvPr/>
        </p:nvGrpSpPr>
        <p:grpSpPr>
          <a:xfrm>
            <a:off x="6722609" y="4288938"/>
            <a:ext cx="2646470" cy="2006293"/>
            <a:chOff x="6722609" y="4288938"/>
            <a:chExt cx="2646470" cy="2006293"/>
          </a:xfrm>
        </p:grpSpPr>
        <p:sp>
          <p:nvSpPr>
            <p:cNvPr id="6951" name="Google Shape;6951;p114"/>
            <p:cNvSpPr txBox="1"/>
            <p:nvPr/>
          </p:nvSpPr>
          <p:spPr>
            <a:xfrm>
              <a:off x="6722609" y="5125243"/>
              <a:ext cx="2277657" cy="1169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400"/>
                <a:buFont typeface="Arial"/>
                <a:buNone/>
              </a:pPr>
              <a:r>
                <a:rPr b="0" i="1" lang="en-US" sz="1400" u="none" cap="none" strike="noStrike">
                  <a:solidFill>
                    <a:srgbClr val="CC0000"/>
                  </a:solidFill>
                  <a:latin typeface="Arial"/>
                  <a:ea typeface="Arial"/>
                  <a:cs typeface="Arial"/>
                  <a:sym typeface="Arial"/>
                </a:rPr>
                <a:t>temporal coding example: </a:t>
              </a:r>
              <a:r>
                <a:rPr b="0" i="0" lang="en-US" sz="1400" u="none" cap="none" strike="noStrike">
                  <a:solidFill>
                    <a:srgbClr val="000000"/>
                  </a:solidFill>
                  <a:latin typeface="Arial"/>
                  <a:ea typeface="Arial"/>
                  <a:cs typeface="Arial"/>
                  <a:sym typeface="Arial"/>
                </a:rPr>
                <a:t>instead of sending complete frame at i+1, send only differences from frame i</a:t>
              </a:r>
              <a:endParaRPr/>
            </a:p>
          </p:txBody>
        </p:sp>
        <p:cxnSp>
          <p:nvCxnSpPr>
            <p:cNvPr id="6952" name="Google Shape;6952;p114"/>
            <p:cNvCxnSpPr/>
            <p:nvPr/>
          </p:nvCxnSpPr>
          <p:spPr>
            <a:xfrm>
              <a:off x="8356199" y="4288938"/>
              <a:ext cx="1012880" cy="1783949"/>
            </a:xfrm>
            <a:prstGeom prst="straightConnector1">
              <a:avLst/>
            </a:prstGeom>
            <a:noFill/>
            <a:ln cap="flat" cmpd="sng" w="9525">
              <a:solidFill>
                <a:srgbClr val="CC0000"/>
              </a:solidFill>
              <a:prstDash val="solid"/>
              <a:round/>
              <a:headEnd len="med" w="med" type="none"/>
              <a:tailEnd len="med" w="med" type="triangle"/>
            </a:ln>
          </p:spPr>
        </p:cxnSp>
      </p:grpSp>
      <p:pic>
        <p:nvPicPr>
          <p:cNvPr id="6953" name="Google Shape;6953;p114"/>
          <p:cNvPicPr preferRelativeResize="0"/>
          <p:nvPr/>
        </p:nvPicPr>
        <p:blipFill rotWithShape="1">
          <a:blip r:embed="rId3">
            <a:alphaModFix/>
          </a:blip>
          <a:srcRect b="0" l="0" r="0" t="0"/>
          <a:stretch/>
        </p:blipFill>
        <p:spPr>
          <a:xfrm>
            <a:off x="9496363" y="4074213"/>
            <a:ext cx="1642671" cy="1860574"/>
          </a:xfrm>
          <a:prstGeom prst="rect">
            <a:avLst/>
          </a:prstGeom>
          <a:noFill/>
          <a:ln>
            <a:noFill/>
          </a:ln>
        </p:spPr>
      </p:pic>
      <p:sp>
        <p:nvSpPr>
          <p:cNvPr id="6954" name="Google Shape;6954;p114"/>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3"/>
                                        </p:tgtEl>
                                        <p:attrNameLst>
                                          <p:attrName>style.visibility</p:attrName>
                                        </p:attrNameLst>
                                      </p:cBhvr>
                                      <p:to>
                                        <p:strVal val="visible"/>
                                      </p:to>
                                    </p:set>
                                    <p:animEffect filter="fade" transition="in">
                                      <p:cBhvr>
                                        <p:cTn dur="500"/>
                                        <p:tgtEl>
                                          <p:spTgt spid="6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0"/>
                                        </p:tgtEl>
                                        <p:attrNameLst>
                                          <p:attrName>style.visibility</p:attrName>
                                        </p:attrNameLst>
                                      </p:cBhvr>
                                      <p:to>
                                        <p:strVal val="visible"/>
                                      </p:to>
                                    </p:set>
                                    <p:animEffect filter="fade" transition="in">
                                      <p:cBhvr>
                                        <p:cTn dur="500"/>
                                        <p:tgtEl>
                                          <p:spTgt spid="6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9" name="Shape 6959"/>
        <p:cNvGrpSpPr/>
        <p:nvPr/>
      </p:nvGrpSpPr>
      <p:grpSpPr>
        <a:xfrm>
          <a:off x="0" y="0"/>
          <a:ext cx="0" cy="0"/>
          <a:chOff x="0" y="0"/>
          <a:chExt cx="0" cy="0"/>
        </a:xfrm>
      </p:grpSpPr>
      <p:sp>
        <p:nvSpPr>
          <p:cNvPr id="6960" name="Google Shape;6960;p115"/>
          <p:cNvSpPr txBox="1"/>
          <p:nvPr>
            <p:ph type="title"/>
          </p:nvPr>
        </p:nvSpPr>
        <p:spPr>
          <a:xfrm>
            <a:off x="798691" y="289325"/>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Multimedia: video</a:t>
            </a:r>
            <a:endParaRPr/>
          </a:p>
        </p:txBody>
      </p:sp>
      <p:grpSp>
        <p:nvGrpSpPr>
          <p:cNvPr id="6961" name="Google Shape;6961;p115"/>
          <p:cNvGrpSpPr/>
          <p:nvPr/>
        </p:nvGrpSpPr>
        <p:grpSpPr>
          <a:xfrm>
            <a:off x="6722609" y="562768"/>
            <a:ext cx="4416425" cy="5732463"/>
            <a:chOff x="4338638" y="295275"/>
            <a:chExt cx="4417210" cy="5732463"/>
          </a:xfrm>
        </p:grpSpPr>
        <p:pic>
          <p:nvPicPr>
            <p:cNvPr id="6962" name="Google Shape;6962;p115"/>
            <p:cNvPicPr preferRelativeResize="0"/>
            <p:nvPr/>
          </p:nvPicPr>
          <p:blipFill rotWithShape="1">
            <a:blip r:embed="rId3">
              <a:alphaModFix/>
            </a:blip>
            <a:srcRect b="0" l="0" r="0" t="0"/>
            <a:stretch/>
          </p:blipFill>
          <p:spPr>
            <a:xfrm>
              <a:off x="5387975" y="1749425"/>
              <a:ext cx="1642963" cy="1860574"/>
            </a:xfrm>
            <a:prstGeom prst="rect">
              <a:avLst/>
            </a:prstGeom>
            <a:noFill/>
            <a:ln>
              <a:noFill/>
            </a:ln>
          </p:spPr>
        </p:pic>
        <p:grpSp>
          <p:nvGrpSpPr>
            <p:cNvPr id="6963" name="Google Shape;6963;p115"/>
            <p:cNvGrpSpPr/>
            <p:nvPr/>
          </p:nvGrpSpPr>
          <p:grpSpPr>
            <a:xfrm>
              <a:off x="5345113" y="295275"/>
              <a:ext cx="3275012" cy="1730347"/>
              <a:chOff x="5345311" y="524250"/>
              <a:chExt cx="3274238" cy="1730214"/>
            </a:xfrm>
          </p:grpSpPr>
          <p:sp>
            <p:nvSpPr>
              <p:cNvPr id="6964" name="Google Shape;6964;p115"/>
              <p:cNvSpPr txBox="1"/>
              <p:nvPr/>
            </p:nvSpPr>
            <p:spPr>
              <a:xfrm>
                <a:off x="5345311" y="1789936"/>
                <a:ext cx="1856071" cy="3693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Narrow"/>
                  <a:buNone/>
                </a:pPr>
                <a:r>
                  <a:rPr b="0" i="0" lang="en-US" sz="1800" u="none" cap="none" strike="noStrike">
                    <a:solidFill>
                      <a:srgbClr val="CC0000"/>
                    </a:solidFill>
                    <a:latin typeface="Arial Narrow"/>
                    <a:ea typeface="Arial Narrow"/>
                    <a:cs typeface="Arial Narrow"/>
                    <a:sym typeface="Arial Narrow"/>
                  </a:rPr>
                  <a:t>……………………..</a:t>
                </a:r>
                <a:endParaRPr/>
              </a:p>
            </p:txBody>
          </p:sp>
          <p:sp>
            <p:nvSpPr>
              <p:cNvPr id="6965" name="Google Shape;6965;p115"/>
              <p:cNvSpPr txBox="1"/>
              <p:nvPr/>
            </p:nvSpPr>
            <p:spPr>
              <a:xfrm>
                <a:off x="5808125" y="524250"/>
                <a:ext cx="2811424"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400"/>
                  <a:buFont typeface="Arial"/>
                  <a:buNone/>
                </a:pPr>
                <a:r>
                  <a:rPr b="0" i="1" lang="en-US" sz="1400" u="none" cap="none" strike="noStrike">
                    <a:solidFill>
                      <a:srgbClr val="CC0000"/>
                    </a:solidFill>
                    <a:latin typeface="Arial"/>
                    <a:ea typeface="Arial"/>
                    <a:cs typeface="Arial"/>
                    <a:sym typeface="Arial"/>
                  </a:rPr>
                  <a:t>spatial coding example: </a:t>
                </a:r>
                <a:r>
                  <a:rPr b="0" i="0" lang="en-US" sz="1400" u="none" cap="none" strike="noStrike">
                    <a:solidFill>
                      <a:srgbClr val="000000"/>
                    </a:solidFill>
                    <a:latin typeface="Arial"/>
                    <a:ea typeface="Arial"/>
                    <a:cs typeface="Arial"/>
                    <a:sym typeface="Arial"/>
                  </a:rPr>
                  <a:t>instead of sending</a:t>
                </a:r>
                <a:r>
                  <a:rPr b="0" i="1" lang="en-US" sz="1400" u="none" cap="none" strike="noStrike">
                    <a:solidFill>
                      <a:srgbClr val="000000"/>
                    </a:solidFill>
                    <a:latin typeface="Arial"/>
                    <a:ea typeface="Arial"/>
                    <a:cs typeface="Arial"/>
                    <a:sym typeface="Arial"/>
                  </a:rPr>
                  <a:t> N </a:t>
                </a:r>
                <a:r>
                  <a:rPr b="0" i="0" lang="en-US" sz="1400" u="none" cap="none" strike="noStrike">
                    <a:solidFill>
                      <a:srgbClr val="000000"/>
                    </a:solidFill>
                    <a:latin typeface="Arial"/>
                    <a:ea typeface="Arial"/>
                    <a:cs typeface="Arial"/>
                    <a:sym typeface="Arial"/>
                  </a:rPr>
                  <a:t>values of same color (all purple), send only two values: color  value (</a:t>
                </a:r>
                <a:r>
                  <a:rPr b="0" i="1" lang="en-US" sz="1400" u="none" cap="none" strike="noStrike">
                    <a:solidFill>
                      <a:srgbClr val="000000"/>
                    </a:solidFill>
                    <a:latin typeface="Arial"/>
                    <a:ea typeface="Arial"/>
                    <a:cs typeface="Arial"/>
                    <a:sym typeface="Arial"/>
                  </a:rPr>
                  <a:t>purple)  and number of repeated values (</a:t>
                </a:r>
                <a:r>
                  <a:rPr b="0" i="0" lang="en-US" sz="1400" u="none" cap="none" strike="noStrike">
                    <a:solidFill>
                      <a:srgbClr val="000000"/>
                    </a:solidFill>
                    <a:latin typeface="Arial"/>
                    <a:ea typeface="Arial"/>
                    <a:cs typeface="Arial"/>
                    <a:sym typeface="Arial"/>
                  </a:rPr>
                  <a:t>N)</a:t>
                </a:r>
                <a:endParaRPr/>
              </a:p>
            </p:txBody>
          </p:sp>
          <p:sp>
            <p:nvSpPr>
              <p:cNvPr id="6966" name="Google Shape;6966;p115"/>
              <p:cNvSpPr txBox="1"/>
              <p:nvPr/>
            </p:nvSpPr>
            <p:spPr>
              <a:xfrm>
                <a:off x="5354771" y="1885160"/>
                <a:ext cx="1803448" cy="3693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Narrow"/>
                  <a:buNone/>
                </a:pPr>
                <a:r>
                  <a:rPr b="0" i="0" lang="en-US" sz="1800" u="none" cap="none" strike="noStrike">
                    <a:solidFill>
                      <a:srgbClr val="CC0000"/>
                    </a:solidFill>
                    <a:latin typeface="Arial Narrow"/>
                    <a:ea typeface="Arial Narrow"/>
                    <a:cs typeface="Arial Narrow"/>
                    <a:sym typeface="Arial Narrow"/>
                  </a:rPr>
                  <a:t>……………….…….</a:t>
                </a:r>
                <a:endParaRPr/>
              </a:p>
            </p:txBody>
          </p:sp>
          <p:cxnSp>
            <p:nvCxnSpPr>
              <p:cNvPr id="6967" name="Google Shape;6967;p115"/>
              <p:cNvCxnSpPr/>
              <p:nvPr/>
            </p:nvCxnSpPr>
            <p:spPr>
              <a:xfrm flipH="1">
                <a:off x="5565603" y="756253"/>
                <a:ext cx="313958" cy="1155782"/>
              </a:xfrm>
              <a:prstGeom prst="straightConnector1">
                <a:avLst/>
              </a:prstGeom>
              <a:noFill/>
              <a:ln cap="flat" cmpd="sng" w="9525">
                <a:solidFill>
                  <a:srgbClr val="CC0000"/>
                </a:solidFill>
                <a:prstDash val="solid"/>
                <a:round/>
                <a:headEnd len="med" w="med" type="none"/>
                <a:tailEnd len="med" w="med" type="none"/>
              </a:ln>
            </p:spPr>
          </p:cxnSp>
        </p:grpSp>
        <p:sp>
          <p:nvSpPr>
            <p:cNvPr id="6968" name="Google Shape;6968;p115"/>
            <p:cNvSpPr txBox="1"/>
            <p:nvPr/>
          </p:nvSpPr>
          <p:spPr>
            <a:xfrm>
              <a:off x="5323721" y="3654665"/>
              <a:ext cx="9334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frame</a:t>
              </a:r>
              <a:r>
                <a:rPr b="0" i="1" lang="en-US" sz="1800" u="none" cap="none" strike="noStrike">
                  <a:solidFill>
                    <a:srgbClr val="CC0000"/>
                  </a:solidFill>
                  <a:latin typeface="Arial"/>
                  <a:ea typeface="Arial"/>
                  <a:cs typeface="Arial"/>
                  <a:sym typeface="Arial"/>
                </a:rPr>
                <a:t> i</a:t>
              </a:r>
              <a:endParaRPr/>
            </a:p>
          </p:txBody>
        </p:sp>
        <p:sp>
          <p:nvSpPr>
            <p:cNvPr id="6969" name="Google Shape;6969;p115"/>
            <p:cNvSpPr txBox="1"/>
            <p:nvPr/>
          </p:nvSpPr>
          <p:spPr>
            <a:xfrm>
              <a:off x="7051858" y="5611091"/>
              <a:ext cx="11969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800"/>
                <a:buFont typeface="Arial"/>
                <a:buNone/>
              </a:pPr>
              <a:r>
                <a:rPr b="0" i="0" lang="en-US" sz="1800" u="none" cap="none" strike="noStrike">
                  <a:solidFill>
                    <a:srgbClr val="CC0000"/>
                  </a:solidFill>
                  <a:latin typeface="Arial"/>
                  <a:ea typeface="Arial"/>
                  <a:cs typeface="Arial"/>
                  <a:sym typeface="Arial"/>
                </a:rPr>
                <a:t>frame</a:t>
              </a:r>
              <a:r>
                <a:rPr b="0" i="1" lang="en-US" sz="1800" u="none" cap="none" strike="noStrike">
                  <a:solidFill>
                    <a:srgbClr val="CC0000"/>
                  </a:solidFill>
                  <a:latin typeface="Arial"/>
                  <a:ea typeface="Arial"/>
                  <a:cs typeface="Arial"/>
                  <a:sym typeface="Arial"/>
                </a:rPr>
                <a:t> i+1</a:t>
              </a:r>
              <a:endParaRPr/>
            </a:p>
          </p:txBody>
        </p:sp>
        <p:sp>
          <p:nvSpPr>
            <p:cNvPr id="6970" name="Google Shape;6970;p115"/>
            <p:cNvSpPr txBox="1"/>
            <p:nvPr/>
          </p:nvSpPr>
          <p:spPr>
            <a:xfrm>
              <a:off x="4338638" y="4857750"/>
              <a:ext cx="2278062" cy="1169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400"/>
                <a:buFont typeface="Arial"/>
                <a:buNone/>
              </a:pPr>
              <a:r>
                <a:rPr b="0" i="1" lang="en-US" sz="1400" u="none" cap="none" strike="noStrike">
                  <a:solidFill>
                    <a:srgbClr val="CC0000"/>
                  </a:solidFill>
                  <a:latin typeface="Arial"/>
                  <a:ea typeface="Arial"/>
                  <a:cs typeface="Arial"/>
                  <a:sym typeface="Arial"/>
                </a:rPr>
                <a:t>temporal coding example: </a:t>
              </a:r>
              <a:r>
                <a:rPr b="0" i="0" lang="en-US" sz="1400" u="none" cap="none" strike="noStrike">
                  <a:solidFill>
                    <a:srgbClr val="000000"/>
                  </a:solidFill>
                  <a:latin typeface="Arial"/>
                  <a:ea typeface="Arial"/>
                  <a:cs typeface="Arial"/>
                  <a:sym typeface="Arial"/>
                </a:rPr>
                <a:t>instead of sending complete frame at i+1, send only differences from frame i</a:t>
              </a:r>
              <a:endParaRPr/>
            </a:p>
          </p:txBody>
        </p:sp>
        <p:cxnSp>
          <p:nvCxnSpPr>
            <p:cNvPr id="6971" name="Google Shape;6971;p115"/>
            <p:cNvCxnSpPr/>
            <p:nvPr/>
          </p:nvCxnSpPr>
          <p:spPr>
            <a:xfrm>
              <a:off x="5972518" y="4021445"/>
              <a:ext cx="1013060" cy="1783949"/>
            </a:xfrm>
            <a:prstGeom prst="straightConnector1">
              <a:avLst/>
            </a:prstGeom>
            <a:noFill/>
            <a:ln cap="flat" cmpd="sng" w="9525">
              <a:solidFill>
                <a:srgbClr val="CC0000"/>
              </a:solidFill>
              <a:prstDash val="solid"/>
              <a:round/>
              <a:headEnd len="med" w="med" type="none"/>
              <a:tailEnd len="med" w="med" type="triangle"/>
            </a:ln>
          </p:spPr>
        </p:cxnSp>
        <p:pic>
          <p:nvPicPr>
            <p:cNvPr id="6972" name="Google Shape;6972;p115"/>
            <p:cNvPicPr preferRelativeResize="0"/>
            <p:nvPr/>
          </p:nvPicPr>
          <p:blipFill rotWithShape="1">
            <a:blip r:embed="rId3">
              <a:alphaModFix/>
            </a:blip>
            <a:srcRect b="0" l="0" r="0" t="0"/>
            <a:stretch/>
          </p:blipFill>
          <p:spPr>
            <a:xfrm>
              <a:off x="7112885" y="3806720"/>
              <a:ext cx="1642963" cy="1860574"/>
            </a:xfrm>
            <a:prstGeom prst="rect">
              <a:avLst/>
            </a:prstGeom>
            <a:noFill/>
            <a:ln>
              <a:noFill/>
            </a:ln>
          </p:spPr>
        </p:pic>
      </p:grpSp>
      <p:sp>
        <p:nvSpPr>
          <p:cNvPr id="6973" name="Google Shape;6973;p115"/>
          <p:cNvSpPr txBox="1"/>
          <p:nvPr/>
        </p:nvSpPr>
        <p:spPr>
          <a:xfrm>
            <a:off x="1033466" y="1458684"/>
            <a:ext cx="5254061" cy="49085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2800"/>
              <a:buFont typeface="Noto Sans Symbols"/>
              <a:buChar char="▪"/>
            </a:pPr>
            <a:r>
              <a:rPr b="0" i="0" lang="en-US" sz="2800" u="none" cap="none" strike="noStrike">
                <a:solidFill>
                  <a:srgbClr val="CC0000"/>
                </a:solidFill>
                <a:latin typeface="Calibri"/>
                <a:ea typeface="Calibri"/>
                <a:cs typeface="Calibri"/>
                <a:sym typeface="Calibri"/>
              </a:rPr>
              <a:t>CBR: (constant bit rate): </a:t>
            </a:r>
            <a:r>
              <a:rPr b="0" i="0" lang="en-US" sz="2800" u="none" cap="none" strike="noStrike">
                <a:solidFill>
                  <a:srgbClr val="000000"/>
                </a:solidFill>
                <a:latin typeface="Calibri"/>
                <a:ea typeface="Calibri"/>
                <a:cs typeface="Calibri"/>
                <a:sym typeface="Calibri"/>
              </a:rPr>
              <a:t>video encoding rate fixed</a:t>
            </a:r>
            <a:endParaRPr/>
          </a:p>
          <a:p>
            <a:pPr indent="-342900" lvl="0" marL="342900" marR="0" rtl="0" algn="l">
              <a:lnSpc>
                <a:spcPct val="85000"/>
              </a:lnSpc>
              <a:spcBef>
                <a:spcPts val="560"/>
              </a:spcBef>
              <a:spcAft>
                <a:spcPts val="0"/>
              </a:spcAft>
              <a:buClr>
                <a:srgbClr val="000099"/>
              </a:buClr>
              <a:buSzPts val="2800"/>
              <a:buFont typeface="Noto Sans Symbols"/>
              <a:buChar char="▪"/>
            </a:pPr>
            <a:r>
              <a:rPr b="0" i="0" lang="en-US" sz="2800" u="none" cap="none" strike="noStrike">
                <a:solidFill>
                  <a:srgbClr val="CC0000"/>
                </a:solidFill>
                <a:latin typeface="Calibri"/>
                <a:ea typeface="Calibri"/>
                <a:cs typeface="Calibri"/>
                <a:sym typeface="Calibri"/>
              </a:rPr>
              <a:t>VBR:  (variable bit rate): </a:t>
            </a:r>
            <a:r>
              <a:rPr b="0" i="0" lang="en-US" sz="2800" u="none" cap="none" strike="noStrike">
                <a:solidFill>
                  <a:srgbClr val="000000"/>
                </a:solidFill>
                <a:latin typeface="Calibri"/>
                <a:ea typeface="Calibri"/>
                <a:cs typeface="Calibri"/>
                <a:sym typeface="Calibri"/>
              </a:rPr>
              <a:t>video encoding rate changes as amount of spatial, temporal coding changes </a:t>
            </a:r>
            <a:endParaRPr/>
          </a:p>
          <a:p>
            <a:pPr indent="-342900" lvl="0" marL="342900" marR="0" rtl="0" algn="l">
              <a:lnSpc>
                <a:spcPct val="85000"/>
              </a:lnSpc>
              <a:spcBef>
                <a:spcPts val="560"/>
              </a:spcBef>
              <a:spcAft>
                <a:spcPts val="0"/>
              </a:spcAft>
              <a:buClr>
                <a:srgbClr val="000099"/>
              </a:buClr>
              <a:buSzPts val="2800"/>
              <a:buFont typeface="Noto Sans Symbols"/>
              <a:buChar char="▪"/>
            </a:pPr>
            <a:r>
              <a:rPr b="0" i="0" lang="en-US" sz="2800" u="none" cap="none" strike="noStrike">
                <a:solidFill>
                  <a:srgbClr val="CC0000"/>
                </a:solidFill>
                <a:latin typeface="Calibri"/>
                <a:ea typeface="Calibri"/>
                <a:cs typeface="Calibri"/>
                <a:sym typeface="Calibri"/>
              </a:rPr>
              <a:t>examples:</a:t>
            </a:r>
            <a:endParaRPr/>
          </a:p>
          <a:p>
            <a:pPr indent="-285750" lvl="1" marL="742950" marR="0" rtl="0" algn="l">
              <a:lnSpc>
                <a:spcPct val="100000"/>
              </a:lnSpc>
              <a:spcBef>
                <a:spcPts val="560"/>
              </a:spcBef>
              <a:spcAft>
                <a:spcPts val="0"/>
              </a:spcAft>
              <a:buClr>
                <a:srgbClr val="000099"/>
              </a:buClr>
              <a:buSzPts val="2800"/>
              <a:buFont typeface="Arial"/>
              <a:buChar char="•"/>
            </a:pPr>
            <a:r>
              <a:rPr b="0" i="0" lang="en-US" sz="2800" u="none" cap="none" strike="noStrike">
                <a:solidFill>
                  <a:srgbClr val="000000"/>
                </a:solidFill>
                <a:latin typeface="Calibri"/>
                <a:ea typeface="Calibri"/>
                <a:cs typeface="Calibri"/>
                <a:sym typeface="Calibri"/>
              </a:rPr>
              <a:t>MPEG 1 (CD-ROM) 1.5 Mbps</a:t>
            </a:r>
            <a:endParaRPr/>
          </a:p>
          <a:p>
            <a:pPr indent="-285750" lvl="1" marL="742950" marR="0" rtl="0" algn="l">
              <a:lnSpc>
                <a:spcPct val="100000"/>
              </a:lnSpc>
              <a:spcBef>
                <a:spcPts val="560"/>
              </a:spcBef>
              <a:spcAft>
                <a:spcPts val="0"/>
              </a:spcAft>
              <a:buClr>
                <a:srgbClr val="000099"/>
              </a:buClr>
              <a:buSzPts val="2800"/>
              <a:buFont typeface="Arial"/>
              <a:buChar char="•"/>
            </a:pPr>
            <a:r>
              <a:rPr b="0" i="0" lang="en-US" sz="2800" u="none" cap="none" strike="noStrike">
                <a:solidFill>
                  <a:srgbClr val="000000"/>
                </a:solidFill>
                <a:latin typeface="Calibri"/>
                <a:ea typeface="Calibri"/>
                <a:cs typeface="Calibri"/>
                <a:sym typeface="Calibri"/>
              </a:rPr>
              <a:t>MPEG2 (DVD) 3-6 Mbps</a:t>
            </a:r>
            <a:endParaRPr/>
          </a:p>
          <a:p>
            <a:pPr indent="-285750" lvl="1" marL="742950" marR="0" rtl="0" algn="l">
              <a:lnSpc>
                <a:spcPct val="100000"/>
              </a:lnSpc>
              <a:spcBef>
                <a:spcPts val="560"/>
              </a:spcBef>
              <a:spcAft>
                <a:spcPts val="0"/>
              </a:spcAft>
              <a:buClr>
                <a:srgbClr val="000099"/>
              </a:buClr>
              <a:buSzPts val="2800"/>
              <a:buFont typeface="Arial"/>
              <a:buChar char="•"/>
            </a:pPr>
            <a:r>
              <a:rPr b="0" i="0" lang="en-US" sz="2800" u="none" cap="none" strike="noStrike">
                <a:solidFill>
                  <a:srgbClr val="000000"/>
                </a:solidFill>
                <a:latin typeface="Calibri"/>
                <a:ea typeface="Calibri"/>
                <a:cs typeface="Calibri"/>
                <a:sym typeface="Calibri"/>
              </a:rPr>
              <a:t>MPEG4 (often used in Internet,  64Kbps – 12 Mbps)</a:t>
            </a:r>
            <a:endParaRPr/>
          </a:p>
        </p:txBody>
      </p:sp>
      <p:sp>
        <p:nvSpPr>
          <p:cNvPr id="6974" name="Google Shape;6974;p115"/>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9" name="Shape 6979"/>
        <p:cNvGrpSpPr/>
        <p:nvPr/>
      </p:nvGrpSpPr>
      <p:grpSpPr>
        <a:xfrm>
          <a:off x="0" y="0"/>
          <a:ext cx="0" cy="0"/>
          <a:chOff x="0" y="0"/>
          <a:chExt cx="0" cy="0"/>
        </a:xfrm>
      </p:grpSpPr>
      <p:sp>
        <p:nvSpPr>
          <p:cNvPr id="6980" name="Google Shape;6980;p116"/>
          <p:cNvSpPr txBox="1"/>
          <p:nvPr>
            <p:ph idx="1" type="body"/>
          </p:nvPr>
        </p:nvSpPr>
        <p:spPr>
          <a:xfrm>
            <a:off x="847142" y="4099627"/>
            <a:ext cx="10923837" cy="2543879"/>
          </a:xfrm>
          <a:prstGeom prst="rect">
            <a:avLst/>
          </a:prstGeom>
          <a:noFill/>
          <a:ln>
            <a:noFill/>
          </a:ln>
        </p:spPr>
        <p:txBody>
          <a:bodyPr anchorCtr="0" anchor="t" bIns="45700" lIns="91425" spcFirstLastPara="1" rIns="91425" wrap="square" tIns="45700">
            <a:normAutofit lnSpcReduction="10000"/>
          </a:bodyPr>
          <a:lstStyle/>
          <a:p>
            <a:pPr indent="0" lvl="0" marL="15875" rtl="0" algn="l">
              <a:lnSpc>
                <a:spcPct val="90000"/>
              </a:lnSpc>
              <a:spcBef>
                <a:spcPts val="0"/>
              </a:spcBef>
              <a:spcAft>
                <a:spcPts val="0"/>
              </a:spcAft>
              <a:buSzPts val="3000"/>
              <a:buNone/>
            </a:pPr>
            <a:r>
              <a:rPr lang="en-US" sz="3000"/>
              <a:t>Main challenges: </a:t>
            </a:r>
            <a:endParaRPr/>
          </a:p>
          <a:p>
            <a:pPr indent="-293688" lvl="0" marL="471488" rtl="0" algn="l">
              <a:lnSpc>
                <a:spcPct val="90000"/>
              </a:lnSpc>
              <a:spcBef>
                <a:spcPts val="1000"/>
              </a:spcBef>
              <a:spcAft>
                <a:spcPts val="0"/>
              </a:spcAft>
              <a:buSzPts val="2800"/>
              <a:buChar char="▪"/>
            </a:pPr>
            <a:r>
              <a:rPr lang="en-US"/>
              <a:t>server-to-client bandwidth will </a:t>
            </a:r>
            <a:r>
              <a:rPr i="1" lang="en-US">
                <a:solidFill>
                  <a:srgbClr val="C00000"/>
                </a:solidFill>
              </a:rPr>
              <a:t>vary</a:t>
            </a:r>
            <a:r>
              <a:rPr lang="en-US"/>
              <a:t> over time, with changing network congestion levels (in house, access network, network core, video server)</a:t>
            </a:r>
            <a:endParaRPr/>
          </a:p>
          <a:p>
            <a:pPr indent="-293688" lvl="0" marL="471488" rtl="0" algn="l">
              <a:lnSpc>
                <a:spcPct val="90000"/>
              </a:lnSpc>
              <a:spcBef>
                <a:spcPts val="1000"/>
              </a:spcBef>
              <a:spcAft>
                <a:spcPts val="0"/>
              </a:spcAft>
              <a:buSzPts val="2800"/>
              <a:buChar char="▪"/>
            </a:pPr>
            <a:r>
              <a:rPr lang="en-US"/>
              <a:t>packet loss, delay due to congestion will delay playout, or result in poor video quality</a:t>
            </a:r>
            <a:endParaRPr/>
          </a:p>
        </p:txBody>
      </p:sp>
      <p:sp>
        <p:nvSpPr>
          <p:cNvPr id="6981" name="Google Shape;6981;p116"/>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Streaming stored </a:t>
            </a:r>
            <a:r>
              <a:rPr lang="en-US"/>
              <a:t>v</a:t>
            </a:r>
            <a:r>
              <a:rPr lang="en-US" sz="4400"/>
              <a:t>ideo</a:t>
            </a:r>
            <a:endParaRPr/>
          </a:p>
        </p:txBody>
      </p:sp>
      <p:sp>
        <p:nvSpPr>
          <p:cNvPr id="6982" name="Google Shape;6982;p116"/>
          <p:cNvSpPr txBox="1"/>
          <p:nvPr/>
        </p:nvSpPr>
        <p:spPr>
          <a:xfrm>
            <a:off x="885242" y="1331912"/>
            <a:ext cx="2749550" cy="522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simple scenario</a:t>
            </a:r>
            <a:r>
              <a:rPr b="0" i="0" lang="en-US" sz="2000" u="none" cap="none" strike="noStrike">
                <a:solidFill>
                  <a:srgbClr val="000000"/>
                </a:solidFill>
                <a:latin typeface="Arial"/>
                <a:ea typeface="Arial"/>
                <a:cs typeface="Arial"/>
                <a:sym typeface="Arial"/>
              </a:rPr>
              <a:t>:</a:t>
            </a:r>
            <a:endParaRPr/>
          </a:p>
        </p:txBody>
      </p:sp>
      <p:sp>
        <p:nvSpPr>
          <p:cNvPr id="6983" name="Google Shape;6983;p116"/>
          <p:cNvSpPr txBox="1"/>
          <p:nvPr/>
        </p:nvSpPr>
        <p:spPr>
          <a:xfrm>
            <a:off x="923341" y="3132138"/>
            <a:ext cx="1652588" cy="7016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video server</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(stored video)</a:t>
            </a:r>
            <a:endParaRPr b="0" i="1" sz="1800" u="none" cap="none" strike="noStrike">
              <a:solidFill>
                <a:srgbClr val="CC0000"/>
              </a:solidFill>
              <a:latin typeface="Arial"/>
              <a:ea typeface="Arial"/>
              <a:cs typeface="Arial"/>
              <a:sym typeface="Arial"/>
            </a:endParaRPr>
          </a:p>
        </p:txBody>
      </p:sp>
      <p:grpSp>
        <p:nvGrpSpPr>
          <p:cNvPr id="6984" name="Google Shape;6984;p116"/>
          <p:cNvGrpSpPr/>
          <p:nvPr/>
        </p:nvGrpSpPr>
        <p:grpSpPr>
          <a:xfrm>
            <a:off x="4485341" y="1757362"/>
            <a:ext cx="1815446" cy="1481575"/>
            <a:chOff x="1842724" y="2867233"/>
            <a:chExt cx="5649912" cy="3416300"/>
          </a:xfrm>
        </p:grpSpPr>
        <p:sp>
          <p:nvSpPr>
            <p:cNvPr id="6985" name="Google Shape;6985;p116"/>
            <p:cNvSpPr/>
            <p:nvPr/>
          </p:nvSpPr>
          <p:spPr>
            <a:xfrm>
              <a:off x="1842724" y="2867233"/>
              <a:ext cx="5649912" cy="768350"/>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6986" name="Google Shape;6986;p116"/>
            <p:cNvSpPr/>
            <p:nvPr/>
          </p:nvSpPr>
          <p:spPr>
            <a:xfrm>
              <a:off x="2277699" y="3621296"/>
              <a:ext cx="4781550" cy="26622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987" name="Google Shape;6987;p116"/>
          <p:cNvGrpSpPr/>
          <p:nvPr/>
        </p:nvGrpSpPr>
        <p:grpSpPr>
          <a:xfrm>
            <a:off x="1538452" y="2381945"/>
            <a:ext cx="367460" cy="735587"/>
            <a:chOff x="4140" y="429"/>
            <a:chExt cx="1425" cy="2396"/>
          </a:xfrm>
        </p:grpSpPr>
        <p:sp>
          <p:nvSpPr>
            <p:cNvPr id="6988" name="Google Shape;6988;p11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89" name="Google Shape;6989;p116"/>
            <p:cNvSpPr/>
            <p:nvPr/>
          </p:nvSpPr>
          <p:spPr>
            <a:xfrm>
              <a:off x="4204" y="429"/>
              <a:ext cx="1049"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0" name="Google Shape;6990;p11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91" name="Google Shape;6991;p11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92" name="Google Shape;6992;p116"/>
            <p:cNvSpPr/>
            <p:nvPr/>
          </p:nvSpPr>
          <p:spPr>
            <a:xfrm>
              <a:off x="4214" y="695"/>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993" name="Google Shape;6993;p116"/>
            <p:cNvGrpSpPr/>
            <p:nvPr/>
          </p:nvGrpSpPr>
          <p:grpSpPr>
            <a:xfrm>
              <a:off x="4749" y="666"/>
              <a:ext cx="583" cy="145"/>
              <a:chOff x="614" y="2566"/>
              <a:chExt cx="727" cy="139"/>
            </a:xfrm>
          </p:grpSpPr>
          <p:sp>
            <p:nvSpPr>
              <p:cNvPr id="6994" name="Google Shape;6994;p116"/>
              <p:cNvSpPr/>
              <p:nvPr/>
            </p:nvSpPr>
            <p:spPr>
              <a:xfrm>
                <a:off x="614" y="2566"/>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5" name="Google Shape;6995;p116"/>
              <p:cNvSpPr/>
              <p:nvPr/>
            </p:nvSpPr>
            <p:spPr>
              <a:xfrm>
                <a:off x="627" y="2580"/>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996" name="Google Shape;6996;p116"/>
            <p:cNvSpPr/>
            <p:nvPr/>
          </p:nvSpPr>
          <p:spPr>
            <a:xfrm>
              <a:off x="4225" y="1020"/>
              <a:ext cx="593"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997" name="Google Shape;6997;p116"/>
            <p:cNvGrpSpPr/>
            <p:nvPr/>
          </p:nvGrpSpPr>
          <p:grpSpPr>
            <a:xfrm>
              <a:off x="4749" y="995"/>
              <a:ext cx="578" cy="131"/>
              <a:chOff x="617" y="2569"/>
              <a:chExt cx="721" cy="136"/>
            </a:xfrm>
          </p:grpSpPr>
          <p:sp>
            <p:nvSpPr>
              <p:cNvPr id="6998" name="Google Shape;6998;p116"/>
              <p:cNvSpPr/>
              <p:nvPr/>
            </p:nvSpPr>
            <p:spPr>
              <a:xfrm>
                <a:off x="617" y="2569"/>
                <a:ext cx="721"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9" name="Google Shape;6999;p116"/>
              <p:cNvSpPr/>
              <p:nvPr/>
            </p:nvSpPr>
            <p:spPr>
              <a:xfrm>
                <a:off x="630" y="2584"/>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000" name="Google Shape;7000;p116"/>
            <p:cNvSpPr/>
            <p:nvPr/>
          </p:nvSpPr>
          <p:spPr>
            <a:xfrm>
              <a:off x="4219" y="1358"/>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1" name="Google Shape;7001;p116"/>
            <p:cNvSpPr/>
            <p:nvPr/>
          </p:nvSpPr>
          <p:spPr>
            <a:xfrm>
              <a:off x="4225" y="1654"/>
              <a:ext cx="599"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002" name="Google Shape;7002;p116"/>
            <p:cNvGrpSpPr/>
            <p:nvPr/>
          </p:nvGrpSpPr>
          <p:grpSpPr>
            <a:xfrm>
              <a:off x="4733" y="1629"/>
              <a:ext cx="577" cy="150"/>
              <a:chOff x="612" y="2570"/>
              <a:chExt cx="719" cy="138"/>
            </a:xfrm>
          </p:grpSpPr>
          <p:sp>
            <p:nvSpPr>
              <p:cNvPr id="7003" name="Google Shape;7003;p116"/>
              <p:cNvSpPr/>
              <p:nvPr/>
            </p:nvSpPr>
            <p:spPr>
              <a:xfrm>
                <a:off x="612" y="2570"/>
                <a:ext cx="71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4" name="Google Shape;7004;p116"/>
              <p:cNvSpPr/>
              <p:nvPr/>
            </p:nvSpPr>
            <p:spPr>
              <a:xfrm>
                <a:off x="625" y="2588"/>
                <a:ext cx="693"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005" name="Google Shape;7005;p11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006" name="Google Shape;7006;p116"/>
            <p:cNvGrpSpPr/>
            <p:nvPr/>
          </p:nvGrpSpPr>
          <p:grpSpPr>
            <a:xfrm>
              <a:off x="4739" y="1329"/>
              <a:ext cx="583" cy="136"/>
              <a:chOff x="614" y="2570"/>
              <a:chExt cx="726" cy="136"/>
            </a:xfrm>
          </p:grpSpPr>
          <p:sp>
            <p:nvSpPr>
              <p:cNvPr id="7007" name="Google Shape;7007;p116"/>
              <p:cNvSpPr/>
              <p:nvPr/>
            </p:nvSpPr>
            <p:spPr>
              <a:xfrm>
                <a:off x="614" y="2570"/>
                <a:ext cx="726"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8" name="Google Shape;7008;p116"/>
              <p:cNvSpPr/>
              <p:nvPr/>
            </p:nvSpPr>
            <p:spPr>
              <a:xfrm>
                <a:off x="627" y="2585"/>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009" name="Google Shape;7009;p116"/>
            <p:cNvSpPr/>
            <p:nvPr/>
          </p:nvSpPr>
          <p:spPr>
            <a:xfrm>
              <a:off x="5252" y="429"/>
              <a:ext cx="64"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0" name="Google Shape;7010;p11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11" name="Google Shape;7011;p11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12" name="Google Shape;7012;p116"/>
            <p:cNvSpPr/>
            <p:nvPr/>
          </p:nvSpPr>
          <p:spPr>
            <a:xfrm>
              <a:off x="5517" y="2612"/>
              <a:ext cx="48"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3" name="Google Shape;7013;p11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14" name="Google Shape;7014;p116"/>
            <p:cNvSpPr/>
            <p:nvPr/>
          </p:nvSpPr>
          <p:spPr>
            <a:xfrm>
              <a:off x="4140" y="2680"/>
              <a:ext cx="1203"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5" name="Google Shape;7015;p116"/>
            <p:cNvSpPr/>
            <p:nvPr/>
          </p:nvSpPr>
          <p:spPr>
            <a:xfrm>
              <a:off x="4204" y="2709"/>
              <a:ext cx="1075" cy="82"/>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6" name="Google Shape;7016;p116"/>
            <p:cNvSpPr/>
            <p:nvPr/>
          </p:nvSpPr>
          <p:spPr>
            <a:xfrm>
              <a:off x="4310" y="2380"/>
              <a:ext cx="159"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7" name="Google Shape;7017;p116"/>
            <p:cNvSpPr/>
            <p:nvPr/>
          </p:nvSpPr>
          <p:spPr>
            <a:xfrm>
              <a:off x="4484" y="2385"/>
              <a:ext cx="164"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7018" name="Google Shape;7018;p116"/>
            <p:cNvSpPr/>
            <p:nvPr/>
          </p:nvSpPr>
          <p:spPr>
            <a:xfrm>
              <a:off x="4664" y="2380"/>
              <a:ext cx="154"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9" name="Google Shape;7019;p116"/>
            <p:cNvSpPr/>
            <p:nvPr/>
          </p:nvSpPr>
          <p:spPr>
            <a:xfrm>
              <a:off x="5062" y="1838"/>
              <a:ext cx="85"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020" name="Google Shape;7020;p116"/>
          <p:cNvGrpSpPr/>
          <p:nvPr/>
        </p:nvGrpSpPr>
        <p:grpSpPr>
          <a:xfrm>
            <a:off x="1170991" y="2037185"/>
            <a:ext cx="1102382" cy="340302"/>
            <a:chOff x="3621" y="3265"/>
            <a:chExt cx="1776" cy="744"/>
          </a:xfrm>
        </p:grpSpPr>
        <p:pic>
          <p:nvPicPr>
            <p:cNvPr descr="reellogo" id="7021" name="Google Shape;7021;p116"/>
            <p:cNvPicPr preferRelativeResize="0"/>
            <p:nvPr/>
          </p:nvPicPr>
          <p:blipFill rotWithShape="1">
            <a:blip r:embed="rId3">
              <a:alphaModFix/>
            </a:blip>
            <a:srcRect b="0" l="0" r="0" t="0"/>
            <a:stretch/>
          </p:blipFill>
          <p:spPr>
            <a:xfrm>
              <a:off x="3621" y="3265"/>
              <a:ext cx="1776" cy="744"/>
            </a:xfrm>
            <a:prstGeom prst="rect">
              <a:avLst/>
            </a:prstGeom>
            <a:noFill/>
            <a:ln>
              <a:noFill/>
            </a:ln>
          </p:spPr>
        </p:pic>
        <p:sp>
          <p:nvSpPr>
            <p:cNvPr id="7022" name="Google Shape;7022;p116"/>
            <p:cNvSpPr/>
            <p:nvPr/>
          </p:nvSpPr>
          <p:spPr>
            <a:xfrm>
              <a:off x="3971" y="3288"/>
              <a:ext cx="1402" cy="439"/>
            </a:xfrm>
            <a:custGeom>
              <a:rect b="b" l="l" r="r" t="t"/>
              <a:pathLst>
                <a:path extrusionOk="0" h="438" w="1401">
                  <a:moveTo>
                    <a:pt x="0" y="6"/>
                  </a:moveTo>
                  <a:lnTo>
                    <a:pt x="27" y="384"/>
                  </a:lnTo>
                  <a:lnTo>
                    <a:pt x="114" y="381"/>
                  </a:lnTo>
                  <a:lnTo>
                    <a:pt x="132" y="357"/>
                  </a:lnTo>
                  <a:lnTo>
                    <a:pt x="210" y="402"/>
                  </a:lnTo>
                  <a:lnTo>
                    <a:pt x="450" y="384"/>
                  </a:lnTo>
                  <a:lnTo>
                    <a:pt x="486" y="393"/>
                  </a:lnTo>
                  <a:lnTo>
                    <a:pt x="690" y="417"/>
                  </a:lnTo>
                  <a:lnTo>
                    <a:pt x="1074" y="438"/>
                  </a:lnTo>
                  <a:lnTo>
                    <a:pt x="1401" y="420"/>
                  </a:lnTo>
                  <a:lnTo>
                    <a:pt x="1392" y="165"/>
                  </a:lnTo>
                  <a:lnTo>
                    <a:pt x="291" y="0"/>
                  </a:lnTo>
                  <a:lnTo>
                    <a:pt x="0" y="6"/>
                  </a:lnTo>
                  <a:close/>
                </a:path>
              </a:pathLst>
            </a:cu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23" name="Google Shape;7023;p116"/>
            <p:cNvSpPr/>
            <p:nvPr/>
          </p:nvSpPr>
          <p:spPr>
            <a:xfrm>
              <a:off x="4242" y="3860"/>
              <a:ext cx="999" cy="120"/>
            </a:xfrm>
            <a:custGeom>
              <a:rect b="b" l="l" r="r" t="t"/>
              <a:pathLst>
                <a:path extrusionOk="0" h="123" w="999">
                  <a:moveTo>
                    <a:pt x="0" y="6"/>
                  </a:moveTo>
                  <a:lnTo>
                    <a:pt x="717" y="12"/>
                  </a:lnTo>
                  <a:lnTo>
                    <a:pt x="744" y="36"/>
                  </a:lnTo>
                  <a:lnTo>
                    <a:pt x="801" y="42"/>
                  </a:lnTo>
                  <a:lnTo>
                    <a:pt x="876" y="6"/>
                  </a:lnTo>
                  <a:lnTo>
                    <a:pt x="933" y="0"/>
                  </a:lnTo>
                  <a:lnTo>
                    <a:pt x="981" y="15"/>
                  </a:lnTo>
                  <a:lnTo>
                    <a:pt x="999" y="51"/>
                  </a:lnTo>
                  <a:lnTo>
                    <a:pt x="987" y="123"/>
                  </a:lnTo>
                  <a:lnTo>
                    <a:pt x="18" y="120"/>
                  </a:lnTo>
                  <a:lnTo>
                    <a:pt x="0" y="6"/>
                  </a:lnTo>
                  <a:close/>
                </a:path>
              </a:pathLst>
            </a:cu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video1" id="7024" name="Google Shape;7024;p116"/>
            <p:cNvPicPr preferRelativeResize="0"/>
            <p:nvPr/>
          </p:nvPicPr>
          <p:blipFill rotWithShape="1">
            <a:blip r:embed="rId4">
              <a:alphaModFix/>
            </a:blip>
            <a:srcRect b="0" l="0" r="0" t="0"/>
            <a:stretch/>
          </p:blipFill>
          <p:spPr>
            <a:xfrm>
              <a:off x="4083" y="3400"/>
              <a:ext cx="889" cy="460"/>
            </a:xfrm>
            <a:prstGeom prst="rect">
              <a:avLst/>
            </a:prstGeom>
            <a:noFill/>
            <a:ln>
              <a:noFill/>
            </a:ln>
          </p:spPr>
        </p:pic>
      </p:grpSp>
      <p:grpSp>
        <p:nvGrpSpPr>
          <p:cNvPr id="7025" name="Google Shape;7025;p116"/>
          <p:cNvGrpSpPr/>
          <p:nvPr/>
        </p:nvGrpSpPr>
        <p:grpSpPr>
          <a:xfrm>
            <a:off x="5138301" y="2487004"/>
            <a:ext cx="583292" cy="621162"/>
            <a:chOff x="4437" y="1472"/>
            <a:chExt cx="427" cy="418"/>
          </a:xfrm>
        </p:grpSpPr>
        <p:sp>
          <p:nvSpPr>
            <p:cNvPr id="7026" name="Google Shape;7026;p116"/>
            <p:cNvSpPr/>
            <p:nvPr/>
          </p:nvSpPr>
          <p:spPr>
            <a:xfrm>
              <a:off x="4443" y="1475"/>
              <a:ext cx="421" cy="361"/>
            </a:xfrm>
            <a:prstGeom prst="rect">
              <a:avLst/>
            </a:prstGeom>
            <a:gradFill>
              <a:gsLst>
                <a:gs pos="0">
                  <a:srgbClr val="6B8FB3"/>
                </a:gs>
                <a:gs pos="50000">
                  <a:srgbClr val="99CCFF"/>
                </a:gs>
                <a:gs pos="100000">
                  <a:srgbClr val="6B8FB3"/>
                </a:gs>
              </a:gsLst>
              <a:lin ang="5400000" scaled="0"/>
            </a:gra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7" name="Google Shape;7027;p116"/>
            <p:cNvSpPr/>
            <p:nvPr/>
          </p:nvSpPr>
          <p:spPr>
            <a:xfrm>
              <a:off x="4567" y="1837"/>
              <a:ext cx="179" cy="23"/>
            </a:xfrm>
            <a:prstGeom prst="rect">
              <a:avLst/>
            </a:prstGeom>
            <a:solidFill>
              <a:srgbClr val="5F5F5F"/>
            </a:soli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8" name="Google Shape;7028;p116"/>
            <p:cNvSpPr/>
            <p:nvPr/>
          </p:nvSpPr>
          <p:spPr>
            <a:xfrm>
              <a:off x="4442" y="1866"/>
              <a:ext cx="414" cy="24"/>
            </a:xfrm>
            <a:prstGeom prst="rect">
              <a:avLst/>
            </a:prstGeom>
            <a:solidFill>
              <a:schemeClr val="dk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9" name="Google Shape;7029;p116"/>
            <p:cNvSpPr/>
            <p:nvPr/>
          </p:nvSpPr>
          <p:spPr>
            <a:xfrm>
              <a:off x="4437" y="1472"/>
              <a:ext cx="423" cy="356"/>
            </a:xfrm>
            <a:prstGeom prst="rect">
              <a:avLst/>
            </a:pr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030" name="Google Shape;7030;p116"/>
          <p:cNvSpPr/>
          <p:nvPr/>
        </p:nvSpPr>
        <p:spPr>
          <a:xfrm>
            <a:off x="2405877" y="2063933"/>
            <a:ext cx="1997127" cy="1150190"/>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7031" name="Google Shape;7031;p116"/>
          <p:cNvCxnSpPr/>
          <p:nvPr/>
        </p:nvCxnSpPr>
        <p:spPr>
          <a:xfrm>
            <a:off x="2097155" y="2592961"/>
            <a:ext cx="1068231" cy="0"/>
          </a:xfrm>
          <a:prstGeom prst="straightConnector1">
            <a:avLst/>
          </a:prstGeom>
          <a:noFill/>
          <a:ln cap="flat" cmpd="sng" w="31750">
            <a:solidFill>
              <a:srgbClr val="CC0000"/>
            </a:solidFill>
            <a:prstDash val="solid"/>
            <a:round/>
            <a:headEnd len="med" w="med" type="none"/>
            <a:tailEnd len="med" w="med" type="triangle"/>
          </a:ln>
        </p:spPr>
      </p:cxnSp>
      <p:cxnSp>
        <p:nvCxnSpPr>
          <p:cNvPr id="7032" name="Google Shape;7032;p116"/>
          <p:cNvCxnSpPr/>
          <p:nvPr/>
        </p:nvCxnSpPr>
        <p:spPr>
          <a:xfrm>
            <a:off x="3827908" y="2621196"/>
            <a:ext cx="1044130" cy="0"/>
          </a:xfrm>
          <a:prstGeom prst="straightConnector1">
            <a:avLst/>
          </a:prstGeom>
          <a:noFill/>
          <a:ln cap="flat" cmpd="sng" w="31750">
            <a:solidFill>
              <a:srgbClr val="CC0000"/>
            </a:solidFill>
            <a:prstDash val="solid"/>
            <a:round/>
            <a:headEnd len="med" w="med" type="none"/>
            <a:tailEnd len="med" w="med" type="triangle"/>
          </a:ln>
        </p:spPr>
      </p:cxnSp>
      <p:sp>
        <p:nvSpPr>
          <p:cNvPr id="7033" name="Google Shape;7033;p116"/>
          <p:cNvSpPr txBox="1"/>
          <p:nvPr/>
        </p:nvSpPr>
        <p:spPr>
          <a:xfrm>
            <a:off x="5065901" y="3249340"/>
            <a:ext cx="659790" cy="344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client</a:t>
            </a:r>
            <a:endParaRPr b="0" i="1" sz="1800" u="none" cap="none" strike="noStrike">
              <a:solidFill>
                <a:srgbClr val="CC0000"/>
              </a:solidFill>
              <a:latin typeface="Arial"/>
              <a:ea typeface="Arial"/>
              <a:cs typeface="Arial"/>
              <a:sym typeface="Arial"/>
            </a:endParaRPr>
          </a:p>
        </p:txBody>
      </p:sp>
      <p:sp>
        <p:nvSpPr>
          <p:cNvPr id="7034" name="Google Shape;7034;p116"/>
          <p:cNvSpPr txBox="1"/>
          <p:nvPr/>
        </p:nvSpPr>
        <p:spPr>
          <a:xfrm>
            <a:off x="2968679" y="2839643"/>
            <a:ext cx="790928" cy="3165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Internet</a:t>
            </a:r>
            <a:endParaRPr b="0" i="1" sz="1800" u="none" cap="none" strike="noStrike">
              <a:solidFill>
                <a:srgbClr val="CC0000"/>
              </a:solidFill>
              <a:latin typeface="Arial"/>
              <a:ea typeface="Arial"/>
              <a:cs typeface="Arial"/>
              <a:sym typeface="Arial"/>
            </a:endParaRPr>
          </a:p>
        </p:txBody>
      </p:sp>
      <p:sp>
        <p:nvSpPr>
          <p:cNvPr id="7035" name="Google Shape;7035;p116"/>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0" name="Shape 7040"/>
        <p:cNvGrpSpPr/>
        <p:nvPr/>
      </p:nvGrpSpPr>
      <p:grpSpPr>
        <a:xfrm>
          <a:off x="0" y="0"/>
          <a:ext cx="0" cy="0"/>
          <a:chOff x="0" y="0"/>
          <a:chExt cx="0" cy="0"/>
        </a:xfrm>
      </p:grpSpPr>
      <p:sp>
        <p:nvSpPr>
          <p:cNvPr id="7041" name="Google Shape;7041;p117"/>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Streaming stored </a:t>
            </a:r>
            <a:r>
              <a:rPr lang="en-US"/>
              <a:t>v</a:t>
            </a:r>
            <a:r>
              <a:rPr lang="en-US" sz="4400"/>
              <a:t>ideo</a:t>
            </a:r>
            <a:endParaRPr/>
          </a:p>
        </p:txBody>
      </p:sp>
      <p:grpSp>
        <p:nvGrpSpPr>
          <p:cNvPr id="7042" name="Google Shape;7042;p117"/>
          <p:cNvGrpSpPr/>
          <p:nvPr/>
        </p:nvGrpSpPr>
        <p:grpSpPr>
          <a:xfrm>
            <a:off x="3788806" y="4809551"/>
            <a:ext cx="427037" cy="785812"/>
            <a:chOff x="4140" y="429"/>
            <a:chExt cx="1425" cy="2396"/>
          </a:xfrm>
        </p:grpSpPr>
        <p:sp>
          <p:nvSpPr>
            <p:cNvPr id="7043" name="Google Shape;7043;p11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44" name="Google Shape;7044;p117"/>
            <p:cNvSpPr/>
            <p:nvPr/>
          </p:nvSpPr>
          <p:spPr>
            <a:xfrm>
              <a:off x="4204" y="429"/>
              <a:ext cx="1049"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45" name="Google Shape;7045;p11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46" name="Google Shape;7046;p11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47" name="Google Shape;7047;p117"/>
            <p:cNvSpPr/>
            <p:nvPr/>
          </p:nvSpPr>
          <p:spPr>
            <a:xfrm>
              <a:off x="4214" y="695"/>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048" name="Google Shape;7048;p117"/>
            <p:cNvGrpSpPr/>
            <p:nvPr/>
          </p:nvGrpSpPr>
          <p:grpSpPr>
            <a:xfrm>
              <a:off x="4749" y="666"/>
              <a:ext cx="583" cy="145"/>
              <a:chOff x="614" y="2566"/>
              <a:chExt cx="727" cy="139"/>
            </a:xfrm>
          </p:grpSpPr>
          <p:sp>
            <p:nvSpPr>
              <p:cNvPr id="7049" name="Google Shape;7049;p117"/>
              <p:cNvSpPr/>
              <p:nvPr/>
            </p:nvSpPr>
            <p:spPr>
              <a:xfrm>
                <a:off x="614" y="2566"/>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50" name="Google Shape;7050;p117"/>
              <p:cNvSpPr/>
              <p:nvPr/>
            </p:nvSpPr>
            <p:spPr>
              <a:xfrm>
                <a:off x="627" y="2580"/>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7051" name="Google Shape;7051;p117"/>
            <p:cNvSpPr/>
            <p:nvPr/>
          </p:nvSpPr>
          <p:spPr>
            <a:xfrm>
              <a:off x="4225" y="1020"/>
              <a:ext cx="593"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052" name="Google Shape;7052;p117"/>
            <p:cNvGrpSpPr/>
            <p:nvPr/>
          </p:nvGrpSpPr>
          <p:grpSpPr>
            <a:xfrm>
              <a:off x="4749" y="995"/>
              <a:ext cx="578" cy="131"/>
              <a:chOff x="617" y="2569"/>
              <a:chExt cx="721" cy="136"/>
            </a:xfrm>
          </p:grpSpPr>
          <p:sp>
            <p:nvSpPr>
              <p:cNvPr id="7053" name="Google Shape;7053;p117"/>
              <p:cNvSpPr/>
              <p:nvPr/>
            </p:nvSpPr>
            <p:spPr>
              <a:xfrm>
                <a:off x="617" y="2569"/>
                <a:ext cx="721"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54" name="Google Shape;7054;p117"/>
              <p:cNvSpPr/>
              <p:nvPr/>
            </p:nvSpPr>
            <p:spPr>
              <a:xfrm>
                <a:off x="630" y="2584"/>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7055" name="Google Shape;7055;p117"/>
            <p:cNvSpPr/>
            <p:nvPr/>
          </p:nvSpPr>
          <p:spPr>
            <a:xfrm>
              <a:off x="4219" y="1358"/>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56" name="Google Shape;7056;p117"/>
            <p:cNvSpPr/>
            <p:nvPr/>
          </p:nvSpPr>
          <p:spPr>
            <a:xfrm>
              <a:off x="4225" y="1654"/>
              <a:ext cx="599"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057" name="Google Shape;7057;p117"/>
            <p:cNvGrpSpPr/>
            <p:nvPr/>
          </p:nvGrpSpPr>
          <p:grpSpPr>
            <a:xfrm>
              <a:off x="4733" y="1629"/>
              <a:ext cx="577" cy="150"/>
              <a:chOff x="612" y="2570"/>
              <a:chExt cx="719" cy="138"/>
            </a:xfrm>
          </p:grpSpPr>
          <p:sp>
            <p:nvSpPr>
              <p:cNvPr id="7058" name="Google Shape;7058;p117"/>
              <p:cNvSpPr/>
              <p:nvPr/>
            </p:nvSpPr>
            <p:spPr>
              <a:xfrm>
                <a:off x="612" y="2570"/>
                <a:ext cx="71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59" name="Google Shape;7059;p117"/>
              <p:cNvSpPr/>
              <p:nvPr/>
            </p:nvSpPr>
            <p:spPr>
              <a:xfrm>
                <a:off x="625" y="2584"/>
                <a:ext cx="693"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7060" name="Google Shape;7060;p11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061" name="Google Shape;7061;p117"/>
            <p:cNvGrpSpPr/>
            <p:nvPr/>
          </p:nvGrpSpPr>
          <p:grpSpPr>
            <a:xfrm>
              <a:off x="4739" y="1329"/>
              <a:ext cx="583" cy="136"/>
              <a:chOff x="614" y="2570"/>
              <a:chExt cx="726" cy="136"/>
            </a:xfrm>
          </p:grpSpPr>
          <p:sp>
            <p:nvSpPr>
              <p:cNvPr id="7062" name="Google Shape;7062;p117"/>
              <p:cNvSpPr/>
              <p:nvPr/>
            </p:nvSpPr>
            <p:spPr>
              <a:xfrm>
                <a:off x="614" y="2570"/>
                <a:ext cx="726"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63" name="Google Shape;7063;p117"/>
              <p:cNvSpPr/>
              <p:nvPr/>
            </p:nvSpPr>
            <p:spPr>
              <a:xfrm>
                <a:off x="627" y="2585"/>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7064" name="Google Shape;7064;p117"/>
            <p:cNvSpPr/>
            <p:nvPr/>
          </p:nvSpPr>
          <p:spPr>
            <a:xfrm>
              <a:off x="5252" y="429"/>
              <a:ext cx="64"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65" name="Google Shape;7065;p11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66" name="Google Shape;7066;p11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67" name="Google Shape;7067;p117"/>
            <p:cNvSpPr/>
            <p:nvPr/>
          </p:nvSpPr>
          <p:spPr>
            <a:xfrm>
              <a:off x="5517" y="2612"/>
              <a:ext cx="48"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68" name="Google Shape;7068;p11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69" name="Google Shape;7069;p117"/>
            <p:cNvSpPr/>
            <p:nvPr/>
          </p:nvSpPr>
          <p:spPr>
            <a:xfrm>
              <a:off x="4140" y="2680"/>
              <a:ext cx="1203"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70" name="Google Shape;7070;p117"/>
            <p:cNvSpPr/>
            <p:nvPr/>
          </p:nvSpPr>
          <p:spPr>
            <a:xfrm>
              <a:off x="4204" y="2709"/>
              <a:ext cx="1075" cy="82"/>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71" name="Google Shape;7071;p117"/>
            <p:cNvSpPr/>
            <p:nvPr/>
          </p:nvSpPr>
          <p:spPr>
            <a:xfrm>
              <a:off x="4310" y="2380"/>
              <a:ext cx="159"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72" name="Google Shape;7072;p117"/>
            <p:cNvSpPr/>
            <p:nvPr/>
          </p:nvSpPr>
          <p:spPr>
            <a:xfrm>
              <a:off x="4484" y="2385"/>
              <a:ext cx="164"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0000"/>
                </a:solidFill>
                <a:latin typeface="Calibri"/>
                <a:ea typeface="Calibri"/>
                <a:cs typeface="Calibri"/>
                <a:sym typeface="Calibri"/>
              </a:endParaRPr>
            </a:p>
          </p:txBody>
        </p:sp>
        <p:sp>
          <p:nvSpPr>
            <p:cNvPr id="7073" name="Google Shape;7073;p117"/>
            <p:cNvSpPr/>
            <p:nvPr/>
          </p:nvSpPr>
          <p:spPr>
            <a:xfrm>
              <a:off x="4664" y="2380"/>
              <a:ext cx="154"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74" name="Google Shape;7074;p117"/>
            <p:cNvSpPr/>
            <p:nvPr/>
          </p:nvSpPr>
          <p:spPr>
            <a:xfrm>
              <a:off x="5062" y="1838"/>
              <a:ext cx="85"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7075" name="Google Shape;7075;p117"/>
          <p:cNvGrpSpPr/>
          <p:nvPr/>
        </p:nvGrpSpPr>
        <p:grpSpPr>
          <a:xfrm>
            <a:off x="3361768" y="4441251"/>
            <a:ext cx="1281113" cy="363537"/>
            <a:chOff x="3621" y="3265"/>
            <a:chExt cx="1776" cy="744"/>
          </a:xfrm>
        </p:grpSpPr>
        <p:pic>
          <p:nvPicPr>
            <p:cNvPr descr="reellogo" id="7076" name="Google Shape;7076;p117"/>
            <p:cNvPicPr preferRelativeResize="0"/>
            <p:nvPr/>
          </p:nvPicPr>
          <p:blipFill rotWithShape="1">
            <a:blip r:embed="rId3">
              <a:alphaModFix/>
            </a:blip>
            <a:srcRect b="0" l="0" r="0" t="0"/>
            <a:stretch/>
          </p:blipFill>
          <p:spPr>
            <a:xfrm>
              <a:off x="3621" y="3265"/>
              <a:ext cx="1776" cy="744"/>
            </a:xfrm>
            <a:prstGeom prst="rect">
              <a:avLst/>
            </a:prstGeom>
            <a:noFill/>
            <a:ln>
              <a:noFill/>
            </a:ln>
          </p:spPr>
        </p:pic>
        <p:sp>
          <p:nvSpPr>
            <p:cNvPr id="7077" name="Google Shape;7077;p117"/>
            <p:cNvSpPr/>
            <p:nvPr/>
          </p:nvSpPr>
          <p:spPr>
            <a:xfrm>
              <a:off x="3971" y="3288"/>
              <a:ext cx="1402" cy="439"/>
            </a:xfrm>
            <a:custGeom>
              <a:rect b="b" l="l" r="r" t="t"/>
              <a:pathLst>
                <a:path extrusionOk="0" h="438" w="1401">
                  <a:moveTo>
                    <a:pt x="0" y="6"/>
                  </a:moveTo>
                  <a:lnTo>
                    <a:pt x="27" y="384"/>
                  </a:lnTo>
                  <a:lnTo>
                    <a:pt x="114" y="381"/>
                  </a:lnTo>
                  <a:lnTo>
                    <a:pt x="132" y="357"/>
                  </a:lnTo>
                  <a:lnTo>
                    <a:pt x="210" y="402"/>
                  </a:lnTo>
                  <a:lnTo>
                    <a:pt x="450" y="384"/>
                  </a:lnTo>
                  <a:lnTo>
                    <a:pt x="486" y="393"/>
                  </a:lnTo>
                  <a:lnTo>
                    <a:pt x="690" y="417"/>
                  </a:lnTo>
                  <a:lnTo>
                    <a:pt x="1074" y="438"/>
                  </a:lnTo>
                  <a:lnTo>
                    <a:pt x="1401" y="420"/>
                  </a:lnTo>
                  <a:lnTo>
                    <a:pt x="1392" y="165"/>
                  </a:lnTo>
                  <a:lnTo>
                    <a:pt x="291" y="0"/>
                  </a:lnTo>
                  <a:lnTo>
                    <a:pt x="0" y="6"/>
                  </a:lnTo>
                  <a:close/>
                </a:path>
              </a:pathLst>
            </a:cu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078" name="Google Shape;7078;p117"/>
            <p:cNvSpPr/>
            <p:nvPr/>
          </p:nvSpPr>
          <p:spPr>
            <a:xfrm>
              <a:off x="4242" y="3860"/>
              <a:ext cx="999" cy="120"/>
            </a:xfrm>
            <a:custGeom>
              <a:rect b="b" l="l" r="r" t="t"/>
              <a:pathLst>
                <a:path extrusionOk="0" h="123" w="999">
                  <a:moveTo>
                    <a:pt x="0" y="6"/>
                  </a:moveTo>
                  <a:lnTo>
                    <a:pt x="717" y="12"/>
                  </a:lnTo>
                  <a:lnTo>
                    <a:pt x="744" y="36"/>
                  </a:lnTo>
                  <a:lnTo>
                    <a:pt x="801" y="42"/>
                  </a:lnTo>
                  <a:lnTo>
                    <a:pt x="876" y="6"/>
                  </a:lnTo>
                  <a:lnTo>
                    <a:pt x="933" y="0"/>
                  </a:lnTo>
                  <a:lnTo>
                    <a:pt x="981" y="15"/>
                  </a:lnTo>
                  <a:lnTo>
                    <a:pt x="999" y="51"/>
                  </a:lnTo>
                  <a:lnTo>
                    <a:pt x="987" y="123"/>
                  </a:lnTo>
                  <a:lnTo>
                    <a:pt x="18" y="120"/>
                  </a:lnTo>
                  <a:lnTo>
                    <a:pt x="0" y="6"/>
                  </a:lnTo>
                  <a:close/>
                </a:path>
              </a:pathLst>
            </a:cu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pic>
          <p:nvPicPr>
            <p:cNvPr descr="video1" id="7079" name="Google Shape;7079;p117"/>
            <p:cNvPicPr preferRelativeResize="0"/>
            <p:nvPr/>
          </p:nvPicPr>
          <p:blipFill rotWithShape="1">
            <a:blip r:embed="rId4">
              <a:alphaModFix/>
            </a:blip>
            <a:srcRect b="0" l="0" r="0" t="0"/>
            <a:stretch/>
          </p:blipFill>
          <p:spPr>
            <a:xfrm>
              <a:off x="4083" y="3400"/>
              <a:ext cx="889" cy="460"/>
            </a:xfrm>
            <a:prstGeom prst="rect">
              <a:avLst/>
            </a:prstGeom>
            <a:noFill/>
            <a:ln>
              <a:noFill/>
            </a:ln>
          </p:spPr>
        </p:pic>
      </p:grpSp>
      <p:cxnSp>
        <p:nvCxnSpPr>
          <p:cNvPr id="7080" name="Google Shape;7080;p117"/>
          <p:cNvCxnSpPr/>
          <p:nvPr/>
        </p:nvCxnSpPr>
        <p:spPr>
          <a:xfrm>
            <a:off x="1396443" y="1371026"/>
            <a:ext cx="0" cy="2852737"/>
          </a:xfrm>
          <a:prstGeom prst="straightConnector1">
            <a:avLst/>
          </a:prstGeom>
          <a:noFill/>
          <a:ln cap="flat" cmpd="sng" w="28575">
            <a:solidFill>
              <a:schemeClr val="dk1"/>
            </a:solidFill>
            <a:prstDash val="solid"/>
            <a:round/>
            <a:headEnd len="med" w="med" type="none"/>
            <a:tailEnd len="med" w="med" type="none"/>
          </a:ln>
        </p:spPr>
      </p:cxnSp>
      <p:grpSp>
        <p:nvGrpSpPr>
          <p:cNvPr id="7081" name="Google Shape;7081;p117"/>
          <p:cNvGrpSpPr/>
          <p:nvPr/>
        </p:nvGrpSpPr>
        <p:grpSpPr>
          <a:xfrm>
            <a:off x="2056843" y="3347465"/>
            <a:ext cx="1662113" cy="1489076"/>
            <a:chOff x="944" y="2184"/>
            <a:chExt cx="1047" cy="938"/>
          </a:xfrm>
        </p:grpSpPr>
        <p:sp>
          <p:nvSpPr>
            <p:cNvPr id="7082" name="Google Shape;7082;p117"/>
            <p:cNvSpPr/>
            <p:nvPr/>
          </p:nvSpPr>
          <p:spPr>
            <a:xfrm>
              <a:off x="1278" y="2184"/>
              <a:ext cx="660" cy="666"/>
            </a:xfrm>
            <a:custGeom>
              <a:rect b="b" l="l" r="r" t="t"/>
              <a:pathLst>
                <a:path extrusionOk="0" h="666" w="660">
                  <a:moveTo>
                    <a:pt x="0" y="0"/>
                  </a:moveTo>
                  <a:cubicBezTo>
                    <a:pt x="0" y="0"/>
                    <a:pt x="486" y="168"/>
                    <a:pt x="660" y="666"/>
                  </a:cubicBez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083" name="Google Shape;7083;p117"/>
            <p:cNvSpPr txBox="1"/>
            <p:nvPr/>
          </p:nvSpPr>
          <p:spPr>
            <a:xfrm>
              <a:off x="944" y="2366"/>
              <a:ext cx="1047" cy="756"/>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2000"/>
                <a:buFont typeface="Calibri"/>
                <a:buAutoNum type="arabicPeriod"/>
              </a:pPr>
              <a:r>
                <a:rPr b="0" i="0" lang="en-US" sz="2000" u="none" cap="none" strike="noStrike">
                  <a:solidFill>
                    <a:srgbClr val="000000"/>
                  </a:solidFill>
                  <a:latin typeface="Calibri"/>
                  <a:ea typeface="Calibri"/>
                  <a:cs typeface="Calibri"/>
                  <a:sym typeface="Calibri"/>
                </a:rPr>
                <a:t>video</a:t>
              </a:r>
              <a:endParaRPr/>
            </a:p>
            <a:p>
              <a:pPr indent="0" lvl="0" marL="0" marR="0" rtl="0" algn="l">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recorded (e.g., 30 frames/sec)</a:t>
              </a:r>
              <a:endParaRPr/>
            </a:p>
          </p:txBody>
        </p:sp>
      </p:grpSp>
      <p:grpSp>
        <p:nvGrpSpPr>
          <p:cNvPr id="7084" name="Google Shape;7084;p117"/>
          <p:cNvGrpSpPr/>
          <p:nvPr/>
        </p:nvGrpSpPr>
        <p:grpSpPr>
          <a:xfrm>
            <a:off x="1586943" y="1691701"/>
            <a:ext cx="2552700" cy="2525712"/>
            <a:chOff x="648" y="1147"/>
            <a:chExt cx="1608" cy="1591"/>
          </a:xfrm>
        </p:grpSpPr>
        <p:grpSp>
          <p:nvGrpSpPr>
            <p:cNvPr id="7085" name="Google Shape;7085;p117"/>
            <p:cNvGrpSpPr/>
            <p:nvPr/>
          </p:nvGrpSpPr>
          <p:grpSpPr>
            <a:xfrm>
              <a:off x="648" y="1725"/>
              <a:ext cx="1024" cy="1013"/>
              <a:chOff x="672" y="1071"/>
              <a:chExt cx="1024" cy="1013"/>
            </a:xfrm>
          </p:grpSpPr>
          <p:grpSp>
            <p:nvGrpSpPr>
              <p:cNvPr id="7086" name="Google Shape;7086;p117"/>
              <p:cNvGrpSpPr/>
              <p:nvPr/>
            </p:nvGrpSpPr>
            <p:grpSpPr>
              <a:xfrm>
                <a:off x="672" y="1506"/>
                <a:ext cx="583" cy="578"/>
                <a:chOff x="672" y="1486"/>
                <a:chExt cx="583" cy="578"/>
              </a:xfrm>
            </p:grpSpPr>
            <p:grpSp>
              <p:nvGrpSpPr>
                <p:cNvPr id="7087" name="Google Shape;7087;p117"/>
                <p:cNvGrpSpPr/>
                <p:nvPr/>
              </p:nvGrpSpPr>
              <p:grpSpPr>
                <a:xfrm>
                  <a:off x="672" y="1776"/>
                  <a:ext cx="291" cy="288"/>
                  <a:chOff x="672" y="1776"/>
                  <a:chExt cx="291" cy="288"/>
                </a:xfrm>
              </p:grpSpPr>
              <p:grpSp>
                <p:nvGrpSpPr>
                  <p:cNvPr id="7088" name="Google Shape;7088;p117"/>
                  <p:cNvGrpSpPr/>
                  <p:nvPr/>
                </p:nvGrpSpPr>
                <p:grpSpPr>
                  <a:xfrm>
                    <a:off x="672" y="1920"/>
                    <a:ext cx="145" cy="144"/>
                    <a:chOff x="672" y="1920"/>
                    <a:chExt cx="145" cy="144"/>
                  </a:xfrm>
                </p:grpSpPr>
                <p:cxnSp>
                  <p:nvCxnSpPr>
                    <p:cNvPr id="7089" name="Google Shape;7089;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090" name="Google Shape;7090;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091" name="Google Shape;7091;p117"/>
                  <p:cNvGrpSpPr/>
                  <p:nvPr/>
                </p:nvGrpSpPr>
                <p:grpSpPr>
                  <a:xfrm>
                    <a:off x="818" y="1776"/>
                    <a:ext cx="145" cy="144"/>
                    <a:chOff x="672" y="1920"/>
                    <a:chExt cx="145" cy="144"/>
                  </a:xfrm>
                </p:grpSpPr>
                <p:cxnSp>
                  <p:nvCxnSpPr>
                    <p:cNvPr id="7092" name="Google Shape;7092;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093" name="Google Shape;7093;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grpSp>
              <p:nvGrpSpPr>
                <p:cNvPr id="7094" name="Google Shape;7094;p117"/>
                <p:cNvGrpSpPr/>
                <p:nvPr/>
              </p:nvGrpSpPr>
              <p:grpSpPr>
                <a:xfrm>
                  <a:off x="964" y="1486"/>
                  <a:ext cx="291" cy="288"/>
                  <a:chOff x="672" y="1776"/>
                  <a:chExt cx="291" cy="288"/>
                </a:xfrm>
              </p:grpSpPr>
              <p:grpSp>
                <p:nvGrpSpPr>
                  <p:cNvPr id="7095" name="Google Shape;7095;p117"/>
                  <p:cNvGrpSpPr/>
                  <p:nvPr/>
                </p:nvGrpSpPr>
                <p:grpSpPr>
                  <a:xfrm>
                    <a:off x="672" y="1920"/>
                    <a:ext cx="145" cy="144"/>
                    <a:chOff x="672" y="1920"/>
                    <a:chExt cx="145" cy="144"/>
                  </a:xfrm>
                </p:grpSpPr>
                <p:cxnSp>
                  <p:nvCxnSpPr>
                    <p:cNvPr id="7096" name="Google Shape;7096;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097" name="Google Shape;7097;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098" name="Google Shape;7098;p117"/>
                  <p:cNvGrpSpPr/>
                  <p:nvPr/>
                </p:nvGrpSpPr>
                <p:grpSpPr>
                  <a:xfrm>
                    <a:off x="818" y="1776"/>
                    <a:ext cx="145" cy="144"/>
                    <a:chOff x="672" y="1920"/>
                    <a:chExt cx="145" cy="144"/>
                  </a:xfrm>
                </p:grpSpPr>
                <p:cxnSp>
                  <p:nvCxnSpPr>
                    <p:cNvPr id="7099" name="Google Shape;7099;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100" name="Google Shape;7100;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grpSp>
          <p:grpSp>
            <p:nvGrpSpPr>
              <p:cNvPr id="7101" name="Google Shape;7101;p117"/>
              <p:cNvGrpSpPr/>
              <p:nvPr/>
            </p:nvGrpSpPr>
            <p:grpSpPr>
              <a:xfrm>
                <a:off x="1259" y="1217"/>
                <a:ext cx="291" cy="288"/>
                <a:chOff x="672" y="1776"/>
                <a:chExt cx="291" cy="288"/>
              </a:xfrm>
            </p:grpSpPr>
            <p:grpSp>
              <p:nvGrpSpPr>
                <p:cNvPr id="7102" name="Google Shape;7102;p117"/>
                <p:cNvGrpSpPr/>
                <p:nvPr/>
              </p:nvGrpSpPr>
              <p:grpSpPr>
                <a:xfrm>
                  <a:off x="672" y="1920"/>
                  <a:ext cx="145" cy="144"/>
                  <a:chOff x="672" y="1920"/>
                  <a:chExt cx="145" cy="144"/>
                </a:xfrm>
              </p:grpSpPr>
              <p:cxnSp>
                <p:nvCxnSpPr>
                  <p:cNvPr id="7103" name="Google Shape;7103;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104" name="Google Shape;7104;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105" name="Google Shape;7105;p117"/>
                <p:cNvGrpSpPr/>
                <p:nvPr/>
              </p:nvGrpSpPr>
              <p:grpSpPr>
                <a:xfrm>
                  <a:off x="818" y="1776"/>
                  <a:ext cx="145" cy="144"/>
                  <a:chOff x="672" y="1920"/>
                  <a:chExt cx="145" cy="144"/>
                </a:xfrm>
              </p:grpSpPr>
              <p:cxnSp>
                <p:nvCxnSpPr>
                  <p:cNvPr id="7106" name="Google Shape;7106;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107" name="Google Shape;7107;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grpSp>
            <p:nvGrpSpPr>
              <p:cNvPr id="7108" name="Google Shape;7108;p117"/>
              <p:cNvGrpSpPr/>
              <p:nvPr/>
            </p:nvGrpSpPr>
            <p:grpSpPr>
              <a:xfrm>
                <a:off x="1551" y="1071"/>
                <a:ext cx="145" cy="144"/>
                <a:chOff x="672" y="1920"/>
                <a:chExt cx="145" cy="144"/>
              </a:xfrm>
            </p:grpSpPr>
            <p:cxnSp>
              <p:nvCxnSpPr>
                <p:cNvPr id="7109" name="Google Shape;7109;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110" name="Google Shape;7110;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grpSp>
          <p:nvGrpSpPr>
            <p:cNvPr id="7111" name="Google Shape;7111;p117"/>
            <p:cNvGrpSpPr/>
            <p:nvPr/>
          </p:nvGrpSpPr>
          <p:grpSpPr>
            <a:xfrm>
              <a:off x="1673" y="1147"/>
              <a:ext cx="583" cy="578"/>
              <a:chOff x="672" y="1486"/>
              <a:chExt cx="583" cy="578"/>
            </a:xfrm>
          </p:grpSpPr>
          <p:grpSp>
            <p:nvGrpSpPr>
              <p:cNvPr id="7112" name="Google Shape;7112;p117"/>
              <p:cNvGrpSpPr/>
              <p:nvPr/>
            </p:nvGrpSpPr>
            <p:grpSpPr>
              <a:xfrm>
                <a:off x="672" y="1776"/>
                <a:ext cx="291" cy="288"/>
                <a:chOff x="672" y="1776"/>
                <a:chExt cx="291" cy="288"/>
              </a:xfrm>
            </p:grpSpPr>
            <p:grpSp>
              <p:nvGrpSpPr>
                <p:cNvPr id="7113" name="Google Shape;7113;p117"/>
                <p:cNvGrpSpPr/>
                <p:nvPr/>
              </p:nvGrpSpPr>
              <p:grpSpPr>
                <a:xfrm>
                  <a:off x="672" y="1920"/>
                  <a:ext cx="145" cy="144"/>
                  <a:chOff x="672" y="1920"/>
                  <a:chExt cx="145" cy="144"/>
                </a:xfrm>
              </p:grpSpPr>
              <p:cxnSp>
                <p:nvCxnSpPr>
                  <p:cNvPr id="7114" name="Google Shape;7114;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115" name="Google Shape;7115;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116" name="Google Shape;7116;p117"/>
                <p:cNvGrpSpPr/>
                <p:nvPr/>
              </p:nvGrpSpPr>
              <p:grpSpPr>
                <a:xfrm>
                  <a:off x="818" y="1776"/>
                  <a:ext cx="145" cy="144"/>
                  <a:chOff x="672" y="1920"/>
                  <a:chExt cx="145" cy="144"/>
                </a:xfrm>
              </p:grpSpPr>
              <p:cxnSp>
                <p:nvCxnSpPr>
                  <p:cNvPr id="7117" name="Google Shape;7117;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118" name="Google Shape;7118;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grpSp>
            <p:nvGrpSpPr>
              <p:cNvPr id="7119" name="Google Shape;7119;p117"/>
              <p:cNvGrpSpPr/>
              <p:nvPr/>
            </p:nvGrpSpPr>
            <p:grpSpPr>
              <a:xfrm>
                <a:off x="964" y="1486"/>
                <a:ext cx="291" cy="288"/>
                <a:chOff x="672" y="1776"/>
                <a:chExt cx="291" cy="288"/>
              </a:xfrm>
            </p:grpSpPr>
            <p:grpSp>
              <p:nvGrpSpPr>
                <p:cNvPr id="7120" name="Google Shape;7120;p117"/>
                <p:cNvGrpSpPr/>
                <p:nvPr/>
              </p:nvGrpSpPr>
              <p:grpSpPr>
                <a:xfrm>
                  <a:off x="672" y="1920"/>
                  <a:ext cx="145" cy="144"/>
                  <a:chOff x="672" y="1920"/>
                  <a:chExt cx="145" cy="144"/>
                </a:xfrm>
              </p:grpSpPr>
              <p:cxnSp>
                <p:nvCxnSpPr>
                  <p:cNvPr id="7121" name="Google Shape;7121;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122" name="Google Shape;7122;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123" name="Google Shape;7123;p117"/>
                <p:cNvGrpSpPr/>
                <p:nvPr/>
              </p:nvGrpSpPr>
              <p:grpSpPr>
                <a:xfrm>
                  <a:off x="818" y="1776"/>
                  <a:ext cx="145" cy="144"/>
                  <a:chOff x="672" y="1920"/>
                  <a:chExt cx="145" cy="144"/>
                </a:xfrm>
              </p:grpSpPr>
              <p:cxnSp>
                <p:nvCxnSpPr>
                  <p:cNvPr id="7124" name="Google Shape;7124;p117"/>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125" name="Google Shape;7125;p117"/>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grpSp>
      </p:grpSp>
      <p:grpSp>
        <p:nvGrpSpPr>
          <p:cNvPr id="7126" name="Google Shape;7126;p117"/>
          <p:cNvGrpSpPr/>
          <p:nvPr/>
        </p:nvGrpSpPr>
        <p:grpSpPr>
          <a:xfrm>
            <a:off x="3723718" y="3122038"/>
            <a:ext cx="1373188" cy="1296988"/>
            <a:chOff x="1994" y="2042"/>
            <a:chExt cx="865" cy="817"/>
          </a:xfrm>
        </p:grpSpPr>
        <p:sp>
          <p:nvSpPr>
            <p:cNvPr id="7127" name="Google Shape;7127;p117"/>
            <p:cNvSpPr/>
            <p:nvPr/>
          </p:nvSpPr>
          <p:spPr>
            <a:xfrm rot="-5400000">
              <a:off x="2196" y="2196"/>
              <a:ext cx="660" cy="666"/>
            </a:xfrm>
            <a:custGeom>
              <a:rect b="b" l="l" r="r" t="t"/>
              <a:pathLst>
                <a:path extrusionOk="0" h="666" w="660">
                  <a:moveTo>
                    <a:pt x="0" y="0"/>
                  </a:moveTo>
                  <a:cubicBezTo>
                    <a:pt x="0" y="0"/>
                    <a:pt x="486" y="168"/>
                    <a:pt x="660" y="666"/>
                  </a:cubicBezTo>
                </a:path>
              </a:pathLst>
            </a:custGeom>
            <a:noFill/>
            <a:ln cap="flat" cmpd="sng" w="1905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128" name="Google Shape;7128;p117"/>
            <p:cNvSpPr txBox="1"/>
            <p:nvPr/>
          </p:nvSpPr>
          <p:spPr>
            <a:xfrm>
              <a:off x="1994" y="2042"/>
              <a:ext cx="638" cy="4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000"/>
                <a:buFont typeface="Calibri"/>
                <a:buNone/>
              </a:pPr>
              <a:r>
                <a:rPr b="1" i="0" lang="en-US" sz="2000" u="none" cap="none" strike="noStrike">
                  <a:solidFill>
                    <a:srgbClr val="CC0000"/>
                  </a:solidFill>
                  <a:latin typeface="Calibri"/>
                  <a:ea typeface="Calibri"/>
                  <a:cs typeface="Calibri"/>
                  <a:sym typeface="Calibri"/>
                </a:rPr>
                <a:t>2. </a:t>
              </a:r>
              <a:r>
                <a:rPr b="0" i="0" lang="en-US" sz="2000" u="none" cap="none" strike="noStrike">
                  <a:solidFill>
                    <a:srgbClr val="CC0000"/>
                  </a:solidFill>
                  <a:latin typeface="Calibri"/>
                  <a:ea typeface="Calibri"/>
                  <a:cs typeface="Calibri"/>
                  <a:sym typeface="Calibri"/>
                </a:rPr>
                <a:t>video</a:t>
              </a:r>
              <a:endParaRPr/>
            </a:p>
            <a:p>
              <a:pPr indent="0" lvl="0" marL="0" marR="0" rtl="0" algn="l">
                <a:lnSpc>
                  <a:spcPct val="10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sent</a:t>
              </a:r>
              <a:endParaRPr/>
            </a:p>
          </p:txBody>
        </p:sp>
      </p:grpSp>
      <p:sp>
        <p:nvSpPr>
          <p:cNvPr id="7129" name="Google Shape;7129;p117"/>
          <p:cNvSpPr txBox="1"/>
          <p:nvPr/>
        </p:nvSpPr>
        <p:spPr>
          <a:xfrm rot="-5433387">
            <a:off x="145493" y="2518789"/>
            <a:ext cx="1957387"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Cumulative data</a:t>
            </a:r>
            <a:endParaRPr/>
          </a:p>
        </p:txBody>
      </p:sp>
      <p:grpSp>
        <p:nvGrpSpPr>
          <p:cNvPr id="7130" name="Google Shape;7130;p117"/>
          <p:cNvGrpSpPr/>
          <p:nvPr/>
        </p:nvGrpSpPr>
        <p:grpSpPr>
          <a:xfrm>
            <a:off x="5009593" y="1507551"/>
            <a:ext cx="5768976" cy="4732339"/>
            <a:chOff x="2804" y="903"/>
            <a:chExt cx="3634" cy="2981"/>
          </a:xfrm>
        </p:grpSpPr>
        <p:cxnSp>
          <p:nvCxnSpPr>
            <p:cNvPr id="7131" name="Google Shape;7131;p117"/>
            <p:cNvCxnSpPr/>
            <p:nvPr/>
          </p:nvCxnSpPr>
          <p:spPr>
            <a:xfrm>
              <a:off x="3852" y="903"/>
              <a:ext cx="0" cy="2291"/>
            </a:xfrm>
            <a:prstGeom prst="straightConnector1">
              <a:avLst/>
            </a:prstGeom>
            <a:noFill/>
            <a:ln cap="flat" cmpd="sng" w="19050">
              <a:solidFill>
                <a:schemeClr val="dk1"/>
              </a:solidFill>
              <a:prstDash val="dot"/>
              <a:round/>
              <a:headEnd len="med" w="med" type="none"/>
              <a:tailEnd len="med" w="med" type="none"/>
            </a:ln>
          </p:spPr>
        </p:cxnSp>
        <p:sp>
          <p:nvSpPr>
            <p:cNvPr id="7132" name="Google Shape;7132;p117"/>
            <p:cNvSpPr txBox="1"/>
            <p:nvPr/>
          </p:nvSpPr>
          <p:spPr>
            <a:xfrm>
              <a:off x="2804" y="3198"/>
              <a:ext cx="3634" cy="686"/>
            </a:xfrm>
            <a:prstGeom prst="rect">
              <a:avLst/>
            </a:prstGeom>
            <a:noFill/>
            <a:ln cap="flat" cmpd="sng" w="19050">
              <a:solidFill>
                <a:schemeClr val="dk1"/>
              </a:solidFill>
              <a:prstDash val="dot"/>
              <a:miter lim="800000"/>
              <a:headEnd len="sm" w="sm" type="none"/>
              <a:tailEnd len="sm" w="sm" type="none"/>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CC0000"/>
                </a:buClr>
                <a:buSzPts val="2400"/>
                <a:buFont typeface="Calibri"/>
                <a:buNone/>
              </a:pPr>
              <a:r>
                <a:rPr b="0" i="0" lang="en-US" sz="2400" u="none" cap="none" strike="noStrike">
                  <a:solidFill>
                    <a:srgbClr val="CC0000"/>
                  </a:solidFill>
                  <a:latin typeface="Calibri"/>
                  <a:ea typeface="Calibri"/>
                  <a:cs typeface="Calibri"/>
                  <a:sym typeface="Calibri"/>
                </a:rPr>
                <a:t>streaming</a:t>
              </a:r>
              <a:r>
                <a:rPr b="0" i="0" lang="en-US" sz="2400" u="none" cap="none" strike="noStrike">
                  <a:solidFill>
                    <a:srgbClr val="000000"/>
                  </a:solidFill>
                  <a:latin typeface="Calibri"/>
                  <a:ea typeface="Calibri"/>
                  <a:cs typeface="Calibri"/>
                  <a:sym typeface="Calibri"/>
                </a:rPr>
                <a:t>: at this time, client  playing out early part of video, while server still sending later part of video</a:t>
              </a:r>
              <a:endParaRPr/>
            </a:p>
          </p:txBody>
        </p:sp>
      </p:grpSp>
      <p:sp>
        <p:nvSpPr>
          <p:cNvPr id="7133" name="Google Shape;7133;p117"/>
          <p:cNvSpPr txBox="1"/>
          <p:nvPr/>
        </p:nvSpPr>
        <p:spPr>
          <a:xfrm>
            <a:off x="8657668" y="4236463"/>
            <a:ext cx="620713"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time</a:t>
            </a:r>
            <a:endParaRPr/>
          </a:p>
        </p:txBody>
      </p:sp>
      <p:grpSp>
        <p:nvGrpSpPr>
          <p:cNvPr id="7134" name="Google Shape;7134;p117"/>
          <p:cNvGrpSpPr/>
          <p:nvPr/>
        </p:nvGrpSpPr>
        <p:grpSpPr>
          <a:xfrm>
            <a:off x="4478338" y="1693820"/>
            <a:ext cx="2552700" cy="2525713"/>
            <a:chOff x="648" y="1147"/>
            <a:chExt cx="1608" cy="1591"/>
          </a:xfrm>
        </p:grpSpPr>
        <p:grpSp>
          <p:nvGrpSpPr>
            <p:cNvPr id="7135" name="Google Shape;7135;p117"/>
            <p:cNvGrpSpPr/>
            <p:nvPr/>
          </p:nvGrpSpPr>
          <p:grpSpPr>
            <a:xfrm>
              <a:off x="648" y="1725"/>
              <a:ext cx="1024" cy="1013"/>
              <a:chOff x="672" y="1071"/>
              <a:chExt cx="1024" cy="1013"/>
            </a:xfrm>
          </p:grpSpPr>
          <p:grpSp>
            <p:nvGrpSpPr>
              <p:cNvPr id="7136" name="Google Shape;7136;p117"/>
              <p:cNvGrpSpPr/>
              <p:nvPr/>
            </p:nvGrpSpPr>
            <p:grpSpPr>
              <a:xfrm>
                <a:off x="672" y="1506"/>
                <a:ext cx="583" cy="578"/>
                <a:chOff x="672" y="1486"/>
                <a:chExt cx="583" cy="578"/>
              </a:xfrm>
            </p:grpSpPr>
            <p:grpSp>
              <p:nvGrpSpPr>
                <p:cNvPr id="7137" name="Google Shape;7137;p117"/>
                <p:cNvGrpSpPr/>
                <p:nvPr/>
              </p:nvGrpSpPr>
              <p:grpSpPr>
                <a:xfrm>
                  <a:off x="672" y="1776"/>
                  <a:ext cx="291" cy="288"/>
                  <a:chOff x="672" y="1776"/>
                  <a:chExt cx="291" cy="288"/>
                </a:xfrm>
              </p:grpSpPr>
              <p:grpSp>
                <p:nvGrpSpPr>
                  <p:cNvPr id="7138" name="Google Shape;7138;p117"/>
                  <p:cNvGrpSpPr/>
                  <p:nvPr/>
                </p:nvGrpSpPr>
                <p:grpSpPr>
                  <a:xfrm>
                    <a:off x="672" y="1920"/>
                    <a:ext cx="145" cy="144"/>
                    <a:chOff x="672" y="1920"/>
                    <a:chExt cx="145" cy="144"/>
                  </a:xfrm>
                </p:grpSpPr>
                <p:cxnSp>
                  <p:nvCxnSpPr>
                    <p:cNvPr id="7139" name="Google Shape;7139;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40" name="Google Shape;7140;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141" name="Google Shape;7141;p117"/>
                  <p:cNvGrpSpPr/>
                  <p:nvPr/>
                </p:nvGrpSpPr>
                <p:grpSpPr>
                  <a:xfrm>
                    <a:off x="818" y="1776"/>
                    <a:ext cx="145" cy="144"/>
                    <a:chOff x="672" y="1920"/>
                    <a:chExt cx="145" cy="144"/>
                  </a:xfrm>
                </p:grpSpPr>
                <p:cxnSp>
                  <p:nvCxnSpPr>
                    <p:cNvPr id="7142" name="Google Shape;7142;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43" name="Google Shape;7143;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nvGrpSpPr>
                <p:cNvPr id="7144" name="Google Shape;7144;p117"/>
                <p:cNvGrpSpPr/>
                <p:nvPr/>
              </p:nvGrpSpPr>
              <p:grpSpPr>
                <a:xfrm>
                  <a:off x="964" y="1486"/>
                  <a:ext cx="291" cy="288"/>
                  <a:chOff x="672" y="1776"/>
                  <a:chExt cx="291" cy="288"/>
                </a:xfrm>
              </p:grpSpPr>
              <p:grpSp>
                <p:nvGrpSpPr>
                  <p:cNvPr id="7145" name="Google Shape;7145;p117"/>
                  <p:cNvGrpSpPr/>
                  <p:nvPr/>
                </p:nvGrpSpPr>
                <p:grpSpPr>
                  <a:xfrm>
                    <a:off x="672" y="1920"/>
                    <a:ext cx="145" cy="144"/>
                    <a:chOff x="672" y="1920"/>
                    <a:chExt cx="145" cy="144"/>
                  </a:xfrm>
                </p:grpSpPr>
                <p:cxnSp>
                  <p:nvCxnSpPr>
                    <p:cNvPr id="7146" name="Google Shape;7146;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47" name="Google Shape;7147;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148" name="Google Shape;7148;p117"/>
                  <p:cNvGrpSpPr/>
                  <p:nvPr/>
                </p:nvGrpSpPr>
                <p:grpSpPr>
                  <a:xfrm>
                    <a:off x="818" y="1776"/>
                    <a:ext cx="145" cy="144"/>
                    <a:chOff x="672" y="1920"/>
                    <a:chExt cx="145" cy="144"/>
                  </a:xfrm>
                </p:grpSpPr>
                <p:cxnSp>
                  <p:nvCxnSpPr>
                    <p:cNvPr id="7149" name="Google Shape;7149;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50" name="Google Shape;7150;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grpSp>
            <p:nvGrpSpPr>
              <p:cNvPr id="7151" name="Google Shape;7151;p117"/>
              <p:cNvGrpSpPr/>
              <p:nvPr/>
            </p:nvGrpSpPr>
            <p:grpSpPr>
              <a:xfrm>
                <a:off x="1259" y="1217"/>
                <a:ext cx="291" cy="288"/>
                <a:chOff x="672" y="1776"/>
                <a:chExt cx="291" cy="288"/>
              </a:xfrm>
            </p:grpSpPr>
            <p:grpSp>
              <p:nvGrpSpPr>
                <p:cNvPr id="7152" name="Google Shape;7152;p117"/>
                <p:cNvGrpSpPr/>
                <p:nvPr/>
              </p:nvGrpSpPr>
              <p:grpSpPr>
                <a:xfrm>
                  <a:off x="672" y="1920"/>
                  <a:ext cx="145" cy="144"/>
                  <a:chOff x="672" y="1920"/>
                  <a:chExt cx="145" cy="144"/>
                </a:xfrm>
              </p:grpSpPr>
              <p:cxnSp>
                <p:nvCxnSpPr>
                  <p:cNvPr id="7153" name="Google Shape;7153;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54" name="Google Shape;7154;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155" name="Google Shape;7155;p117"/>
                <p:cNvGrpSpPr/>
                <p:nvPr/>
              </p:nvGrpSpPr>
              <p:grpSpPr>
                <a:xfrm>
                  <a:off x="818" y="1776"/>
                  <a:ext cx="145" cy="144"/>
                  <a:chOff x="672" y="1920"/>
                  <a:chExt cx="145" cy="144"/>
                </a:xfrm>
              </p:grpSpPr>
              <p:cxnSp>
                <p:nvCxnSpPr>
                  <p:cNvPr id="7156" name="Google Shape;7156;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57" name="Google Shape;7157;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nvGrpSpPr>
              <p:cNvPr id="7158" name="Google Shape;7158;p117"/>
              <p:cNvGrpSpPr/>
              <p:nvPr/>
            </p:nvGrpSpPr>
            <p:grpSpPr>
              <a:xfrm>
                <a:off x="1551" y="1071"/>
                <a:ext cx="145" cy="144"/>
                <a:chOff x="672" y="1920"/>
                <a:chExt cx="145" cy="144"/>
              </a:xfrm>
            </p:grpSpPr>
            <p:cxnSp>
              <p:nvCxnSpPr>
                <p:cNvPr id="7159" name="Google Shape;7159;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60" name="Google Shape;7160;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nvGrpSpPr>
            <p:cNvPr id="7161" name="Google Shape;7161;p117"/>
            <p:cNvGrpSpPr/>
            <p:nvPr/>
          </p:nvGrpSpPr>
          <p:grpSpPr>
            <a:xfrm>
              <a:off x="1673" y="1147"/>
              <a:ext cx="583" cy="578"/>
              <a:chOff x="672" y="1486"/>
              <a:chExt cx="583" cy="578"/>
            </a:xfrm>
          </p:grpSpPr>
          <p:grpSp>
            <p:nvGrpSpPr>
              <p:cNvPr id="7162" name="Google Shape;7162;p117"/>
              <p:cNvGrpSpPr/>
              <p:nvPr/>
            </p:nvGrpSpPr>
            <p:grpSpPr>
              <a:xfrm>
                <a:off x="672" y="1776"/>
                <a:ext cx="291" cy="288"/>
                <a:chOff x="672" y="1776"/>
                <a:chExt cx="291" cy="288"/>
              </a:xfrm>
            </p:grpSpPr>
            <p:grpSp>
              <p:nvGrpSpPr>
                <p:cNvPr id="7163" name="Google Shape;7163;p117"/>
                <p:cNvGrpSpPr/>
                <p:nvPr/>
              </p:nvGrpSpPr>
              <p:grpSpPr>
                <a:xfrm>
                  <a:off x="672" y="1920"/>
                  <a:ext cx="145" cy="144"/>
                  <a:chOff x="672" y="1920"/>
                  <a:chExt cx="145" cy="144"/>
                </a:xfrm>
              </p:grpSpPr>
              <p:cxnSp>
                <p:nvCxnSpPr>
                  <p:cNvPr id="7164" name="Google Shape;7164;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65" name="Google Shape;7165;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166" name="Google Shape;7166;p117"/>
                <p:cNvGrpSpPr/>
                <p:nvPr/>
              </p:nvGrpSpPr>
              <p:grpSpPr>
                <a:xfrm>
                  <a:off x="818" y="1776"/>
                  <a:ext cx="145" cy="144"/>
                  <a:chOff x="672" y="1920"/>
                  <a:chExt cx="145" cy="144"/>
                </a:xfrm>
              </p:grpSpPr>
              <p:cxnSp>
                <p:nvCxnSpPr>
                  <p:cNvPr id="7167" name="Google Shape;7167;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68" name="Google Shape;7168;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nvGrpSpPr>
              <p:cNvPr id="7169" name="Google Shape;7169;p117"/>
              <p:cNvGrpSpPr/>
              <p:nvPr/>
            </p:nvGrpSpPr>
            <p:grpSpPr>
              <a:xfrm>
                <a:off x="964" y="1486"/>
                <a:ext cx="291" cy="288"/>
                <a:chOff x="672" y="1776"/>
                <a:chExt cx="291" cy="288"/>
              </a:xfrm>
            </p:grpSpPr>
            <p:grpSp>
              <p:nvGrpSpPr>
                <p:cNvPr id="7170" name="Google Shape;7170;p117"/>
                <p:cNvGrpSpPr/>
                <p:nvPr/>
              </p:nvGrpSpPr>
              <p:grpSpPr>
                <a:xfrm>
                  <a:off x="672" y="1920"/>
                  <a:ext cx="145" cy="144"/>
                  <a:chOff x="672" y="1920"/>
                  <a:chExt cx="145" cy="144"/>
                </a:xfrm>
              </p:grpSpPr>
              <p:cxnSp>
                <p:nvCxnSpPr>
                  <p:cNvPr id="7171" name="Google Shape;7171;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72" name="Google Shape;7172;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173" name="Google Shape;7173;p117"/>
                <p:cNvGrpSpPr/>
                <p:nvPr/>
              </p:nvGrpSpPr>
              <p:grpSpPr>
                <a:xfrm>
                  <a:off x="818" y="1776"/>
                  <a:ext cx="145" cy="144"/>
                  <a:chOff x="672" y="1920"/>
                  <a:chExt cx="145" cy="144"/>
                </a:xfrm>
              </p:grpSpPr>
              <p:cxnSp>
                <p:nvCxnSpPr>
                  <p:cNvPr id="7174" name="Google Shape;7174;p117"/>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175" name="Google Shape;7175;p117"/>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grpSp>
      <p:grpSp>
        <p:nvGrpSpPr>
          <p:cNvPr id="7176" name="Google Shape;7176;p117"/>
          <p:cNvGrpSpPr/>
          <p:nvPr/>
        </p:nvGrpSpPr>
        <p:grpSpPr>
          <a:xfrm>
            <a:off x="6369579" y="1703345"/>
            <a:ext cx="4535488" cy="2581276"/>
            <a:chOff x="7656512" y="-921322"/>
            <a:chExt cx="4535488" cy="2581276"/>
          </a:xfrm>
        </p:grpSpPr>
        <p:grpSp>
          <p:nvGrpSpPr>
            <p:cNvPr id="7177" name="Google Shape;7177;p117"/>
            <p:cNvGrpSpPr/>
            <p:nvPr/>
          </p:nvGrpSpPr>
          <p:grpSpPr>
            <a:xfrm>
              <a:off x="7656512" y="-921322"/>
              <a:ext cx="2552700" cy="2525713"/>
              <a:chOff x="648" y="1147"/>
              <a:chExt cx="1608" cy="1591"/>
            </a:xfrm>
          </p:grpSpPr>
          <p:grpSp>
            <p:nvGrpSpPr>
              <p:cNvPr id="7178" name="Google Shape;7178;p117"/>
              <p:cNvGrpSpPr/>
              <p:nvPr/>
            </p:nvGrpSpPr>
            <p:grpSpPr>
              <a:xfrm>
                <a:off x="648" y="1725"/>
                <a:ext cx="1024" cy="1013"/>
                <a:chOff x="672" y="1071"/>
                <a:chExt cx="1024" cy="1013"/>
              </a:xfrm>
            </p:grpSpPr>
            <p:grpSp>
              <p:nvGrpSpPr>
                <p:cNvPr id="7179" name="Google Shape;7179;p117"/>
                <p:cNvGrpSpPr/>
                <p:nvPr/>
              </p:nvGrpSpPr>
              <p:grpSpPr>
                <a:xfrm>
                  <a:off x="672" y="1506"/>
                  <a:ext cx="583" cy="578"/>
                  <a:chOff x="672" y="1486"/>
                  <a:chExt cx="583" cy="578"/>
                </a:xfrm>
              </p:grpSpPr>
              <p:grpSp>
                <p:nvGrpSpPr>
                  <p:cNvPr id="7180" name="Google Shape;7180;p117"/>
                  <p:cNvGrpSpPr/>
                  <p:nvPr/>
                </p:nvGrpSpPr>
                <p:grpSpPr>
                  <a:xfrm>
                    <a:off x="672" y="1776"/>
                    <a:ext cx="291" cy="288"/>
                    <a:chOff x="672" y="1776"/>
                    <a:chExt cx="291" cy="288"/>
                  </a:xfrm>
                </p:grpSpPr>
                <p:grpSp>
                  <p:nvGrpSpPr>
                    <p:cNvPr id="7181" name="Google Shape;7181;p117"/>
                    <p:cNvGrpSpPr/>
                    <p:nvPr/>
                  </p:nvGrpSpPr>
                  <p:grpSpPr>
                    <a:xfrm>
                      <a:off x="672" y="1920"/>
                      <a:ext cx="145" cy="144"/>
                      <a:chOff x="672" y="1920"/>
                      <a:chExt cx="145" cy="144"/>
                    </a:xfrm>
                  </p:grpSpPr>
                  <p:cxnSp>
                    <p:nvCxnSpPr>
                      <p:cNvPr id="7182" name="Google Shape;7182;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183" name="Google Shape;7183;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184" name="Google Shape;7184;p117"/>
                    <p:cNvGrpSpPr/>
                    <p:nvPr/>
                  </p:nvGrpSpPr>
                  <p:grpSpPr>
                    <a:xfrm>
                      <a:off x="818" y="1776"/>
                      <a:ext cx="145" cy="144"/>
                      <a:chOff x="672" y="1920"/>
                      <a:chExt cx="145" cy="144"/>
                    </a:xfrm>
                  </p:grpSpPr>
                  <p:cxnSp>
                    <p:nvCxnSpPr>
                      <p:cNvPr id="7185" name="Google Shape;7185;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186" name="Google Shape;7186;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nvGrpSpPr>
                  <p:cNvPr id="7187" name="Google Shape;7187;p117"/>
                  <p:cNvGrpSpPr/>
                  <p:nvPr/>
                </p:nvGrpSpPr>
                <p:grpSpPr>
                  <a:xfrm>
                    <a:off x="964" y="1486"/>
                    <a:ext cx="291" cy="288"/>
                    <a:chOff x="672" y="1776"/>
                    <a:chExt cx="291" cy="288"/>
                  </a:xfrm>
                </p:grpSpPr>
                <p:grpSp>
                  <p:nvGrpSpPr>
                    <p:cNvPr id="7188" name="Google Shape;7188;p117"/>
                    <p:cNvGrpSpPr/>
                    <p:nvPr/>
                  </p:nvGrpSpPr>
                  <p:grpSpPr>
                    <a:xfrm>
                      <a:off x="672" y="1920"/>
                      <a:ext cx="145" cy="144"/>
                      <a:chOff x="672" y="1920"/>
                      <a:chExt cx="145" cy="144"/>
                    </a:xfrm>
                  </p:grpSpPr>
                  <p:cxnSp>
                    <p:nvCxnSpPr>
                      <p:cNvPr id="7189" name="Google Shape;7189;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190" name="Google Shape;7190;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191" name="Google Shape;7191;p117"/>
                    <p:cNvGrpSpPr/>
                    <p:nvPr/>
                  </p:nvGrpSpPr>
                  <p:grpSpPr>
                    <a:xfrm>
                      <a:off x="818" y="1776"/>
                      <a:ext cx="145" cy="144"/>
                      <a:chOff x="672" y="1920"/>
                      <a:chExt cx="145" cy="144"/>
                    </a:xfrm>
                  </p:grpSpPr>
                  <p:cxnSp>
                    <p:nvCxnSpPr>
                      <p:cNvPr id="7192" name="Google Shape;7192;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193" name="Google Shape;7193;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grpSp>
              <p:nvGrpSpPr>
                <p:cNvPr id="7194" name="Google Shape;7194;p117"/>
                <p:cNvGrpSpPr/>
                <p:nvPr/>
              </p:nvGrpSpPr>
              <p:grpSpPr>
                <a:xfrm>
                  <a:off x="1259" y="1217"/>
                  <a:ext cx="291" cy="288"/>
                  <a:chOff x="672" y="1776"/>
                  <a:chExt cx="291" cy="288"/>
                </a:xfrm>
              </p:grpSpPr>
              <p:grpSp>
                <p:nvGrpSpPr>
                  <p:cNvPr id="7195" name="Google Shape;7195;p117"/>
                  <p:cNvGrpSpPr/>
                  <p:nvPr/>
                </p:nvGrpSpPr>
                <p:grpSpPr>
                  <a:xfrm>
                    <a:off x="672" y="1920"/>
                    <a:ext cx="145" cy="144"/>
                    <a:chOff x="672" y="1920"/>
                    <a:chExt cx="145" cy="144"/>
                  </a:xfrm>
                </p:grpSpPr>
                <p:cxnSp>
                  <p:nvCxnSpPr>
                    <p:cNvPr id="7196" name="Google Shape;7196;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197" name="Google Shape;7197;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198" name="Google Shape;7198;p117"/>
                  <p:cNvGrpSpPr/>
                  <p:nvPr/>
                </p:nvGrpSpPr>
                <p:grpSpPr>
                  <a:xfrm>
                    <a:off x="818" y="1776"/>
                    <a:ext cx="145" cy="144"/>
                    <a:chOff x="672" y="1920"/>
                    <a:chExt cx="145" cy="144"/>
                  </a:xfrm>
                </p:grpSpPr>
                <p:cxnSp>
                  <p:nvCxnSpPr>
                    <p:cNvPr id="7199" name="Google Shape;7199;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200" name="Google Shape;7200;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nvGrpSpPr>
                <p:cNvPr id="7201" name="Google Shape;7201;p117"/>
                <p:cNvGrpSpPr/>
                <p:nvPr/>
              </p:nvGrpSpPr>
              <p:grpSpPr>
                <a:xfrm>
                  <a:off x="1551" y="1071"/>
                  <a:ext cx="145" cy="144"/>
                  <a:chOff x="672" y="1920"/>
                  <a:chExt cx="145" cy="144"/>
                </a:xfrm>
              </p:grpSpPr>
              <p:cxnSp>
                <p:nvCxnSpPr>
                  <p:cNvPr id="7202" name="Google Shape;7202;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203" name="Google Shape;7203;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nvGrpSpPr>
              <p:cNvPr id="7204" name="Google Shape;7204;p117"/>
              <p:cNvGrpSpPr/>
              <p:nvPr/>
            </p:nvGrpSpPr>
            <p:grpSpPr>
              <a:xfrm>
                <a:off x="1673" y="1147"/>
                <a:ext cx="583" cy="578"/>
                <a:chOff x="672" y="1486"/>
                <a:chExt cx="583" cy="578"/>
              </a:xfrm>
            </p:grpSpPr>
            <p:grpSp>
              <p:nvGrpSpPr>
                <p:cNvPr id="7205" name="Google Shape;7205;p117"/>
                <p:cNvGrpSpPr/>
                <p:nvPr/>
              </p:nvGrpSpPr>
              <p:grpSpPr>
                <a:xfrm>
                  <a:off x="672" y="1776"/>
                  <a:ext cx="291" cy="288"/>
                  <a:chOff x="672" y="1776"/>
                  <a:chExt cx="291" cy="288"/>
                </a:xfrm>
              </p:grpSpPr>
              <p:grpSp>
                <p:nvGrpSpPr>
                  <p:cNvPr id="7206" name="Google Shape;7206;p117"/>
                  <p:cNvGrpSpPr/>
                  <p:nvPr/>
                </p:nvGrpSpPr>
                <p:grpSpPr>
                  <a:xfrm>
                    <a:off x="672" y="1920"/>
                    <a:ext cx="145" cy="144"/>
                    <a:chOff x="672" y="1920"/>
                    <a:chExt cx="145" cy="144"/>
                  </a:xfrm>
                </p:grpSpPr>
                <p:cxnSp>
                  <p:nvCxnSpPr>
                    <p:cNvPr id="7207" name="Google Shape;7207;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208" name="Google Shape;7208;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209" name="Google Shape;7209;p117"/>
                  <p:cNvGrpSpPr/>
                  <p:nvPr/>
                </p:nvGrpSpPr>
                <p:grpSpPr>
                  <a:xfrm>
                    <a:off x="818" y="1776"/>
                    <a:ext cx="145" cy="144"/>
                    <a:chOff x="672" y="1920"/>
                    <a:chExt cx="145" cy="144"/>
                  </a:xfrm>
                </p:grpSpPr>
                <p:cxnSp>
                  <p:nvCxnSpPr>
                    <p:cNvPr id="7210" name="Google Shape;7210;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211" name="Google Shape;7211;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nvGrpSpPr>
                <p:cNvPr id="7212" name="Google Shape;7212;p117"/>
                <p:cNvGrpSpPr/>
                <p:nvPr/>
              </p:nvGrpSpPr>
              <p:grpSpPr>
                <a:xfrm>
                  <a:off x="964" y="1486"/>
                  <a:ext cx="291" cy="288"/>
                  <a:chOff x="672" y="1776"/>
                  <a:chExt cx="291" cy="288"/>
                </a:xfrm>
              </p:grpSpPr>
              <p:grpSp>
                <p:nvGrpSpPr>
                  <p:cNvPr id="7213" name="Google Shape;7213;p117"/>
                  <p:cNvGrpSpPr/>
                  <p:nvPr/>
                </p:nvGrpSpPr>
                <p:grpSpPr>
                  <a:xfrm>
                    <a:off x="672" y="1920"/>
                    <a:ext cx="145" cy="144"/>
                    <a:chOff x="672" y="1920"/>
                    <a:chExt cx="145" cy="144"/>
                  </a:xfrm>
                </p:grpSpPr>
                <p:cxnSp>
                  <p:nvCxnSpPr>
                    <p:cNvPr id="7214" name="Google Shape;7214;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215" name="Google Shape;7215;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216" name="Google Shape;7216;p117"/>
                  <p:cNvGrpSpPr/>
                  <p:nvPr/>
                </p:nvGrpSpPr>
                <p:grpSpPr>
                  <a:xfrm>
                    <a:off x="818" y="1776"/>
                    <a:ext cx="145" cy="144"/>
                    <a:chOff x="672" y="1920"/>
                    <a:chExt cx="145" cy="144"/>
                  </a:xfrm>
                </p:grpSpPr>
                <p:cxnSp>
                  <p:nvCxnSpPr>
                    <p:cNvPr id="7217" name="Google Shape;7217;p117"/>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218" name="Google Shape;7218;p117"/>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grpSp>
        <p:sp>
          <p:nvSpPr>
            <p:cNvPr id="7219" name="Google Shape;7219;p117"/>
            <p:cNvSpPr txBox="1"/>
            <p:nvPr/>
          </p:nvSpPr>
          <p:spPr>
            <a:xfrm>
              <a:off x="8126412" y="951929"/>
              <a:ext cx="4065588"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000"/>
                <a:buFont typeface="Calibri"/>
                <a:buNone/>
              </a:pPr>
              <a:r>
                <a:rPr b="1" i="0" lang="en-US" sz="2000" u="none" cap="none" strike="noStrike">
                  <a:solidFill>
                    <a:srgbClr val="000099"/>
                  </a:solidFill>
                  <a:latin typeface="Calibri"/>
                  <a:ea typeface="Calibri"/>
                  <a:cs typeface="Calibri"/>
                  <a:sym typeface="Calibri"/>
                </a:rPr>
                <a:t>3. </a:t>
              </a:r>
              <a:r>
                <a:rPr b="0" i="0" lang="en-US" sz="2000" u="none" cap="none" strike="noStrike">
                  <a:solidFill>
                    <a:srgbClr val="000099"/>
                  </a:solidFill>
                  <a:latin typeface="Calibri"/>
                  <a:ea typeface="Calibri"/>
                  <a:cs typeface="Calibri"/>
                  <a:sym typeface="Calibri"/>
                </a:rPr>
                <a:t>video received, played out at client</a:t>
              </a:r>
              <a:endParaRPr/>
            </a:p>
            <a:p>
              <a:pPr indent="0" lvl="0" marL="0" marR="0" rtl="0" algn="l">
                <a:lnSpc>
                  <a:spcPct val="10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(30 frames/sec)</a:t>
              </a:r>
              <a:endParaRPr b="0" i="0" sz="1800" u="none" cap="none" strike="noStrike">
                <a:solidFill>
                  <a:srgbClr val="000099"/>
                </a:solidFill>
                <a:latin typeface="Calibri"/>
                <a:ea typeface="Calibri"/>
                <a:cs typeface="Calibri"/>
                <a:sym typeface="Calibri"/>
              </a:endParaRPr>
            </a:p>
          </p:txBody>
        </p:sp>
        <p:grpSp>
          <p:nvGrpSpPr>
            <p:cNvPr id="7220" name="Google Shape;7220;p117"/>
            <p:cNvGrpSpPr/>
            <p:nvPr/>
          </p:nvGrpSpPr>
          <p:grpSpPr>
            <a:xfrm>
              <a:off x="9312275" y="210566"/>
              <a:ext cx="677863" cy="663575"/>
              <a:chOff x="4437" y="1472"/>
              <a:chExt cx="427" cy="418"/>
            </a:xfrm>
          </p:grpSpPr>
          <p:sp>
            <p:nvSpPr>
              <p:cNvPr id="7221" name="Google Shape;7221;p117"/>
              <p:cNvSpPr/>
              <p:nvPr/>
            </p:nvSpPr>
            <p:spPr>
              <a:xfrm>
                <a:off x="4443" y="1475"/>
                <a:ext cx="421" cy="361"/>
              </a:xfrm>
              <a:prstGeom prst="rect">
                <a:avLst/>
              </a:prstGeom>
              <a:gradFill>
                <a:gsLst>
                  <a:gs pos="0">
                    <a:srgbClr val="6B8FB3"/>
                  </a:gs>
                  <a:gs pos="50000">
                    <a:srgbClr val="99CCFF"/>
                  </a:gs>
                  <a:gs pos="100000">
                    <a:srgbClr val="6B8FB3"/>
                  </a:gs>
                </a:gsLst>
                <a:lin ang="5400000" scaled="0"/>
              </a:gra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222" name="Google Shape;7222;p117"/>
              <p:cNvSpPr/>
              <p:nvPr/>
            </p:nvSpPr>
            <p:spPr>
              <a:xfrm>
                <a:off x="4567" y="1837"/>
                <a:ext cx="179" cy="23"/>
              </a:xfrm>
              <a:prstGeom prst="rect">
                <a:avLst/>
              </a:prstGeom>
              <a:solidFill>
                <a:srgbClr val="5F5F5F"/>
              </a:soli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223" name="Google Shape;7223;p117"/>
              <p:cNvSpPr/>
              <p:nvPr/>
            </p:nvSpPr>
            <p:spPr>
              <a:xfrm>
                <a:off x="4442" y="1866"/>
                <a:ext cx="414" cy="24"/>
              </a:xfrm>
              <a:prstGeom prst="rect">
                <a:avLst/>
              </a:prstGeom>
              <a:solidFill>
                <a:schemeClr val="dk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224" name="Google Shape;7224;p117"/>
              <p:cNvSpPr/>
              <p:nvPr/>
            </p:nvSpPr>
            <p:spPr>
              <a:xfrm>
                <a:off x="4437" y="1472"/>
                <a:ext cx="423" cy="356"/>
              </a:xfrm>
              <a:prstGeom prst="rect">
                <a:avLst/>
              </a:prstGeom>
              <a:noFill/>
              <a:ln cap="flat" cmpd="sng" w="1905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cxnSp>
        <p:nvCxnSpPr>
          <p:cNvPr id="7225" name="Google Shape;7225;p117"/>
          <p:cNvCxnSpPr/>
          <p:nvPr/>
        </p:nvCxnSpPr>
        <p:spPr>
          <a:xfrm flipH="1">
            <a:off x="1386918" y="4214238"/>
            <a:ext cx="7815263" cy="14288"/>
          </a:xfrm>
          <a:prstGeom prst="straightConnector1">
            <a:avLst/>
          </a:prstGeom>
          <a:noFill/>
          <a:ln cap="flat" cmpd="sng" w="28575">
            <a:solidFill>
              <a:schemeClr val="dk1"/>
            </a:solidFill>
            <a:prstDash val="solid"/>
            <a:round/>
            <a:headEnd len="med" w="med" type="triangle"/>
            <a:tailEnd len="med" w="med" type="none"/>
          </a:ln>
        </p:spPr>
      </p:cxnSp>
      <p:grpSp>
        <p:nvGrpSpPr>
          <p:cNvPr id="7226" name="Google Shape;7226;p117"/>
          <p:cNvGrpSpPr/>
          <p:nvPr/>
        </p:nvGrpSpPr>
        <p:grpSpPr>
          <a:xfrm>
            <a:off x="3775832" y="4020339"/>
            <a:ext cx="253708" cy="320529"/>
            <a:chOff x="9051559" y="591777"/>
            <a:chExt cx="253708" cy="320529"/>
          </a:xfrm>
        </p:grpSpPr>
        <p:sp>
          <p:nvSpPr>
            <p:cNvPr id="7227" name="Google Shape;7227;p117"/>
            <p:cNvSpPr/>
            <p:nvPr/>
          </p:nvSpPr>
          <p:spPr>
            <a:xfrm rot="1596992">
              <a:off x="9109854" y="606165"/>
              <a:ext cx="133240" cy="2917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7228" name="Google Shape;7228;p117"/>
            <p:cNvCxnSpPr/>
            <p:nvPr/>
          </p:nvCxnSpPr>
          <p:spPr>
            <a:xfrm flipH="1">
              <a:off x="9055510" y="634181"/>
              <a:ext cx="128405" cy="250722"/>
            </a:xfrm>
            <a:prstGeom prst="straightConnector1">
              <a:avLst/>
            </a:prstGeom>
            <a:noFill/>
            <a:ln cap="flat" cmpd="sng" w="15875">
              <a:solidFill>
                <a:schemeClr val="dk1"/>
              </a:solidFill>
              <a:prstDash val="solid"/>
              <a:miter lim="800000"/>
              <a:headEnd len="sm" w="sm" type="none"/>
              <a:tailEnd len="sm" w="sm" type="none"/>
            </a:ln>
          </p:spPr>
        </p:cxnSp>
        <p:cxnSp>
          <p:nvCxnSpPr>
            <p:cNvPr id="7229" name="Google Shape;7229;p117"/>
            <p:cNvCxnSpPr/>
            <p:nvPr/>
          </p:nvCxnSpPr>
          <p:spPr>
            <a:xfrm flipH="1">
              <a:off x="9176862" y="638677"/>
              <a:ext cx="128405" cy="250722"/>
            </a:xfrm>
            <a:prstGeom prst="straightConnector1">
              <a:avLst/>
            </a:prstGeom>
            <a:noFill/>
            <a:ln cap="flat" cmpd="sng" w="15875">
              <a:solidFill>
                <a:schemeClr val="dk1"/>
              </a:solidFill>
              <a:prstDash val="solid"/>
              <a:miter lim="800000"/>
              <a:headEnd len="sm" w="sm" type="none"/>
              <a:tailEnd len="sm" w="sm" type="none"/>
            </a:ln>
          </p:spPr>
        </p:cxnSp>
      </p:grpSp>
      <p:grpSp>
        <p:nvGrpSpPr>
          <p:cNvPr id="7230" name="Google Shape;7230;p117"/>
          <p:cNvGrpSpPr/>
          <p:nvPr/>
        </p:nvGrpSpPr>
        <p:grpSpPr>
          <a:xfrm>
            <a:off x="4470401" y="4318000"/>
            <a:ext cx="1930400" cy="869908"/>
            <a:chOff x="6858000" y="237067"/>
            <a:chExt cx="1930400" cy="869908"/>
          </a:xfrm>
        </p:grpSpPr>
        <p:sp>
          <p:nvSpPr>
            <p:cNvPr id="7231" name="Google Shape;7231;p117"/>
            <p:cNvSpPr txBox="1"/>
            <p:nvPr/>
          </p:nvSpPr>
          <p:spPr>
            <a:xfrm>
              <a:off x="6999260" y="267187"/>
              <a:ext cx="1616075" cy="8397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network delay</a:t>
              </a:r>
              <a:endParaRPr/>
            </a:p>
            <a:p>
              <a:pPr indent="0" lvl="0" marL="0" marR="0" rtl="0" algn="ctr">
                <a:lnSpc>
                  <a:spcPct val="9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(fixed in this example)</a:t>
              </a:r>
              <a:endParaRPr/>
            </a:p>
          </p:txBody>
        </p:sp>
        <p:cxnSp>
          <p:nvCxnSpPr>
            <p:cNvPr id="7232" name="Google Shape;7232;p117"/>
            <p:cNvCxnSpPr/>
            <p:nvPr/>
          </p:nvCxnSpPr>
          <p:spPr>
            <a:xfrm>
              <a:off x="6858000" y="237067"/>
              <a:ext cx="1930400" cy="0"/>
            </a:xfrm>
            <a:prstGeom prst="straightConnector1">
              <a:avLst/>
            </a:prstGeom>
            <a:noFill/>
            <a:ln cap="flat" cmpd="sng" w="15875">
              <a:solidFill>
                <a:schemeClr val="dk1"/>
              </a:solidFill>
              <a:prstDash val="solid"/>
              <a:miter lim="800000"/>
              <a:headEnd len="med" w="med" type="triangle"/>
              <a:tailEnd len="med" w="med" type="triangle"/>
            </a:ln>
          </p:spPr>
        </p:cxnSp>
      </p:grpSp>
      <p:sp>
        <p:nvSpPr>
          <p:cNvPr id="7233" name="Google Shape;7233;p117"/>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4"/>
                                        </p:tgtEl>
                                        <p:attrNameLst>
                                          <p:attrName>style.visibility</p:attrName>
                                        </p:attrNameLst>
                                      </p:cBhvr>
                                      <p:to>
                                        <p:strVal val="visible"/>
                                      </p:to>
                                    </p:set>
                                    <p:animEffect filter="fade" transition="in">
                                      <p:cBhvr>
                                        <p:cTn dur="500"/>
                                        <p:tgtEl>
                                          <p:spTgt spid="70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81"/>
                                        </p:tgtEl>
                                        <p:attrNameLst>
                                          <p:attrName>style.visibility</p:attrName>
                                        </p:attrNameLst>
                                      </p:cBhvr>
                                      <p:to>
                                        <p:strVal val="visible"/>
                                      </p:to>
                                    </p:set>
                                    <p:animEffect filter="fade" transition="in">
                                      <p:cBhvr>
                                        <p:cTn dur="500"/>
                                        <p:tgtEl>
                                          <p:spTgt spid="7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6"/>
                                        </p:tgtEl>
                                        <p:attrNameLst>
                                          <p:attrName>style.visibility</p:attrName>
                                        </p:attrNameLst>
                                      </p:cBhvr>
                                      <p:to>
                                        <p:strVal val="visible"/>
                                      </p:to>
                                    </p:set>
                                    <p:animEffect filter="fade" transition="in">
                                      <p:cBhvr>
                                        <p:cTn dur="500"/>
                                        <p:tgtEl>
                                          <p:spTgt spid="7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4"/>
                                        </p:tgtEl>
                                        <p:attrNameLst>
                                          <p:attrName>style.visibility</p:attrName>
                                        </p:attrNameLst>
                                      </p:cBhvr>
                                      <p:to>
                                        <p:strVal val="visible"/>
                                      </p:to>
                                    </p:set>
                                    <p:animEffect filter="fade" transition="in">
                                      <p:cBhvr>
                                        <p:cTn dur="500"/>
                                        <p:tgtEl>
                                          <p:spTgt spid="7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0"/>
                                        </p:tgtEl>
                                        <p:attrNameLst>
                                          <p:attrName>style.visibility</p:attrName>
                                        </p:attrNameLst>
                                      </p:cBhvr>
                                      <p:to>
                                        <p:strVal val="visible"/>
                                      </p:to>
                                    </p:set>
                                    <p:animEffect filter="fade" transition="in">
                                      <p:cBhvr>
                                        <p:cTn dur="500"/>
                                        <p:tgtEl>
                                          <p:spTgt spid="7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6"/>
                                        </p:tgtEl>
                                        <p:attrNameLst>
                                          <p:attrName>style.visibility</p:attrName>
                                        </p:attrNameLst>
                                      </p:cBhvr>
                                      <p:to>
                                        <p:strVal val="visible"/>
                                      </p:to>
                                    </p:set>
                                    <p:animEffect filter="fade" transition="in">
                                      <p:cBhvr>
                                        <p:cTn dur="500"/>
                                        <p:tgtEl>
                                          <p:spTgt spid="7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0"/>
                                        </p:tgtEl>
                                        <p:attrNameLst>
                                          <p:attrName>style.visibility</p:attrName>
                                        </p:attrNameLst>
                                      </p:cBhvr>
                                      <p:to>
                                        <p:strVal val="visible"/>
                                      </p:to>
                                    </p:set>
                                    <p:animEffect filter="fade" transition="in">
                                      <p:cBhvr>
                                        <p:cTn dur="500"/>
                                        <p:tgtEl>
                                          <p:spTgt spid="7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8" name="Shape 7238"/>
        <p:cNvGrpSpPr/>
        <p:nvPr/>
      </p:nvGrpSpPr>
      <p:grpSpPr>
        <a:xfrm>
          <a:off x="0" y="0"/>
          <a:ext cx="0" cy="0"/>
          <a:chOff x="0" y="0"/>
          <a:chExt cx="0" cy="0"/>
        </a:xfrm>
      </p:grpSpPr>
      <p:sp>
        <p:nvSpPr>
          <p:cNvPr id="7239" name="Google Shape;7239;p118"/>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Streaming stored </a:t>
            </a:r>
            <a:r>
              <a:rPr lang="en-US"/>
              <a:t>v</a:t>
            </a:r>
            <a:r>
              <a:rPr lang="en-US" sz="4400"/>
              <a:t>ideo: challenges</a:t>
            </a:r>
            <a:endParaRPr/>
          </a:p>
        </p:txBody>
      </p:sp>
      <p:sp>
        <p:nvSpPr>
          <p:cNvPr id="7240" name="Google Shape;7240;p118"/>
          <p:cNvSpPr/>
          <p:nvPr/>
        </p:nvSpPr>
        <p:spPr>
          <a:xfrm>
            <a:off x="1047801" y="1389828"/>
            <a:ext cx="8553400" cy="4488769"/>
          </a:xfrm>
          <a:prstGeom prst="rect">
            <a:avLst/>
          </a:prstGeom>
          <a:noFill/>
          <a:ln>
            <a:noFill/>
          </a:ln>
        </p:spPr>
        <p:txBody>
          <a:bodyPr anchorCtr="0" anchor="t" bIns="45700" lIns="91425" spcFirstLastPara="1" rIns="91425" wrap="square" tIns="45700">
            <a:noAutofit/>
          </a:bodyPr>
          <a:lstStyle/>
          <a:p>
            <a:pPr indent="-282575" lvl="0" marL="282575" marR="0" rtl="0" algn="l">
              <a:lnSpc>
                <a:spcPct val="100000"/>
              </a:lnSpc>
              <a:spcBef>
                <a:spcPts val="0"/>
              </a:spcBef>
              <a:spcAft>
                <a:spcPts val="0"/>
              </a:spcAft>
              <a:buClr>
                <a:srgbClr val="000099"/>
              </a:buClr>
              <a:buSzPts val="3200"/>
              <a:buFont typeface="Noto Sans Symbols"/>
              <a:buChar char="▪"/>
            </a:pPr>
            <a:r>
              <a:rPr b="0" i="0" lang="en-US" sz="3200" u="none" cap="none" strike="noStrike">
                <a:solidFill>
                  <a:srgbClr val="CC0000"/>
                </a:solidFill>
                <a:latin typeface="Calibri"/>
                <a:ea typeface="Calibri"/>
                <a:cs typeface="Calibri"/>
                <a:sym typeface="Calibri"/>
              </a:rPr>
              <a:t>continuous playout constraint</a:t>
            </a:r>
            <a:r>
              <a:rPr b="0" i="0" lang="en-US" sz="3200" u="none" cap="none" strike="noStrike">
                <a:solidFill>
                  <a:srgbClr val="000000"/>
                </a:solidFill>
                <a:latin typeface="Calibri"/>
                <a:ea typeface="Calibri"/>
                <a:cs typeface="Calibri"/>
                <a:sym typeface="Calibri"/>
              </a:rPr>
              <a:t>: during client video playout, playout timing must match original timing </a:t>
            </a:r>
            <a:endParaRPr/>
          </a:p>
          <a:p>
            <a:pPr indent="-225425" lvl="1" marL="682625" marR="0" rtl="0" algn="l">
              <a:lnSpc>
                <a:spcPct val="90000"/>
              </a:lnSpc>
              <a:spcBef>
                <a:spcPts val="560"/>
              </a:spcBef>
              <a:spcAft>
                <a:spcPts val="0"/>
              </a:spcAft>
              <a:buClr>
                <a:srgbClr val="000099"/>
              </a:buClr>
              <a:buSzPts val="2800"/>
              <a:buFont typeface="Arial"/>
              <a:buChar char="•"/>
            </a:pPr>
            <a:r>
              <a:rPr b="0" i="0" lang="en-US" sz="2800" u="none" cap="none" strike="noStrike">
                <a:solidFill>
                  <a:srgbClr val="000000"/>
                </a:solidFill>
                <a:latin typeface="Calibri"/>
                <a:ea typeface="Calibri"/>
                <a:cs typeface="Calibri"/>
                <a:sym typeface="Calibri"/>
              </a:rPr>
              <a:t>… but </a:t>
            </a:r>
            <a:r>
              <a:rPr b="0" i="0" lang="en-US" sz="2800" u="none" cap="none" strike="noStrike">
                <a:solidFill>
                  <a:srgbClr val="CC0000"/>
                </a:solidFill>
                <a:latin typeface="Calibri"/>
                <a:ea typeface="Calibri"/>
                <a:cs typeface="Calibri"/>
                <a:sym typeface="Calibri"/>
              </a:rPr>
              <a:t>network delays are variable </a:t>
            </a:r>
            <a:r>
              <a:rPr b="0" i="0" lang="en-US" sz="2800" u="none" cap="none" strike="noStrike">
                <a:solidFill>
                  <a:srgbClr val="000000"/>
                </a:solidFill>
                <a:latin typeface="Calibri"/>
                <a:ea typeface="Calibri"/>
                <a:cs typeface="Calibri"/>
                <a:sym typeface="Calibri"/>
              </a:rPr>
              <a:t>(jitter), so will need </a:t>
            </a:r>
            <a:r>
              <a:rPr b="0" i="0" lang="en-US" sz="2800" u="none" cap="none" strike="noStrike">
                <a:solidFill>
                  <a:srgbClr val="000099"/>
                </a:solidFill>
                <a:latin typeface="Calibri"/>
                <a:ea typeface="Calibri"/>
                <a:cs typeface="Calibri"/>
                <a:sym typeface="Calibri"/>
              </a:rPr>
              <a:t>client-side buffer </a:t>
            </a:r>
            <a:r>
              <a:rPr b="0" i="0" lang="en-US" sz="2800" u="none" cap="none" strike="noStrike">
                <a:solidFill>
                  <a:srgbClr val="000000"/>
                </a:solidFill>
                <a:latin typeface="Calibri"/>
                <a:ea typeface="Calibri"/>
                <a:cs typeface="Calibri"/>
                <a:sym typeface="Calibri"/>
              </a:rPr>
              <a:t>to match continuous playout constraint</a:t>
            </a:r>
            <a:endParaRPr/>
          </a:p>
          <a:p>
            <a:pPr indent="-228600" lvl="0" marL="342900" marR="0" rtl="0" algn="l">
              <a:lnSpc>
                <a:spcPct val="100000"/>
              </a:lnSpc>
              <a:spcBef>
                <a:spcPts val="480"/>
              </a:spcBef>
              <a:spcAft>
                <a:spcPts val="0"/>
              </a:spcAft>
              <a:buClr>
                <a:srgbClr val="000099"/>
              </a:buClr>
              <a:buSzPts val="1800"/>
              <a:buFont typeface="Noto Sans Symbols"/>
              <a:buNone/>
            </a:pPr>
            <a:r>
              <a:t/>
            </a:r>
            <a:endParaRPr b="0" i="0" sz="2400" u="none" cap="none" strike="noStrike">
              <a:solidFill>
                <a:srgbClr val="000000"/>
              </a:solidFill>
              <a:latin typeface="Calibri"/>
              <a:ea typeface="Calibri"/>
              <a:cs typeface="Calibri"/>
              <a:sym typeface="Calibri"/>
            </a:endParaRPr>
          </a:p>
        </p:txBody>
      </p:sp>
      <p:pic>
        <p:nvPicPr>
          <p:cNvPr descr="Image result for netflix rebuffering" id="7241" name="Google Shape;7241;p118"/>
          <p:cNvPicPr preferRelativeResize="0"/>
          <p:nvPr/>
        </p:nvPicPr>
        <p:blipFill rotWithShape="1">
          <a:blip r:embed="rId3">
            <a:alphaModFix/>
          </a:blip>
          <a:srcRect b="0" l="0" r="0" t="0"/>
          <a:stretch/>
        </p:blipFill>
        <p:spPr>
          <a:xfrm>
            <a:off x="9635393" y="3044149"/>
            <a:ext cx="2124226" cy="1180125"/>
          </a:xfrm>
          <a:prstGeom prst="rect">
            <a:avLst/>
          </a:prstGeom>
          <a:noFill/>
          <a:ln>
            <a:noFill/>
          </a:ln>
        </p:spPr>
      </p:pic>
      <p:sp>
        <p:nvSpPr>
          <p:cNvPr id="7242" name="Google Shape;7242;p118"/>
          <p:cNvSpPr/>
          <p:nvPr/>
        </p:nvSpPr>
        <p:spPr>
          <a:xfrm>
            <a:off x="1047801" y="4167220"/>
            <a:ext cx="8171815" cy="1166462"/>
          </a:xfrm>
          <a:prstGeom prst="rect">
            <a:avLst/>
          </a:prstGeom>
          <a:noFill/>
          <a:ln>
            <a:noFill/>
          </a:ln>
        </p:spPr>
        <p:txBody>
          <a:bodyPr anchorCtr="0" anchor="t" bIns="45700" lIns="91425" spcFirstLastPara="1" rIns="91425" wrap="square" tIns="45700">
            <a:noAutofit/>
          </a:bodyPr>
          <a:lstStyle/>
          <a:p>
            <a:pPr indent="-282575" lvl="0" marL="282575" marR="0" rtl="0" algn="l">
              <a:lnSpc>
                <a:spcPct val="100000"/>
              </a:lnSpc>
              <a:spcBef>
                <a:spcPts val="0"/>
              </a:spcBef>
              <a:spcAft>
                <a:spcPts val="0"/>
              </a:spcAft>
              <a:buClr>
                <a:srgbClr val="000099"/>
              </a:buClr>
              <a:buSzPts val="3200"/>
              <a:buFont typeface="Noto Sans Symbols"/>
              <a:buChar char="▪"/>
            </a:pPr>
            <a:r>
              <a:rPr b="0" i="0" lang="en-US" sz="3200" u="none" cap="none" strike="noStrike">
                <a:solidFill>
                  <a:srgbClr val="000000"/>
                </a:solidFill>
                <a:latin typeface="Calibri"/>
                <a:ea typeface="Calibri"/>
                <a:cs typeface="Calibri"/>
                <a:sym typeface="Calibri"/>
              </a:rPr>
              <a:t>other challenges:</a:t>
            </a:r>
            <a:endParaRPr/>
          </a:p>
          <a:p>
            <a:pPr indent="-225425" lvl="1" marL="682625" marR="0" rtl="0" algn="l">
              <a:lnSpc>
                <a:spcPct val="100000"/>
              </a:lnSpc>
              <a:spcBef>
                <a:spcPts val="560"/>
              </a:spcBef>
              <a:spcAft>
                <a:spcPts val="0"/>
              </a:spcAft>
              <a:buClr>
                <a:srgbClr val="000099"/>
              </a:buClr>
              <a:buSzPts val="2800"/>
              <a:buFont typeface="Arial"/>
              <a:buChar char="•"/>
            </a:pPr>
            <a:r>
              <a:rPr b="0" i="0" lang="en-US" sz="2800" u="none" cap="none" strike="noStrike">
                <a:solidFill>
                  <a:srgbClr val="000000"/>
                </a:solidFill>
                <a:latin typeface="Calibri"/>
                <a:ea typeface="Calibri"/>
                <a:cs typeface="Calibri"/>
                <a:sym typeface="Calibri"/>
              </a:rPr>
              <a:t>client interactivity: pause, fast-forward, rewind, jump through video</a:t>
            </a:r>
            <a:endParaRPr/>
          </a:p>
          <a:p>
            <a:pPr indent="-225425" lvl="1" marL="682625" marR="0" rtl="0" algn="l">
              <a:lnSpc>
                <a:spcPct val="100000"/>
              </a:lnSpc>
              <a:spcBef>
                <a:spcPts val="560"/>
              </a:spcBef>
              <a:spcAft>
                <a:spcPts val="0"/>
              </a:spcAft>
              <a:buClr>
                <a:srgbClr val="000099"/>
              </a:buClr>
              <a:buSzPts val="2800"/>
              <a:buFont typeface="Arial"/>
              <a:buChar char="•"/>
            </a:pPr>
            <a:r>
              <a:rPr b="0" i="0" lang="en-US" sz="2800" u="none" cap="none" strike="noStrike">
                <a:solidFill>
                  <a:srgbClr val="000000"/>
                </a:solidFill>
                <a:latin typeface="Calibri"/>
                <a:ea typeface="Calibri"/>
                <a:cs typeface="Calibri"/>
                <a:sym typeface="Calibri"/>
              </a:rPr>
              <a:t>video packets may be lost, retransmitted</a:t>
            </a:r>
            <a:endParaRPr/>
          </a:p>
          <a:p>
            <a:pPr indent="-228600" lvl="0" marL="342900" marR="0" rtl="0" algn="l">
              <a:lnSpc>
                <a:spcPct val="100000"/>
              </a:lnSpc>
              <a:spcBef>
                <a:spcPts val="480"/>
              </a:spcBef>
              <a:spcAft>
                <a:spcPts val="0"/>
              </a:spcAft>
              <a:buClr>
                <a:srgbClr val="000099"/>
              </a:buClr>
              <a:buSzPts val="1800"/>
              <a:buFont typeface="Noto Sans Symbols"/>
              <a:buNone/>
            </a:pPr>
            <a:r>
              <a:t/>
            </a:r>
            <a:endParaRPr b="0" i="0" sz="2400" u="none" cap="none" strike="noStrike">
              <a:solidFill>
                <a:srgbClr val="000000"/>
              </a:solidFill>
              <a:latin typeface="Calibri"/>
              <a:ea typeface="Calibri"/>
              <a:cs typeface="Calibri"/>
              <a:sym typeface="Calibri"/>
            </a:endParaRPr>
          </a:p>
        </p:txBody>
      </p:sp>
      <p:sp>
        <p:nvSpPr>
          <p:cNvPr id="7243" name="Google Shape;7243;p118"/>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2">
                                            <p:txEl>
                                              <p:pRg end="0" st="0"/>
                                            </p:txEl>
                                          </p:spTgt>
                                        </p:tgtEl>
                                        <p:attrNameLst>
                                          <p:attrName>style.visibility</p:attrName>
                                        </p:attrNameLst>
                                      </p:cBhvr>
                                      <p:to>
                                        <p:strVal val="visible"/>
                                      </p:to>
                                    </p:set>
                                    <p:animEffect filter="fade" transition="in">
                                      <p:cBhvr>
                                        <p:cTn dur="500"/>
                                        <p:tgtEl>
                                          <p:spTgt spid="7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2">
                                            <p:txEl>
                                              <p:pRg end="1" st="1"/>
                                            </p:txEl>
                                          </p:spTgt>
                                        </p:tgtEl>
                                        <p:attrNameLst>
                                          <p:attrName>style.visibility</p:attrName>
                                        </p:attrNameLst>
                                      </p:cBhvr>
                                      <p:to>
                                        <p:strVal val="visible"/>
                                      </p:to>
                                    </p:set>
                                    <p:animEffect filter="fade" transition="in">
                                      <p:cBhvr>
                                        <p:cTn dur="500"/>
                                        <p:tgtEl>
                                          <p:spTgt spid="7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2">
                                            <p:txEl>
                                              <p:pRg end="2" st="2"/>
                                            </p:txEl>
                                          </p:spTgt>
                                        </p:tgtEl>
                                        <p:attrNameLst>
                                          <p:attrName>style.visibility</p:attrName>
                                        </p:attrNameLst>
                                      </p:cBhvr>
                                      <p:to>
                                        <p:strVal val="visible"/>
                                      </p:to>
                                    </p:set>
                                    <p:animEffect filter="fade" transition="in">
                                      <p:cBhvr>
                                        <p:cTn dur="500"/>
                                        <p:tgtEl>
                                          <p:spTgt spid="72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2">
                                            <p:txEl>
                                              <p:pRg end="3" st="3"/>
                                            </p:txEl>
                                          </p:spTgt>
                                        </p:tgtEl>
                                        <p:attrNameLst>
                                          <p:attrName>style.visibility</p:attrName>
                                        </p:attrNameLst>
                                      </p:cBhvr>
                                      <p:to>
                                        <p:strVal val="visible"/>
                                      </p:to>
                                    </p:set>
                                    <p:animEffect filter="fade" transition="in">
                                      <p:cBhvr>
                                        <p:cTn dur="500"/>
                                        <p:tgtEl>
                                          <p:spTgt spid="724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8" name="Shape 7248"/>
        <p:cNvGrpSpPr/>
        <p:nvPr/>
      </p:nvGrpSpPr>
      <p:grpSpPr>
        <a:xfrm>
          <a:off x="0" y="0"/>
          <a:ext cx="0" cy="0"/>
          <a:chOff x="0" y="0"/>
          <a:chExt cx="0" cy="0"/>
        </a:xfrm>
      </p:grpSpPr>
      <p:sp>
        <p:nvSpPr>
          <p:cNvPr id="7249" name="Google Shape;7249;p119"/>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Streaming stored </a:t>
            </a:r>
            <a:r>
              <a:rPr lang="en-US"/>
              <a:t>v</a:t>
            </a:r>
            <a:r>
              <a:rPr lang="en-US" sz="4400"/>
              <a:t>ideo: playout buffering</a:t>
            </a:r>
            <a:endParaRPr/>
          </a:p>
        </p:txBody>
      </p:sp>
      <p:cxnSp>
        <p:nvCxnSpPr>
          <p:cNvPr id="7250" name="Google Shape;7250;p119"/>
          <p:cNvCxnSpPr/>
          <p:nvPr/>
        </p:nvCxnSpPr>
        <p:spPr>
          <a:xfrm>
            <a:off x="2445774" y="1667644"/>
            <a:ext cx="0" cy="2852737"/>
          </a:xfrm>
          <a:prstGeom prst="straightConnector1">
            <a:avLst/>
          </a:prstGeom>
          <a:noFill/>
          <a:ln cap="flat" cmpd="sng" w="28575">
            <a:solidFill>
              <a:schemeClr val="dk1"/>
            </a:solidFill>
            <a:prstDash val="solid"/>
            <a:round/>
            <a:headEnd len="med" w="med" type="none"/>
            <a:tailEnd len="med" w="med" type="none"/>
          </a:ln>
        </p:spPr>
      </p:cxnSp>
      <p:cxnSp>
        <p:nvCxnSpPr>
          <p:cNvPr id="7251" name="Google Shape;7251;p119"/>
          <p:cNvCxnSpPr/>
          <p:nvPr/>
        </p:nvCxnSpPr>
        <p:spPr>
          <a:xfrm flipH="1">
            <a:off x="2436249" y="4510856"/>
            <a:ext cx="7815263" cy="14288"/>
          </a:xfrm>
          <a:prstGeom prst="straightConnector1">
            <a:avLst/>
          </a:prstGeom>
          <a:noFill/>
          <a:ln cap="flat" cmpd="sng" w="28575">
            <a:solidFill>
              <a:schemeClr val="dk1"/>
            </a:solidFill>
            <a:prstDash val="solid"/>
            <a:round/>
            <a:headEnd len="med" w="med" type="triangle"/>
            <a:tailEnd len="med" w="med" type="none"/>
          </a:ln>
        </p:spPr>
      </p:cxnSp>
      <p:sp>
        <p:nvSpPr>
          <p:cNvPr id="7252" name="Google Shape;7252;p119"/>
          <p:cNvSpPr txBox="1"/>
          <p:nvPr/>
        </p:nvSpPr>
        <p:spPr>
          <a:xfrm>
            <a:off x="3077599" y="1770831"/>
            <a:ext cx="1884555" cy="9233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       constant bit </a:t>
            </a:r>
            <a:endParaRPr/>
          </a:p>
          <a:p>
            <a:pPr indent="0" lvl="0" marL="0" marR="0" rtl="0" algn="l">
              <a:lnSpc>
                <a:spcPct val="9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      rate video</a:t>
            </a:r>
            <a:endParaRPr/>
          </a:p>
          <a:p>
            <a:pPr indent="0" lvl="0" marL="0" marR="0" rtl="0" algn="l">
              <a:lnSpc>
                <a:spcPct val="90000"/>
              </a:lnSpc>
              <a:spcBef>
                <a:spcPts val="0"/>
              </a:spcBef>
              <a:spcAft>
                <a:spcPts val="0"/>
              </a:spcAft>
              <a:buClr>
                <a:srgbClr val="CC0000"/>
              </a:buClr>
              <a:buSzPts val="2000"/>
              <a:buFont typeface="Calibri"/>
              <a:buNone/>
            </a:pPr>
            <a:r>
              <a:rPr b="0" i="0" lang="en-US" sz="2000" u="none" cap="none" strike="noStrike">
                <a:solidFill>
                  <a:srgbClr val="CC0000"/>
                </a:solidFill>
                <a:latin typeface="Calibri"/>
                <a:ea typeface="Calibri"/>
                <a:cs typeface="Calibri"/>
                <a:sym typeface="Calibri"/>
              </a:rPr>
              <a:t>transmission</a:t>
            </a:r>
            <a:endParaRPr/>
          </a:p>
        </p:txBody>
      </p:sp>
      <p:grpSp>
        <p:nvGrpSpPr>
          <p:cNvPr id="7253" name="Google Shape;7253;p119"/>
          <p:cNvGrpSpPr/>
          <p:nvPr/>
        </p:nvGrpSpPr>
        <p:grpSpPr>
          <a:xfrm>
            <a:off x="2826774" y="1997844"/>
            <a:ext cx="2552700" cy="2525712"/>
            <a:chOff x="648" y="1147"/>
            <a:chExt cx="1608" cy="1591"/>
          </a:xfrm>
        </p:grpSpPr>
        <p:grpSp>
          <p:nvGrpSpPr>
            <p:cNvPr id="7254" name="Google Shape;7254;p119"/>
            <p:cNvGrpSpPr/>
            <p:nvPr/>
          </p:nvGrpSpPr>
          <p:grpSpPr>
            <a:xfrm>
              <a:off x="648" y="1725"/>
              <a:ext cx="1024" cy="1013"/>
              <a:chOff x="672" y="1071"/>
              <a:chExt cx="1024" cy="1013"/>
            </a:xfrm>
          </p:grpSpPr>
          <p:grpSp>
            <p:nvGrpSpPr>
              <p:cNvPr id="7255" name="Google Shape;7255;p119"/>
              <p:cNvGrpSpPr/>
              <p:nvPr/>
            </p:nvGrpSpPr>
            <p:grpSpPr>
              <a:xfrm>
                <a:off x="672" y="1506"/>
                <a:ext cx="583" cy="578"/>
                <a:chOff x="672" y="1486"/>
                <a:chExt cx="583" cy="578"/>
              </a:xfrm>
            </p:grpSpPr>
            <p:grpSp>
              <p:nvGrpSpPr>
                <p:cNvPr id="7256" name="Google Shape;7256;p119"/>
                <p:cNvGrpSpPr/>
                <p:nvPr/>
              </p:nvGrpSpPr>
              <p:grpSpPr>
                <a:xfrm>
                  <a:off x="672" y="1776"/>
                  <a:ext cx="291" cy="288"/>
                  <a:chOff x="672" y="1776"/>
                  <a:chExt cx="291" cy="288"/>
                </a:xfrm>
              </p:grpSpPr>
              <p:grpSp>
                <p:nvGrpSpPr>
                  <p:cNvPr id="7257" name="Google Shape;7257;p119"/>
                  <p:cNvGrpSpPr/>
                  <p:nvPr/>
                </p:nvGrpSpPr>
                <p:grpSpPr>
                  <a:xfrm>
                    <a:off x="672" y="1920"/>
                    <a:ext cx="145" cy="144"/>
                    <a:chOff x="672" y="1920"/>
                    <a:chExt cx="145" cy="144"/>
                  </a:xfrm>
                </p:grpSpPr>
                <p:cxnSp>
                  <p:nvCxnSpPr>
                    <p:cNvPr id="7258" name="Google Shape;7258;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59" name="Google Shape;7259;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260" name="Google Shape;7260;p119"/>
                  <p:cNvGrpSpPr/>
                  <p:nvPr/>
                </p:nvGrpSpPr>
                <p:grpSpPr>
                  <a:xfrm>
                    <a:off x="818" y="1776"/>
                    <a:ext cx="145" cy="144"/>
                    <a:chOff x="672" y="1920"/>
                    <a:chExt cx="145" cy="144"/>
                  </a:xfrm>
                </p:grpSpPr>
                <p:cxnSp>
                  <p:nvCxnSpPr>
                    <p:cNvPr id="7261" name="Google Shape;7261;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62" name="Google Shape;7262;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nvGrpSpPr>
                <p:cNvPr id="7263" name="Google Shape;7263;p119"/>
                <p:cNvGrpSpPr/>
                <p:nvPr/>
              </p:nvGrpSpPr>
              <p:grpSpPr>
                <a:xfrm>
                  <a:off x="964" y="1486"/>
                  <a:ext cx="291" cy="288"/>
                  <a:chOff x="672" y="1776"/>
                  <a:chExt cx="291" cy="288"/>
                </a:xfrm>
              </p:grpSpPr>
              <p:grpSp>
                <p:nvGrpSpPr>
                  <p:cNvPr id="7264" name="Google Shape;7264;p119"/>
                  <p:cNvGrpSpPr/>
                  <p:nvPr/>
                </p:nvGrpSpPr>
                <p:grpSpPr>
                  <a:xfrm>
                    <a:off x="672" y="1920"/>
                    <a:ext cx="145" cy="144"/>
                    <a:chOff x="672" y="1920"/>
                    <a:chExt cx="145" cy="144"/>
                  </a:xfrm>
                </p:grpSpPr>
                <p:cxnSp>
                  <p:nvCxnSpPr>
                    <p:cNvPr id="7265" name="Google Shape;7265;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66" name="Google Shape;7266;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267" name="Google Shape;7267;p119"/>
                  <p:cNvGrpSpPr/>
                  <p:nvPr/>
                </p:nvGrpSpPr>
                <p:grpSpPr>
                  <a:xfrm>
                    <a:off x="818" y="1776"/>
                    <a:ext cx="145" cy="144"/>
                    <a:chOff x="672" y="1920"/>
                    <a:chExt cx="145" cy="144"/>
                  </a:xfrm>
                </p:grpSpPr>
                <p:cxnSp>
                  <p:nvCxnSpPr>
                    <p:cNvPr id="7268" name="Google Shape;7268;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69" name="Google Shape;7269;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grpSp>
            <p:nvGrpSpPr>
              <p:cNvPr id="7270" name="Google Shape;7270;p119"/>
              <p:cNvGrpSpPr/>
              <p:nvPr/>
            </p:nvGrpSpPr>
            <p:grpSpPr>
              <a:xfrm>
                <a:off x="1259" y="1217"/>
                <a:ext cx="291" cy="288"/>
                <a:chOff x="672" y="1776"/>
                <a:chExt cx="291" cy="288"/>
              </a:xfrm>
            </p:grpSpPr>
            <p:grpSp>
              <p:nvGrpSpPr>
                <p:cNvPr id="7271" name="Google Shape;7271;p119"/>
                <p:cNvGrpSpPr/>
                <p:nvPr/>
              </p:nvGrpSpPr>
              <p:grpSpPr>
                <a:xfrm>
                  <a:off x="672" y="1920"/>
                  <a:ext cx="145" cy="144"/>
                  <a:chOff x="672" y="1920"/>
                  <a:chExt cx="145" cy="144"/>
                </a:xfrm>
              </p:grpSpPr>
              <p:cxnSp>
                <p:nvCxnSpPr>
                  <p:cNvPr id="7272" name="Google Shape;7272;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73" name="Google Shape;7273;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274" name="Google Shape;7274;p119"/>
                <p:cNvGrpSpPr/>
                <p:nvPr/>
              </p:nvGrpSpPr>
              <p:grpSpPr>
                <a:xfrm>
                  <a:off x="818" y="1776"/>
                  <a:ext cx="145" cy="144"/>
                  <a:chOff x="672" y="1920"/>
                  <a:chExt cx="145" cy="144"/>
                </a:xfrm>
              </p:grpSpPr>
              <p:cxnSp>
                <p:nvCxnSpPr>
                  <p:cNvPr id="7275" name="Google Shape;7275;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76" name="Google Shape;7276;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nvGrpSpPr>
              <p:cNvPr id="7277" name="Google Shape;7277;p119"/>
              <p:cNvGrpSpPr/>
              <p:nvPr/>
            </p:nvGrpSpPr>
            <p:grpSpPr>
              <a:xfrm>
                <a:off x="1551" y="1071"/>
                <a:ext cx="145" cy="144"/>
                <a:chOff x="672" y="1920"/>
                <a:chExt cx="145" cy="144"/>
              </a:xfrm>
            </p:grpSpPr>
            <p:cxnSp>
              <p:nvCxnSpPr>
                <p:cNvPr id="7278" name="Google Shape;7278;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79" name="Google Shape;7279;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nvGrpSpPr>
            <p:cNvPr id="7280" name="Google Shape;7280;p119"/>
            <p:cNvGrpSpPr/>
            <p:nvPr/>
          </p:nvGrpSpPr>
          <p:grpSpPr>
            <a:xfrm>
              <a:off x="1673" y="1147"/>
              <a:ext cx="583" cy="578"/>
              <a:chOff x="672" y="1486"/>
              <a:chExt cx="583" cy="578"/>
            </a:xfrm>
          </p:grpSpPr>
          <p:grpSp>
            <p:nvGrpSpPr>
              <p:cNvPr id="7281" name="Google Shape;7281;p119"/>
              <p:cNvGrpSpPr/>
              <p:nvPr/>
            </p:nvGrpSpPr>
            <p:grpSpPr>
              <a:xfrm>
                <a:off x="672" y="1776"/>
                <a:ext cx="291" cy="288"/>
                <a:chOff x="672" y="1776"/>
                <a:chExt cx="291" cy="288"/>
              </a:xfrm>
            </p:grpSpPr>
            <p:grpSp>
              <p:nvGrpSpPr>
                <p:cNvPr id="7282" name="Google Shape;7282;p119"/>
                <p:cNvGrpSpPr/>
                <p:nvPr/>
              </p:nvGrpSpPr>
              <p:grpSpPr>
                <a:xfrm>
                  <a:off x="672" y="1920"/>
                  <a:ext cx="145" cy="144"/>
                  <a:chOff x="672" y="1920"/>
                  <a:chExt cx="145" cy="144"/>
                </a:xfrm>
              </p:grpSpPr>
              <p:cxnSp>
                <p:nvCxnSpPr>
                  <p:cNvPr id="7283" name="Google Shape;7283;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84" name="Google Shape;7284;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285" name="Google Shape;7285;p119"/>
                <p:cNvGrpSpPr/>
                <p:nvPr/>
              </p:nvGrpSpPr>
              <p:grpSpPr>
                <a:xfrm>
                  <a:off x="818" y="1776"/>
                  <a:ext cx="145" cy="144"/>
                  <a:chOff x="672" y="1920"/>
                  <a:chExt cx="145" cy="144"/>
                </a:xfrm>
              </p:grpSpPr>
              <p:cxnSp>
                <p:nvCxnSpPr>
                  <p:cNvPr id="7286" name="Google Shape;7286;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87" name="Google Shape;7287;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nvGrpSpPr>
              <p:cNvPr id="7288" name="Google Shape;7288;p119"/>
              <p:cNvGrpSpPr/>
              <p:nvPr/>
            </p:nvGrpSpPr>
            <p:grpSpPr>
              <a:xfrm>
                <a:off x="964" y="1486"/>
                <a:ext cx="291" cy="288"/>
                <a:chOff x="672" y="1776"/>
                <a:chExt cx="291" cy="288"/>
              </a:xfrm>
            </p:grpSpPr>
            <p:grpSp>
              <p:nvGrpSpPr>
                <p:cNvPr id="7289" name="Google Shape;7289;p119"/>
                <p:cNvGrpSpPr/>
                <p:nvPr/>
              </p:nvGrpSpPr>
              <p:grpSpPr>
                <a:xfrm>
                  <a:off x="672" y="1920"/>
                  <a:ext cx="145" cy="144"/>
                  <a:chOff x="672" y="1920"/>
                  <a:chExt cx="145" cy="144"/>
                </a:xfrm>
              </p:grpSpPr>
              <p:cxnSp>
                <p:nvCxnSpPr>
                  <p:cNvPr id="7290" name="Google Shape;7290;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91" name="Google Shape;7291;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nvGrpSpPr>
                <p:cNvPr id="7292" name="Google Shape;7292;p119"/>
                <p:cNvGrpSpPr/>
                <p:nvPr/>
              </p:nvGrpSpPr>
              <p:grpSpPr>
                <a:xfrm>
                  <a:off x="818" y="1776"/>
                  <a:ext cx="145" cy="144"/>
                  <a:chOff x="672" y="1920"/>
                  <a:chExt cx="145" cy="144"/>
                </a:xfrm>
              </p:grpSpPr>
              <p:cxnSp>
                <p:nvCxnSpPr>
                  <p:cNvPr id="7293" name="Google Shape;7293;p119"/>
                  <p:cNvCxnSpPr/>
                  <p:nvPr/>
                </p:nvCxnSpPr>
                <p:spPr>
                  <a:xfrm>
                    <a:off x="672" y="1920"/>
                    <a:ext cx="0" cy="144"/>
                  </a:xfrm>
                  <a:prstGeom prst="straightConnector1">
                    <a:avLst/>
                  </a:prstGeom>
                  <a:noFill/>
                  <a:ln cap="flat" cmpd="sng" w="19050">
                    <a:solidFill>
                      <a:srgbClr val="FF0000"/>
                    </a:solidFill>
                    <a:prstDash val="solid"/>
                    <a:round/>
                    <a:headEnd len="med" w="med" type="none"/>
                    <a:tailEnd len="med" w="med" type="none"/>
                  </a:ln>
                </p:spPr>
              </p:cxnSp>
              <p:cxnSp>
                <p:nvCxnSpPr>
                  <p:cNvPr id="7294" name="Google Shape;7294;p119"/>
                  <p:cNvCxnSpPr/>
                  <p:nvPr/>
                </p:nvCxnSpPr>
                <p:spPr>
                  <a:xfrm>
                    <a:off x="745" y="1848"/>
                    <a:ext cx="0" cy="144"/>
                  </a:xfrm>
                  <a:prstGeom prst="straightConnector1">
                    <a:avLst/>
                  </a:prstGeom>
                  <a:noFill/>
                  <a:ln cap="flat" cmpd="sng" w="19050">
                    <a:solidFill>
                      <a:srgbClr val="FF0000"/>
                    </a:solidFill>
                    <a:prstDash val="solid"/>
                    <a:round/>
                    <a:headEnd len="med" w="med" type="none"/>
                    <a:tailEnd len="med" w="med" type="none"/>
                  </a:ln>
                </p:spPr>
              </p:cxnSp>
            </p:grpSp>
          </p:grpSp>
        </p:grpSp>
      </p:grpSp>
      <p:sp>
        <p:nvSpPr>
          <p:cNvPr id="7295" name="Google Shape;7295;p119"/>
          <p:cNvSpPr txBox="1"/>
          <p:nvPr/>
        </p:nvSpPr>
        <p:spPr>
          <a:xfrm rot="-5433387">
            <a:off x="1194824" y="2814097"/>
            <a:ext cx="1957387" cy="3693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Cumulative data</a:t>
            </a:r>
            <a:endParaRPr/>
          </a:p>
        </p:txBody>
      </p:sp>
      <p:sp>
        <p:nvSpPr>
          <p:cNvPr id="7296" name="Google Shape;7296;p119"/>
          <p:cNvSpPr txBox="1"/>
          <p:nvPr/>
        </p:nvSpPr>
        <p:spPr>
          <a:xfrm>
            <a:off x="9706999" y="4533081"/>
            <a:ext cx="663964" cy="3693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time</a:t>
            </a:r>
            <a:endParaRPr/>
          </a:p>
        </p:txBody>
      </p:sp>
      <p:grpSp>
        <p:nvGrpSpPr>
          <p:cNvPr id="7297" name="Google Shape;7297;p119"/>
          <p:cNvGrpSpPr/>
          <p:nvPr/>
        </p:nvGrpSpPr>
        <p:grpSpPr>
          <a:xfrm>
            <a:off x="4103124" y="2012131"/>
            <a:ext cx="3500438" cy="2520950"/>
            <a:chOff x="1572" y="1156"/>
            <a:chExt cx="2205" cy="1588"/>
          </a:xfrm>
        </p:grpSpPr>
        <p:grpSp>
          <p:nvGrpSpPr>
            <p:cNvPr id="7298" name="Google Shape;7298;p119"/>
            <p:cNvGrpSpPr/>
            <p:nvPr/>
          </p:nvGrpSpPr>
          <p:grpSpPr>
            <a:xfrm>
              <a:off x="1938" y="1156"/>
              <a:ext cx="1839" cy="1588"/>
              <a:chOff x="1938" y="1156"/>
              <a:chExt cx="1839" cy="1588"/>
            </a:xfrm>
          </p:grpSpPr>
          <p:grpSp>
            <p:nvGrpSpPr>
              <p:cNvPr id="7299" name="Google Shape;7299;p119"/>
              <p:cNvGrpSpPr/>
              <p:nvPr/>
            </p:nvGrpSpPr>
            <p:grpSpPr>
              <a:xfrm>
                <a:off x="1938" y="2600"/>
                <a:ext cx="319" cy="144"/>
                <a:chOff x="672" y="1920"/>
                <a:chExt cx="145" cy="144"/>
              </a:xfrm>
            </p:grpSpPr>
            <p:cxnSp>
              <p:nvCxnSpPr>
                <p:cNvPr id="7300" name="Google Shape;7300;p119"/>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01" name="Google Shape;7301;p119"/>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302" name="Google Shape;7302;p119"/>
              <p:cNvGrpSpPr/>
              <p:nvPr/>
            </p:nvGrpSpPr>
            <p:grpSpPr>
              <a:xfrm>
                <a:off x="2252" y="2455"/>
                <a:ext cx="72" cy="145"/>
                <a:chOff x="672" y="1919"/>
                <a:chExt cx="143" cy="145"/>
              </a:xfrm>
            </p:grpSpPr>
            <p:cxnSp>
              <p:nvCxnSpPr>
                <p:cNvPr id="7303" name="Google Shape;7303;p119"/>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04" name="Google Shape;7304;p119"/>
                <p:cNvCxnSpPr/>
                <p:nvPr/>
              </p:nvCxnSpPr>
              <p:spPr>
                <a:xfrm>
                  <a:off x="745" y="1849"/>
                  <a:ext cx="0" cy="141"/>
                </a:xfrm>
                <a:prstGeom prst="straightConnector1">
                  <a:avLst/>
                </a:prstGeom>
                <a:noFill/>
                <a:ln cap="flat" cmpd="sng" w="19050">
                  <a:solidFill>
                    <a:schemeClr val="dk1"/>
                  </a:solidFill>
                  <a:prstDash val="solid"/>
                  <a:round/>
                  <a:headEnd len="med" w="med" type="none"/>
                  <a:tailEnd len="med" w="med" type="none"/>
                </a:ln>
              </p:spPr>
            </p:cxnSp>
          </p:grpSp>
          <p:grpSp>
            <p:nvGrpSpPr>
              <p:cNvPr id="7305" name="Google Shape;7305;p119"/>
              <p:cNvGrpSpPr/>
              <p:nvPr/>
            </p:nvGrpSpPr>
            <p:grpSpPr>
              <a:xfrm>
                <a:off x="2317" y="2169"/>
                <a:ext cx="126" cy="288"/>
                <a:chOff x="672" y="1776"/>
                <a:chExt cx="291" cy="288"/>
              </a:xfrm>
            </p:grpSpPr>
            <p:grpSp>
              <p:nvGrpSpPr>
                <p:cNvPr id="7306" name="Google Shape;7306;p119"/>
                <p:cNvGrpSpPr/>
                <p:nvPr/>
              </p:nvGrpSpPr>
              <p:grpSpPr>
                <a:xfrm>
                  <a:off x="672" y="1920"/>
                  <a:ext cx="146" cy="145"/>
                  <a:chOff x="672" y="1920"/>
                  <a:chExt cx="146" cy="145"/>
                </a:xfrm>
              </p:grpSpPr>
              <p:cxnSp>
                <p:nvCxnSpPr>
                  <p:cNvPr id="7307" name="Google Shape;7307;p119"/>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08" name="Google Shape;7308;p119"/>
                  <p:cNvCxnSpPr/>
                  <p:nvPr/>
                </p:nvCxnSpPr>
                <p:spPr>
                  <a:xfrm>
                    <a:off x="745" y="1847"/>
                    <a:ext cx="0" cy="145"/>
                  </a:xfrm>
                  <a:prstGeom prst="straightConnector1">
                    <a:avLst/>
                  </a:prstGeom>
                  <a:noFill/>
                  <a:ln cap="flat" cmpd="sng" w="19050">
                    <a:solidFill>
                      <a:schemeClr val="dk1"/>
                    </a:solidFill>
                    <a:prstDash val="solid"/>
                    <a:round/>
                    <a:headEnd len="med" w="med" type="none"/>
                    <a:tailEnd len="med" w="med" type="none"/>
                  </a:ln>
                </p:spPr>
              </p:cxnSp>
            </p:grpSp>
            <p:grpSp>
              <p:nvGrpSpPr>
                <p:cNvPr id="7309" name="Google Shape;7309;p119"/>
                <p:cNvGrpSpPr/>
                <p:nvPr/>
              </p:nvGrpSpPr>
              <p:grpSpPr>
                <a:xfrm>
                  <a:off x="817" y="1776"/>
                  <a:ext cx="146" cy="144"/>
                  <a:chOff x="671" y="1920"/>
                  <a:chExt cx="146" cy="144"/>
                </a:xfrm>
              </p:grpSpPr>
              <p:cxnSp>
                <p:nvCxnSpPr>
                  <p:cNvPr id="7310" name="Google Shape;7310;p119"/>
                  <p:cNvCxnSpPr/>
                  <p:nvPr/>
                </p:nvCxnSpPr>
                <p:spPr>
                  <a:xfrm>
                    <a:off x="671"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11" name="Google Shape;7311;p119"/>
                  <p:cNvCxnSpPr/>
                  <p:nvPr/>
                </p:nvCxnSpPr>
                <p:spPr>
                  <a:xfrm>
                    <a:off x="744" y="1847"/>
                    <a:ext cx="0" cy="146"/>
                  </a:xfrm>
                  <a:prstGeom prst="straightConnector1">
                    <a:avLst/>
                  </a:prstGeom>
                  <a:noFill/>
                  <a:ln cap="flat" cmpd="sng" w="19050">
                    <a:solidFill>
                      <a:schemeClr val="dk1"/>
                    </a:solidFill>
                    <a:prstDash val="solid"/>
                    <a:round/>
                    <a:headEnd len="med" w="med" type="none"/>
                    <a:tailEnd len="med" w="med" type="none"/>
                  </a:ln>
                </p:spPr>
              </p:cxnSp>
            </p:grpSp>
          </p:grpSp>
          <p:grpSp>
            <p:nvGrpSpPr>
              <p:cNvPr id="7312" name="Google Shape;7312;p119"/>
              <p:cNvGrpSpPr/>
              <p:nvPr/>
            </p:nvGrpSpPr>
            <p:grpSpPr>
              <a:xfrm>
                <a:off x="2441" y="1877"/>
                <a:ext cx="609" cy="288"/>
                <a:chOff x="672" y="1776"/>
                <a:chExt cx="291" cy="288"/>
              </a:xfrm>
            </p:grpSpPr>
            <p:grpSp>
              <p:nvGrpSpPr>
                <p:cNvPr id="7313" name="Google Shape;7313;p119"/>
                <p:cNvGrpSpPr/>
                <p:nvPr/>
              </p:nvGrpSpPr>
              <p:grpSpPr>
                <a:xfrm>
                  <a:off x="672" y="1920"/>
                  <a:ext cx="145" cy="144"/>
                  <a:chOff x="672" y="1920"/>
                  <a:chExt cx="145" cy="144"/>
                </a:xfrm>
              </p:grpSpPr>
              <p:cxnSp>
                <p:nvCxnSpPr>
                  <p:cNvPr id="7314" name="Google Shape;7314;p119"/>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15" name="Google Shape;7315;p119"/>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316" name="Google Shape;7316;p119"/>
                <p:cNvGrpSpPr/>
                <p:nvPr/>
              </p:nvGrpSpPr>
              <p:grpSpPr>
                <a:xfrm>
                  <a:off x="818" y="1776"/>
                  <a:ext cx="145" cy="144"/>
                  <a:chOff x="672" y="1920"/>
                  <a:chExt cx="145" cy="144"/>
                </a:xfrm>
              </p:grpSpPr>
              <p:cxnSp>
                <p:nvCxnSpPr>
                  <p:cNvPr id="7317" name="Google Shape;7317;p119"/>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18" name="Google Shape;7318;p119"/>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grpSp>
            <p:nvGrpSpPr>
              <p:cNvPr id="7319" name="Google Shape;7319;p119"/>
              <p:cNvGrpSpPr/>
              <p:nvPr/>
            </p:nvGrpSpPr>
            <p:grpSpPr>
              <a:xfrm>
                <a:off x="3045" y="1740"/>
                <a:ext cx="52" cy="144"/>
                <a:chOff x="672" y="1920"/>
                <a:chExt cx="146" cy="144"/>
              </a:xfrm>
            </p:grpSpPr>
            <p:cxnSp>
              <p:nvCxnSpPr>
                <p:cNvPr id="7320" name="Google Shape;7320;p119"/>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21" name="Google Shape;7321;p119"/>
                <p:cNvCxnSpPr/>
                <p:nvPr/>
              </p:nvCxnSpPr>
              <p:spPr>
                <a:xfrm>
                  <a:off x="745" y="1849"/>
                  <a:ext cx="0" cy="145"/>
                </a:xfrm>
                <a:prstGeom prst="straightConnector1">
                  <a:avLst/>
                </a:prstGeom>
                <a:noFill/>
                <a:ln cap="flat" cmpd="sng" w="19050">
                  <a:solidFill>
                    <a:schemeClr val="dk1"/>
                  </a:solidFill>
                  <a:prstDash val="solid"/>
                  <a:round/>
                  <a:headEnd len="med" w="med" type="none"/>
                  <a:tailEnd len="med" w="med" type="none"/>
                </a:ln>
              </p:spPr>
            </p:cxnSp>
          </p:grpSp>
          <p:grpSp>
            <p:nvGrpSpPr>
              <p:cNvPr id="7322" name="Google Shape;7322;p119"/>
              <p:cNvGrpSpPr/>
              <p:nvPr/>
            </p:nvGrpSpPr>
            <p:grpSpPr>
              <a:xfrm>
                <a:off x="3092" y="1590"/>
                <a:ext cx="469" cy="144"/>
                <a:chOff x="672" y="1920"/>
                <a:chExt cx="145" cy="144"/>
              </a:xfrm>
            </p:grpSpPr>
            <p:cxnSp>
              <p:nvCxnSpPr>
                <p:cNvPr id="7323" name="Google Shape;7323;p119"/>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24" name="Google Shape;7324;p119"/>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325" name="Google Shape;7325;p119"/>
              <p:cNvGrpSpPr/>
              <p:nvPr/>
            </p:nvGrpSpPr>
            <p:grpSpPr>
              <a:xfrm>
                <a:off x="3550" y="1446"/>
                <a:ext cx="145" cy="144"/>
                <a:chOff x="672" y="1920"/>
                <a:chExt cx="145" cy="144"/>
              </a:xfrm>
            </p:grpSpPr>
            <p:cxnSp>
              <p:nvCxnSpPr>
                <p:cNvPr id="7326" name="Google Shape;7326;p119"/>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27" name="Google Shape;7327;p119"/>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328" name="Google Shape;7328;p119"/>
              <p:cNvGrpSpPr/>
              <p:nvPr/>
            </p:nvGrpSpPr>
            <p:grpSpPr>
              <a:xfrm>
                <a:off x="3690" y="1156"/>
                <a:ext cx="87" cy="288"/>
                <a:chOff x="672" y="1776"/>
                <a:chExt cx="291" cy="288"/>
              </a:xfrm>
            </p:grpSpPr>
            <p:grpSp>
              <p:nvGrpSpPr>
                <p:cNvPr id="7329" name="Google Shape;7329;p119"/>
                <p:cNvGrpSpPr/>
                <p:nvPr/>
              </p:nvGrpSpPr>
              <p:grpSpPr>
                <a:xfrm>
                  <a:off x="672" y="1920"/>
                  <a:ext cx="144" cy="144"/>
                  <a:chOff x="672" y="1920"/>
                  <a:chExt cx="144" cy="144"/>
                </a:xfrm>
              </p:grpSpPr>
              <p:cxnSp>
                <p:nvCxnSpPr>
                  <p:cNvPr id="7330" name="Google Shape;7330;p119"/>
                  <p:cNvCxnSpPr/>
                  <p:nvPr/>
                </p:nvCxnSpPr>
                <p:spPr>
                  <a:xfrm>
                    <a:off x="672"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31" name="Google Shape;7331;p119"/>
                  <p:cNvCxnSpPr/>
                  <p:nvPr/>
                </p:nvCxnSpPr>
                <p:spPr>
                  <a:xfrm>
                    <a:off x="744" y="1848"/>
                    <a:ext cx="0" cy="144"/>
                  </a:xfrm>
                  <a:prstGeom prst="straightConnector1">
                    <a:avLst/>
                  </a:prstGeom>
                  <a:noFill/>
                  <a:ln cap="flat" cmpd="sng" w="19050">
                    <a:solidFill>
                      <a:schemeClr val="dk1"/>
                    </a:solidFill>
                    <a:prstDash val="solid"/>
                    <a:round/>
                    <a:headEnd len="med" w="med" type="none"/>
                    <a:tailEnd len="med" w="med" type="none"/>
                  </a:ln>
                </p:spPr>
              </p:cxnSp>
            </p:grpSp>
            <p:grpSp>
              <p:nvGrpSpPr>
                <p:cNvPr id="7332" name="Google Shape;7332;p119"/>
                <p:cNvGrpSpPr/>
                <p:nvPr/>
              </p:nvGrpSpPr>
              <p:grpSpPr>
                <a:xfrm>
                  <a:off x="819" y="1776"/>
                  <a:ext cx="144" cy="144"/>
                  <a:chOff x="673" y="1920"/>
                  <a:chExt cx="144" cy="144"/>
                </a:xfrm>
              </p:grpSpPr>
              <p:cxnSp>
                <p:nvCxnSpPr>
                  <p:cNvPr id="7333" name="Google Shape;7333;p119"/>
                  <p:cNvCxnSpPr/>
                  <p:nvPr/>
                </p:nvCxnSpPr>
                <p:spPr>
                  <a:xfrm>
                    <a:off x="673" y="1920"/>
                    <a:ext cx="0" cy="144"/>
                  </a:xfrm>
                  <a:prstGeom prst="straightConnector1">
                    <a:avLst/>
                  </a:prstGeom>
                  <a:noFill/>
                  <a:ln cap="flat" cmpd="sng" w="19050">
                    <a:solidFill>
                      <a:schemeClr val="dk1"/>
                    </a:solidFill>
                    <a:prstDash val="solid"/>
                    <a:round/>
                    <a:headEnd len="med" w="med" type="none"/>
                    <a:tailEnd len="med" w="med" type="none"/>
                  </a:ln>
                </p:spPr>
              </p:cxnSp>
              <p:cxnSp>
                <p:nvCxnSpPr>
                  <p:cNvPr id="7334" name="Google Shape;7334;p119"/>
                  <p:cNvCxnSpPr/>
                  <p:nvPr/>
                </p:nvCxnSpPr>
                <p:spPr>
                  <a:xfrm>
                    <a:off x="745" y="1848"/>
                    <a:ext cx="0" cy="144"/>
                  </a:xfrm>
                  <a:prstGeom prst="straightConnector1">
                    <a:avLst/>
                  </a:prstGeom>
                  <a:noFill/>
                  <a:ln cap="flat" cmpd="sng" w="19050">
                    <a:solidFill>
                      <a:schemeClr val="dk1"/>
                    </a:solidFill>
                    <a:prstDash val="solid"/>
                    <a:round/>
                    <a:headEnd len="med" w="med" type="none"/>
                    <a:tailEnd len="med" w="med" type="none"/>
                  </a:ln>
                </p:spPr>
              </p:cxnSp>
            </p:grpSp>
          </p:grpSp>
        </p:grpSp>
        <p:sp>
          <p:nvSpPr>
            <p:cNvPr id="7335" name="Google Shape;7335;p119"/>
            <p:cNvSpPr txBox="1"/>
            <p:nvPr/>
          </p:nvSpPr>
          <p:spPr>
            <a:xfrm>
              <a:off x="1737" y="1724"/>
              <a:ext cx="664" cy="58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variable</a:t>
              </a:r>
              <a:endParaRPr/>
            </a:p>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network</a:t>
              </a:r>
              <a:endParaRPr/>
            </a:p>
            <a:p>
              <a:pPr indent="0" lvl="0" marL="0" marR="0" rtl="0" algn="ct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delay</a:t>
              </a:r>
              <a:endParaRPr/>
            </a:p>
          </p:txBody>
        </p:sp>
        <p:cxnSp>
          <p:nvCxnSpPr>
            <p:cNvPr id="7336" name="Google Shape;7336;p119"/>
            <p:cNvCxnSpPr/>
            <p:nvPr/>
          </p:nvCxnSpPr>
          <p:spPr>
            <a:xfrm>
              <a:off x="1572" y="1938"/>
              <a:ext cx="1098" cy="0"/>
            </a:xfrm>
            <a:prstGeom prst="straightConnector1">
              <a:avLst/>
            </a:prstGeom>
            <a:noFill/>
            <a:ln cap="flat" cmpd="sng" w="19050">
              <a:solidFill>
                <a:schemeClr val="dk1"/>
              </a:solidFill>
              <a:prstDash val="solid"/>
              <a:round/>
              <a:headEnd len="med" w="med" type="triangle"/>
              <a:tailEnd len="med" w="med" type="triangle"/>
            </a:ln>
          </p:spPr>
        </p:cxnSp>
        <p:sp>
          <p:nvSpPr>
            <p:cNvPr id="7337" name="Google Shape;7337;p119"/>
            <p:cNvSpPr txBox="1"/>
            <p:nvPr/>
          </p:nvSpPr>
          <p:spPr>
            <a:xfrm>
              <a:off x="2651" y="1196"/>
              <a:ext cx="875" cy="407"/>
            </a:xfrm>
            <a:prstGeom prst="rect">
              <a:avLst/>
            </a:prstGeom>
            <a:noFill/>
            <a:ln>
              <a:noFill/>
            </a:ln>
          </p:spPr>
          <p:txBody>
            <a:bodyPr anchorCtr="0" anchor="t" bIns="45700" lIns="91425" spcFirstLastPara="1" rIns="91425" wrap="square" tIns="45700">
              <a:spAutoFit/>
            </a:bodyPr>
            <a:lstStyle/>
            <a:p>
              <a:pPr indent="0" lvl="0" marL="0" marR="0" rtl="0" algn="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client video</a:t>
              </a:r>
              <a:endParaRPr/>
            </a:p>
            <a:p>
              <a:pPr indent="0" lvl="0" marL="0" marR="0" rtl="0" algn="r">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reception</a:t>
              </a:r>
              <a:endParaRPr/>
            </a:p>
          </p:txBody>
        </p:sp>
      </p:grpSp>
      <p:grpSp>
        <p:nvGrpSpPr>
          <p:cNvPr id="7338" name="Google Shape;7338;p119"/>
          <p:cNvGrpSpPr/>
          <p:nvPr/>
        </p:nvGrpSpPr>
        <p:grpSpPr>
          <a:xfrm>
            <a:off x="4582549" y="1983556"/>
            <a:ext cx="5226054" cy="3214688"/>
            <a:chOff x="1874" y="1138"/>
            <a:chExt cx="3292" cy="2025"/>
          </a:xfrm>
        </p:grpSpPr>
        <p:grpSp>
          <p:nvGrpSpPr>
            <p:cNvPr id="7339" name="Google Shape;7339;p119"/>
            <p:cNvGrpSpPr/>
            <p:nvPr/>
          </p:nvGrpSpPr>
          <p:grpSpPr>
            <a:xfrm>
              <a:off x="2784" y="1138"/>
              <a:ext cx="1608" cy="1591"/>
              <a:chOff x="648" y="1147"/>
              <a:chExt cx="1608" cy="1591"/>
            </a:xfrm>
          </p:grpSpPr>
          <p:grpSp>
            <p:nvGrpSpPr>
              <p:cNvPr id="7340" name="Google Shape;7340;p119"/>
              <p:cNvGrpSpPr/>
              <p:nvPr/>
            </p:nvGrpSpPr>
            <p:grpSpPr>
              <a:xfrm>
                <a:off x="648" y="1725"/>
                <a:ext cx="1024" cy="1013"/>
                <a:chOff x="672" y="1071"/>
                <a:chExt cx="1024" cy="1013"/>
              </a:xfrm>
            </p:grpSpPr>
            <p:grpSp>
              <p:nvGrpSpPr>
                <p:cNvPr id="7341" name="Google Shape;7341;p119"/>
                <p:cNvGrpSpPr/>
                <p:nvPr/>
              </p:nvGrpSpPr>
              <p:grpSpPr>
                <a:xfrm>
                  <a:off x="672" y="1506"/>
                  <a:ext cx="583" cy="578"/>
                  <a:chOff x="672" y="1486"/>
                  <a:chExt cx="583" cy="578"/>
                </a:xfrm>
              </p:grpSpPr>
              <p:grpSp>
                <p:nvGrpSpPr>
                  <p:cNvPr id="7342" name="Google Shape;7342;p119"/>
                  <p:cNvGrpSpPr/>
                  <p:nvPr/>
                </p:nvGrpSpPr>
                <p:grpSpPr>
                  <a:xfrm>
                    <a:off x="672" y="1776"/>
                    <a:ext cx="291" cy="288"/>
                    <a:chOff x="672" y="1776"/>
                    <a:chExt cx="291" cy="288"/>
                  </a:xfrm>
                </p:grpSpPr>
                <p:grpSp>
                  <p:nvGrpSpPr>
                    <p:cNvPr id="7343" name="Google Shape;7343;p119"/>
                    <p:cNvGrpSpPr/>
                    <p:nvPr/>
                  </p:nvGrpSpPr>
                  <p:grpSpPr>
                    <a:xfrm>
                      <a:off x="672" y="1920"/>
                      <a:ext cx="145" cy="144"/>
                      <a:chOff x="672" y="1920"/>
                      <a:chExt cx="145" cy="144"/>
                    </a:xfrm>
                  </p:grpSpPr>
                  <p:cxnSp>
                    <p:nvCxnSpPr>
                      <p:cNvPr id="7344" name="Google Shape;7344;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45" name="Google Shape;7345;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346" name="Google Shape;7346;p119"/>
                    <p:cNvGrpSpPr/>
                    <p:nvPr/>
                  </p:nvGrpSpPr>
                  <p:grpSpPr>
                    <a:xfrm>
                      <a:off x="818" y="1776"/>
                      <a:ext cx="145" cy="144"/>
                      <a:chOff x="672" y="1920"/>
                      <a:chExt cx="145" cy="144"/>
                    </a:xfrm>
                  </p:grpSpPr>
                  <p:cxnSp>
                    <p:nvCxnSpPr>
                      <p:cNvPr id="7347" name="Google Shape;7347;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48" name="Google Shape;7348;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nvGrpSpPr>
                  <p:cNvPr id="7349" name="Google Shape;7349;p119"/>
                  <p:cNvGrpSpPr/>
                  <p:nvPr/>
                </p:nvGrpSpPr>
                <p:grpSpPr>
                  <a:xfrm>
                    <a:off x="964" y="1486"/>
                    <a:ext cx="291" cy="288"/>
                    <a:chOff x="672" y="1776"/>
                    <a:chExt cx="291" cy="288"/>
                  </a:xfrm>
                </p:grpSpPr>
                <p:grpSp>
                  <p:nvGrpSpPr>
                    <p:cNvPr id="7350" name="Google Shape;7350;p119"/>
                    <p:cNvGrpSpPr/>
                    <p:nvPr/>
                  </p:nvGrpSpPr>
                  <p:grpSpPr>
                    <a:xfrm>
                      <a:off x="672" y="1920"/>
                      <a:ext cx="145" cy="144"/>
                      <a:chOff x="672" y="1920"/>
                      <a:chExt cx="145" cy="144"/>
                    </a:xfrm>
                  </p:grpSpPr>
                  <p:cxnSp>
                    <p:nvCxnSpPr>
                      <p:cNvPr id="7351" name="Google Shape;7351;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52" name="Google Shape;7352;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353" name="Google Shape;7353;p119"/>
                    <p:cNvGrpSpPr/>
                    <p:nvPr/>
                  </p:nvGrpSpPr>
                  <p:grpSpPr>
                    <a:xfrm>
                      <a:off x="818" y="1776"/>
                      <a:ext cx="145" cy="144"/>
                      <a:chOff x="672" y="1920"/>
                      <a:chExt cx="145" cy="144"/>
                    </a:xfrm>
                  </p:grpSpPr>
                  <p:cxnSp>
                    <p:nvCxnSpPr>
                      <p:cNvPr id="7354" name="Google Shape;7354;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55" name="Google Shape;7355;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grpSp>
              <p:nvGrpSpPr>
                <p:cNvPr id="7356" name="Google Shape;7356;p119"/>
                <p:cNvGrpSpPr/>
                <p:nvPr/>
              </p:nvGrpSpPr>
              <p:grpSpPr>
                <a:xfrm>
                  <a:off x="1259" y="1217"/>
                  <a:ext cx="291" cy="288"/>
                  <a:chOff x="672" y="1776"/>
                  <a:chExt cx="291" cy="288"/>
                </a:xfrm>
              </p:grpSpPr>
              <p:grpSp>
                <p:nvGrpSpPr>
                  <p:cNvPr id="7357" name="Google Shape;7357;p119"/>
                  <p:cNvGrpSpPr/>
                  <p:nvPr/>
                </p:nvGrpSpPr>
                <p:grpSpPr>
                  <a:xfrm>
                    <a:off x="672" y="1920"/>
                    <a:ext cx="145" cy="144"/>
                    <a:chOff x="672" y="1920"/>
                    <a:chExt cx="145" cy="144"/>
                  </a:xfrm>
                </p:grpSpPr>
                <p:cxnSp>
                  <p:nvCxnSpPr>
                    <p:cNvPr id="7358" name="Google Shape;7358;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59" name="Google Shape;7359;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360" name="Google Shape;7360;p119"/>
                  <p:cNvGrpSpPr/>
                  <p:nvPr/>
                </p:nvGrpSpPr>
                <p:grpSpPr>
                  <a:xfrm>
                    <a:off x="818" y="1776"/>
                    <a:ext cx="145" cy="144"/>
                    <a:chOff x="672" y="1920"/>
                    <a:chExt cx="145" cy="144"/>
                  </a:xfrm>
                </p:grpSpPr>
                <p:cxnSp>
                  <p:nvCxnSpPr>
                    <p:cNvPr id="7361" name="Google Shape;7361;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62" name="Google Shape;7362;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nvGrpSpPr>
                <p:cNvPr id="7363" name="Google Shape;7363;p119"/>
                <p:cNvGrpSpPr/>
                <p:nvPr/>
              </p:nvGrpSpPr>
              <p:grpSpPr>
                <a:xfrm>
                  <a:off x="1551" y="1071"/>
                  <a:ext cx="145" cy="144"/>
                  <a:chOff x="672" y="1920"/>
                  <a:chExt cx="145" cy="144"/>
                </a:xfrm>
              </p:grpSpPr>
              <p:cxnSp>
                <p:nvCxnSpPr>
                  <p:cNvPr id="7364" name="Google Shape;7364;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65" name="Google Shape;7365;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nvGrpSpPr>
              <p:cNvPr id="7366" name="Google Shape;7366;p119"/>
              <p:cNvGrpSpPr/>
              <p:nvPr/>
            </p:nvGrpSpPr>
            <p:grpSpPr>
              <a:xfrm>
                <a:off x="1673" y="1147"/>
                <a:ext cx="583" cy="578"/>
                <a:chOff x="672" y="1486"/>
                <a:chExt cx="583" cy="578"/>
              </a:xfrm>
            </p:grpSpPr>
            <p:grpSp>
              <p:nvGrpSpPr>
                <p:cNvPr id="7367" name="Google Shape;7367;p119"/>
                <p:cNvGrpSpPr/>
                <p:nvPr/>
              </p:nvGrpSpPr>
              <p:grpSpPr>
                <a:xfrm>
                  <a:off x="672" y="1776"/>
                  <a:ext cx="291" cy="288"/>
                  <a:chOff x="672" y="1776"/>
                  <a:chExt cx="291" cy="288"/>
                </a:xfrm>
              </p:grpSpPr>
              <p:grpSp>
                <p:nvGrpSpPr>
                  <p:cNvPr id="7368" name="Google Shape;7368;p119"/>
                  <p:cNvGrpSpPr/>
                  <p:nvPr/>
                </p:nvGrpSpPr>
                <p:grpSpPr>
                  <a:xfrm>
                    <a:off x="672" y="1920"/>
                    <a:ext cx="145" cy="144"/>
                    <a:chOff x="672" y="1920"/>
                    <a:chExt cx="145" cy="144"/>
                  </a:xfrm>
                </p:grpSpPr>
                <p:cxnSp>
                  <p:nvCxnSpPr>
                    <p:cNvPr id="7369" name="Google Shape;7369;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70" name="Google Shape;7370;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371" name="Google Shape;7371;p119"/>
                  <p:cNvGrpSpPr/>
                  <p:nvPr/>
                </p:nvGrpSpPr>
                <p:grpSpPr>
                  <a:xfrm>
                    <a:off x="818" y="1776"/>
                    <a:ext cx="145" cy="144"/>
                    <a:chOff x="672" y="1920"/>
                    <a:chExt cx="145" cy="144"/>
                  </a:xfrm>
                </p:grpSpPr>
                <p:cxnSp>
                  <p:nvCxnSpPr>
                    <p:cNvPr id="7372" name="Google Shape;7372;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73" name="Google Shape;7373;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nvGrpSpPr>
                <p:cNvPr id="7374" name="Google Shape;7374;p119"/>
                <p:cNvGrpSpPr/>
                <p:nvPr/>
              </p:nvGrpSpPr>
              <p:grpSpPr>
                <a:xfrm>
                  <a:off x="964" y="1486"/>
                  <a:ext cx="291" cy="288"/>
                  <a:chOff x="672" y="1776"/>
                  <a:chExt cx="291" cy="288"/>
                </a:xfrm>
              </p:grpSpPr>
              <p:grpSp>
                <p:nvGrpSpPr>
                  <p:cNvPr id="7375" name="Google Shape;7375;p119"/>
                  <p:cNvGrpSpPr/>
                  <p:nvPr/>
                </p:nvGrpSpPr>
                <p:grpSpPr>
                  <a:xfrm>
                    <a:off x="672" y="1920"/>
                    <a:ext cx="145" cy="144"/>
                    <a:chOff x="672" y="1920"/>
                    <a:chExt cx="145" cy="144"/>
                  </a:xfrm>
                </p:grpSpPr>
                <p:cxnSp>
                  <p:nvCxnSpPr>
                    <p:cNvPr id="7376" name="Google Shape;7376;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77" name="Google Shape;7377;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nvGrpSpPr>
                  <p:cNvPr id="7378" name="Google Shape;7378;p119"/>
                  <p:cNvGrpSpPr/>
                  <p:nvPr/>
                </p:nvGrpSpPr>
                <p:grpSpPr>
                  <a:xfrm>
                    <a:off x="818" y="1776"/>
                    <a:ext cx="145" cy="144"/>
                    <a:chOff x="672" y="1920"/>
                    <a:chExt cx="145" cy="144"/>
                  </a:xfrm>
                </p:grpSpPr>
                <p:cxnSp>
                  <p:nvCxnSpPr>
                    <p:cNvPr id="7379" name="Google Shape;7379;p119"/>
                    <p:cNvCxnSpPr/>
                    <p:nvPr/>
                  </p:nvCxnSpPr>
                  <p:spPr>
                    <a:xfrm>
                      <a:off x="672" y="1920"/>
                      <a:ext cx="0" cy="144"/>
                    </a:xfrm>
                    <a:prstGeom prst="straightConnector1">
                      <a:avLst/>
                    </a:prstGeom>
                    <a:noFill/>
                    <a:ln cap="flat" cmpd="sng" w="19050">
                      <a:solidFill>
                        <a:srgbClr val="0000A3"/>
                      </a:solidFill>
                      <a:prstDash val="solid"/>
                      <a:round/>
                      <a:headEnd len="med" w="med" type="none"/>
                      <a:tailEnd len="med" w="med" type="none"/>
                    </a:ln>
                  </p:spPr>
                </p:cxnSp>
                <p:cxnSp>
                  <p:nvCxnSpPr>
                    <p:cNvPr id="7380" name="Google Shape;7380;p119"/>
                    <p:cNvCxnSpPr/>
                    <p:nvPr/>
                  </p:nvCxnSpPr>
                  <p:spPr>
                    <a:xfrm>
                      <a:off x="745" y="1848"/>
                      <a:ext cx="0" cy="144"/>
                    </a:xfrm>
                    <a:prstGeom prst="straightConnector1">
                      <a:avLst/>
                    </a:prstGeom>
                    <a:noFill/>
                    <a:ln cap="flat" cmpd="sng" w="19050">
                      <a:solidFill>
                        <a:srgbClr val="0000A3"/>
                      </a:solidFill>
                      <a:prstDash val="solid"/>
                      <a:round/>
                      <a:headEnd len="med" w="med" type="none"/>
                      <a:tailEnd len="med" w="med" type="none"/>
                    </a:ln>
                  </p:spPr>
                </p:cxnSp>
              </p:grpSp>
            </p:grpSp>
          </p:grpSp>
        </p:grpSp>
        <p:sp>
          <p:nvSpPr>
            <p:cNvPr id="7381" name="Google Shape;7381;p119"/>
            <p:cNvSpPr txBox="1"/>
            <p:nvPr/>
          </p:nvSpPr>
          <p:spPr>
            <a:xfrm>
              <a:off x="3956" y="1225"/>
              <a:ext cx="1210" cy="5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       constant bit </a:t>
              </a:r>
              <a:endParaRPr/>
            </a:p>
            <a:p>
              <a:pPr indent="0" lvl="0" marL="0" marR="0" rtl="0" algn="l">
                <a:lnSpc>
                  <a:spcPct val="9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     rate video</a:t>
              </a:r>
              <a:endParaRPr/>
            </a:p>
            <a:p>
              <a:pPr indent="0" lvl="0" marL="0" marR="0" rtl="0" algn="l">
                <a:lnSpc>
                  <a:spcPct val="9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 playout at client</a:t>
              </a:r>
              <a:endParaRPr/>
            </a:p>
          </p:txBody>
        </p:sp>
        <p:grpSp>
          <p:nvGrpSpPr>
            <p:cNvPr id="7382" name="Google Shape;7382;p119"/>
            <p:cNvGrpSpPr/>
            <p:nvPr/>
          </p:nvGrpSpPr>
          <p:grpSpPr>
            <a:xfrm>
              <a:off x="1874" y="2756"/>
              <a:ext cx="1059" cy="407"/>
              <a:chOff x="1874" y="2756"/>
              <a:chExt cx="1059" cy="407"/>
            </a:xfrm>
          </p:grpSpPr>
          <p:sp>
            <p:nvSpPr>
              <p:cNvPr id="7383" name="Google Shape;7383;p119"/>
              <p:cNvSpPr txBox="1"/>
              <p:nvPr/>
            </p:nvSpPr>
            <p:spPr>
              <a:xfrm>
                <a:off x="1874" y="2756"/>
                <a:ext cx="1059" cy="40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client playout</a:t>
                </a:r>
                <a:endParaRPr/>
              </a:p>
              <a:p>
                <a:pPr indent="0" lvl="0" marL="0" marR="0" rtl="0" algn="ctr">
                  <a:lnSpc>
                    <a:spcPct val="90000"/>
                  </a:lnSpc>
                  <a:spcBef>
                    <a:spcPts val="0"/>
                  </a:spcBef>
                  <a:spcAft>
                    <a:spcPts val="0"/>
                  </a:spcAft>
                  <a:buClr>
                    <a:srgbClr val="000099"/>
                  </a:buClr>
                  <a:buSzPts val="2000"/>
                  <a:buFont typeface="Calibri"/>
                  <a:buNone/>
                </a:pPr>
                <a:r>
                  <a:rPr b="0" i="0" lang="en-US" sz="2000" u="none" cap="none" strike="noStrike">
                    <a:solidFill>
                      <a:srgbClr val="000099"/>
                    </a:solidFill>
                    <a:latin typeface="Calibri"/>
                    <a:ea typeface="Calibri"/>
                    <a:cs typeface="Calibri"/>
                    <a:sym typeface="Calibri"/>
                  </a:rPr>
                  <a:t>delay</a:t>
                </a:r>
                <a:endParaRPr/>
              </a:p>
            </p:txBody>
          </p:sp>
          <p:cxnSp>
            <p:nvCxnSpPr>
              <p:cNvPr id="7384" name="Google Shape;7384;p119"/>
              <p:cNvCxnSpPr/>
              <p:nvPr/>
            </p:nvCxnSpPr>
            <p:spPr>
              <a:xfrm>
                <a:off x="1938" y="2952"/>
                <a:ext cx="905" cy="0"/>
              </a:xfrm>
              <a:prstGeom prst="straightConnector1">
                <a:avLst/>
              </a:prstGeom>
              <a:noFill/>
              <a:ln cap="flat" cmpd="sng" w="19050">
                <a:solidFill>
                  <a:srgbClr val="010086"/>
                </a:solidFill>
                <a:prstDash val="solid"/>
                <a:round/>
                <a:headEnd len="med" w="med" type="triangle"/>
                <a:tailEnd len="med" w="med" type="triangle"/>
              </a:ln>
            </p:spPr>
          </p:cxnSp>
        </p:grpSp>
      </p:grpSp>
      <p:grpSp>
        <p:nvGrpSpPr>
          <p:cNvPr id="7385" name="Google Shape;7385;p119"/>
          <p:cNvGrpSpPr/>
          <p:nvPr/>
        </p:nvGrpSpPr>
        <p:grpSpPr>
          <a:xfrm>
            <a:off x="6060511" y="3126165"/>
            <a:ext cx="534988" cy="923926"/>
            <a:chOff x="2822" y="1854"/>
            <a:chExt cx="337" cy="582"/>
          </a:xfrm>
        </p:grpSpPr>
        <p:cxnSp>
          <p:nvCxnSpPr>
            <p:cNvPr id="7386" name="Google Shape;7386;p119"/>
            <p:cNvCxnSpPr/>
            <p:nvPr/>
          </p:nvCxnSpPr>
          <p:spPr>
            <a:xfrm rot="10800000">
              <a:off x="2988" y="1872"/>
              <a:ext cx="0" cy="564"/>
            </a:xfrm>
            <a:prstGeom prst="straightConnector1">
              <a:avLst/>
            </a:prstGeom>
            <a:noFill/>
            <a:ln cap="flat" cmpd="sng" w="19050">
              <a:solidFill>
                <a:srgbClr val="0000A3"/>
              </a:solidFill>
              <a:prstDash val="solid"/>
              <a:round/>
              <a:headEnd len="med" w="med" type="triangle"/>
              <a:tailEnd len="med" w="med" type="triangle"/>
            </a:ln>
          </p:spPr>
        </p:cxnSp>
        <p:sp>
          <p:nvSpPr>
            <p:cNvPr id="7387" name="Google Shape;7387;p119"/>
            <p:cNvSpPr txBox="1"/>
            <p:nvPr/>
          </p:nvSpPr>
          <p:spPr>
            <a:xfrm rot="-5400000">
              <a:off x="2707" y="1969"/>
              <a:ext cx="567" cy="33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A3"/>
                </a:buClr>
                <a:buSzPts val="1600"/>
                <a:buFont typeface="Calibri"/>
                <a:buNone/>
              </a:pPr>
              <a:r>
                <a:rPr b="0" i="0" lang="en-US" sz="1600" u="none" cap="none" strike="noStrike">
                  <a:solidFill>
                    <a:srgbClr val="0000A3"/>
                  </a:solidFill>
                  <a:latin typeface="Calibri"/>
                  <a:ea typeface="Calibri"/>
                  <a:cs typeface="Calibri"/>
                  <a:sym typeface="Calibri"/>
                </a:rPr>
                <a:t>buffered</a:t>
              </a:r>
              <a:endParaRPr/>
            </a:p>
            <a:p>
              <a:pPr indent="0" lvl="0" marL="0" marR="0" rtl="0" algn="ctr">
                <a:lnSpc>
                  <a:spcPct val="90000"/>
                </a:lnSpc>
                <a:spcBef>
                  <a:spcPts val="0"/>
                </a:spcBef>
                <a:spcAft>
                  <a:spcPts val="0"/>
                </a:spcAft>
                <a:buClr>
                  <a:srgbClr val="0000A3"/>
                </a:buClr>
                <a:buSzPts val="1600"/>
                <a:buFont typeface="Calibri"/>
                <a:buNone/>
              </a:pPr>
              <a:r>
                <a:rPr b="0" i="0" lang="en-US" sz="1600" u="none" cap="none" strike="noStrike">
                  <a:solidFill>
                    <a:srgbClr val="0000A3"/>
                  </a:solidFill>
                  <a:latin typeface="Calibri"/>
                  <a:ea typeface="Calibri"/>
                  <a:cs typeface="Calibri"/>
                  <a:sym typeface="Calibri"/>
                </a:rPr>
                <a:t>video</a:t>
              </a:r>
              <a:endParaRPr b="0" i="0" sz="2000" u="none" cap="none" strike="noStrike">
                <a:solidFill>
                  <a:srgbClr val="0000A3"/>
                </a:solidFill>
                <a:latin typeface="Calibri"/>
                <a:ea typeface="Calibri"/>
                <a:cs typeface="Calibri"/>
                <a:sym typeface="Calibri"/>
              </a:endParaRPr>
            </a:p>
          </p:txBody>
        </p:sp>
      </p:grpSp>
      <p:sp>
        <p:nvSpPr>
          <p:cNvPr id="7388" name="Google Shape;7388;p119"/>
          <p:cNvSpPr txBox="1"/>
          <p:nvPr/>
        </p:nvSpPr>
        <p:spPr>
          <a:xfrm>
            <a:off x="1252768" y="5367320"/>
            <a:ext cx="10515599" cy="889000"/>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3200"/>
              <a:buFont typeface="Noto Sans Symbols"/>
              <a:buChar char="▪"/>
            </a:pPr>
            <a:r>
              <a:rPr b="0" i="1" lang="en-US" sz="3200" u="none" cap="none" strike="noStrike">
                <a:solidFill>
                  <a:srgbClr val="CC0000"/>
                </a:solidFill>
                <a:latin typeface="Calibri"/>
                <a:ea typeface="Calibri"/>
                <a:cs typeface="Calibri"/>
                <a:sym typeface="Calibri"/>
              </a:rPr>
              <a:t>client-side buffering and playout delay: </a:t>
            </a:r>
            <a:r>
              <a:rPr b="0" i="0" lang="en-US" sz="3200" u="none" cap="none" strike="noStrike">
                <a:solidFill>
                  <a:srgbClr val="000000"/>
                </a:solidFill>
                <a:latin typeface="Calibri"/>
                <a:ea typeface="Calibri"/>
                <a:cs typeface="Calibri"/>
                <a:sym typeface="Calibri"/>
              </a:rPr>
              <a:t>compensate for network-added delay, delay jitter</a:t>
            </a:r>
            <a:endParaRPr/>
          </a:p>
        </p:txBody>
      </p:sp>
      <p:sp>
        <p:nvSpPr>
          <p:cNvPr id="7389" name="Google Shape;7389;p119"/>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7"/>
                                        </p:tgtEl>
                                        <p:attrNameLst>
                                          <p:attrName>style.visibility</p:attrName>
                                        </p:attrNameLst>
                                      </p:cBhvr>
                                      <p:to>
                                        <p:strVal val="visible"/>
                                      </p:to>
                                    </p:set>
                                    <p:animEffect filter="fade" transition="in">
                                      <p:cBhvr>
                                        <p:cTn dur="500"/>
                                        <p:tgtEl>
                                          <p:spTgt spid="7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8"/>
                                        </p:tgtEl>
                                        <p:attrNameLst>
                                          <p:attrName>style.visibility</p:attrName>
                                        </p:attrNameLst>
                                      </p:cBhvr>
                                      <p:to>
                                        <p:strVal val="visible"/>
                                      </p:to>
                                    </p:set>
                                    <p:animEffect filter="fade" transition="in">
                                      <p:cBhvr>
                                        <p:cTn dur="500"/>
                                        <p:tgtEl>
                                          <p:spTgt spid="7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5"/>
                                        </p:tgtEl>
                                        <p:attrNameLst>
                                          <p:attrName>style.visibility</p:attrName>
                                        </p:attrNameLst>
                                      </p:cBhvr>
                                      <p:to>
                                        <p:strVal val="visible"/>
                                      </p:to>
                                    </p:set>
                                    <p:animEffect filter="fade" transition="in">
                                      <p:cBhvr>
                                        <p:cTn dur="500"/>
                                        <p:tgtEl>
                                          <p:spTgt spid="73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88">
                                            <p:txEl>
                                              <p:pRg end="0" st="0"/>
                                            </p:txEl>
                                          </p:spTgt>
                                        </p:tgtEl>
                                        <p:attrNameLst>
                                          <p:attrName>style.visibility</p:attrName>
                                        </p:attrNameLst>
                                      </p:cBhvr>
                                      <p:to>
                                        <p:strVal val="visible"/>
                                      </p:to>
                                    </p:set>
                                    <p:animEffect filter="fade" transition="in">
                                      <p:cBhvr>
                                        <p:cTn dur="500"/>
                                        <p:tgtEl>
                                          <p:spTgt spid="738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4" name="Shape 7394"/>
        <p:cNvGrpSpPr/>
        <p:nvPr/>
      </p:nvGrpSpPr>
      <p:grpSpPr>
        <a:xfrm>
          <a:off x="0" y="0"/>
          <a:ext cx="0" cy="0"/>
          <a:chOff x="0" y="0"/>
          <a:chExt cx="0" cy="0"/>
        </a:xfrm>
      </p:grpSpPr>
      <p:sp>
        <p:nvSpPr>
          <p:cNvPr id="7395" name="Google Shape;7395;p120"/>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Streaming multimedia: DASH</a:t>
            </a:r>
            <a:endParaRPr/>
          </a:p>
        </p:txBody>
      </p:sp>
      <p:sp>
        <p:nvSpPr>
          <p:cNvPr id="7396" name="Google Shape;7396;p120"/>
          <p:cNvSpPr txBox="1"/>
          <p:nvPr/>
        </p:nvSpPr>
        <p:spPr>
          <a:xfrm>
            <a:off x="822435" y="1484670"/>
            <a:ext cx="10369274" cy="5053013"/>
          </a:xfrm>
          <a:prstGeom prst="rect">
            <a:avLst/>
          </a:prstGeom>
          <a:noFill/>
          <a:ln>
            <a:noFill/>
          </a:ln>
        </p:spPr>
        <p:txBody>
          <a:bodyPr anchorCtr="0" anchor="t" bIns="45700" lIns="91425" spcFirstLastPara="1" rIns="91425" wrap="square" tIns="45700">
            <a:normAutofit/>
          </a:bodyPr>
          <a:lstStyle/>
          <a:p>
            <a:pPr indent="0" lvl="0" marL="1301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server:</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divides video file into multiple chunks</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each chunk encoded at multiple different rates</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different rate encodings stored in different files</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files replicated in various CDN nodes</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1" lang="en-US" sz="2400" u="none" cap="none" strike="noStrike">
                <a:solidFill>
                  <a:srgbClr val="000099"/>
                </a:solidFill>
                <a:latin typeface="Calibri"/>
                <a:ea typeface="Calibri"/>
                <a:cs typeface="Calibri"/>
                <a:sym typeface="Calibri"/>
              </a:rPr>
              <a:t>manifest file: </a:t>
            </a:r>
            <a:r>
              <a:rPr b="0" i="0" lang="en-US" sz="2400" u="none" cap="none" strike="noStrike">
                <a:solidFill>
                  <a:srgbClr val="000000"/>
                </a:solidFill>
                <a:latin typeface="Calibri"/>
                <a:ea typeface="Calibri"/>
                <a:cs typeface="Calibri"/>
                <a:sym typeface="Calibri"/>
              </a:rPr>
              <a:t>provides URLs for different chunks</a:t>
            </a:r>
            <a:endParaRPr/>
          </a:p>
        </p:txBody>
      </p:sp>
      <p:grpSp>
        <p:nvGrpSpPr>
          <p:cNvPr id="7397" name="Google Shape;7397;p120"/>
          <p:cNvGrpSpPr/>
          <p:nvPr/>
        </p:nvGrpSpPr>
        <p:grpSpPr>
          <a:xfrm>
            <a:off x="10418918" y="2387938"/>
            <a:ext cx="1331627" cy="1083147"/>
            <a:chOff x="1842724" y="2867233"/>
            <a:chExt cx="5649912" cy="3416300"/>
          </a:xfrm>
        </p:grpSpPr>
        <p:sp>
          <p:nvSpPr>
            <p:cNvPr id="7398" name="Google Shape;7398;p120"/>
            <p:cNvSpPr/>
            <p:nvPr/>
          </p:nvSpPr>
          <p:spPr>
            <a:xfrm>
              <a:off x="1842724" y="2867233"/>
              <a:ext cx="5649912" cy="768350"/>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7399" name="Google Shape;7399;p120"/>
            <p:cNvSpPr/>
            <p:nvPr/>
          </p:nvSpPr>
          <p:spPr>
            <a:xfrm>
              <a:off x="2277699" y="3621296"/>
              <a:ext cx="4781550" cy="26622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grpSp>
      <p:grpSp>
        <p:nvGrpSpPr>
          <p:cNvPr id="7400" name="Google Shape;7400;p120"/>
          <p:cNvGrpSpPr/>
          <p:nvPr/>
        </p:nvGrpSpPr>
        <p:grpSpPr>
          <a:xfrm>
            <a:off x="10897863" y="2829271"/>
            <a:ext cx="427844" cy="454118"/>
            <a:chOff x="4437" y="1472"/>
            <a:chExt cx="427" cy="418"/>
          </a:xfrm>
        </p:grpSpPr>
        <p:sp>
          <p:nvSpPr>
            <p:cNvPr id="7401" name="Google Shape;7401;p120"/>
            <p:cNvSpPr/>
            <p:nvPr/>
          </p:nvSpPr>
          <p:spPr>
            <a:xfrm>
              <a:off x="4443" y="1475"/>
              <a:ext cx="421" cy="361"/>
            </a:xfrm>
            <a:prstGeom prst="rect">
              <a:avLst/>
            </a:prstGeom>
            <a:gradFill>
              <a:gsLst>
                <a:gs pos="0">
                  <a:srgbClr val="6B8FB3"/>
                </a:gs>
                <a:gs pos="50000">
                  <a:srgbClr val="99CCFF"/>
                </a:gs>
                <a:gs pos="100000">
                  <a:srgbClr val="6B8FB3"/>
                </a:gs>
              </a:gsLst>
              <a:lin ang="5400000" scaled="0"/>
            </a:gra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2" name="Google Shape;7402;p120"/>
            <p:cNvSpPr/>
            <p:nvPr/>
          </p:nvSpPr>
          <p:spPr>
            <a:xfrm>
              <a:off x="4567" y="1837"/>
              <a:ext cx="179" cy="23"/>
            </a:xfrm>
            <a:prstGeom prst="rect">
              <a:avLst/>
            </a:prstGeom>
            <a:solidFill>
              <a:srgbClr val="5F5F5F"/>
            </a:soli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3" name="Google Shape;7403;p120"/>
            <p:cNvSpPr/>
            <p:nvPr/>
          </p:nvSpPr>
          <p:spPr>
            <a:xfrm>
              <a:off x="4442" y="1866"/>
              <a:ext cx="414" cy="24"/>
            </a:xfrm>
            <a:prstGeom prst="rect">
              <a:avLst/>
            </a:prstGeom>
            <a:solidFill>
              <a:schemeClr val="dk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4" name="Google Shape;7404;p120"/>
            <p:cNvSpPr/>
            <p:nvPr/>
          </p:nvSpPr>
          <p:spPr>
            <a:xfrm>
              <a:off x="4437" y="1472"/>
              <a:ext cx="423" cy="356"/>
            </a:xfrm>
            <a:prstGeom prst="rect">
              <a:avLst/>
            </a:pr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05" name="Google Shape;7405;p120"/>
          <p:cNvSpPr/>
          <p:nvPr/>
        </p:nvSpPr>
        <p:spPr>
          <a:xfrm>
            <a:off x="8707673" y="2598154"/>
            <a:ext cx="1464890" cy="840879"/>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7406" name="Google Shape;7406;p120"/>
          <p:cNvCxnSpPr/>
          <p:nvPr/>
        </p:nvCxnSpPr>
        <p:spPr>
          <a:xfrm>
            <a:off x="8593059" y="3030964"/>
            <a:ext cx="2202124" cy="0"/>
          </a:xfrm>
          <a:prstGeom prst="straightConnector1">
            <a:avLst/>
          </a:prstGeom>
          <a:noFill/>
          <a:ln cap="flat" cmpd="sng" w="31750">
            <a:solidFill>
              <a:srgbClr val="CC0000"/>
            </a:solidFill>
            <a:prstDash val="solid"/>
            <a:round/>
            <a:headEnd len="med" w="med" type="none"/>
            <a:tailEnd len="med" w="med" type="triangle"/>
          </a:ln>
        </p:spPr>
      </p:cxnSp>
      <p:sp>
        <p:nvSpPr>
          <p:cNvPr id="7407" name="Google Shape;7407;p120"/>
          <p:cNvSpPr txBox="1"/>
          <p:nvPr/>
        </p:nvSpPr>
        <p:spPr>
          <a:xfrm>
            <a:off x="10844758" y="3478691"/>
            <a:ext cx="483955" cy="2520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client</a:t>
            </a:r>
            <a:endParaRPr b="0" i="1" sz="1800" u="none" cap="none" strike="noStrike">
              <a:solidFill>
                <a:srgbClr val="CC0000"/>
              </a:solidFill>
              <a:latin typeface="Arial"/>
              <a:ea typeface="Arial"/>
              <a:cs typeface="Arial"/>
              <a:sym typeface="Arial"/>
            </a:endParaRPr>
          </a:p>
        </p:txBody>
      </p:sp>
      <p:sp>
        <p:nvSpPr>
          <p:cNvPr id="7408" name="Google Shape;7408;p120"/>
          <p:cNvSpPr/>
          <p:nvPr/>
        </p:nvSpPr>
        <p:spPr>
          <a:xfrm>
            <a:off x="9433447" y="2723465"/>
            <a:ext cx="1348576" cy="190774"/>
          </a:xfrm>
          <a:custGeom>
            <a:rect b="b" l="l" r="r" t="t"/>
            <a:pathLst>
              <a:path extrusionOk="0" h="190774" w="1348576">
                <a:moveTo>
                  <a:pt x="0" y="0"/>
                </a:moveTo>
                <a:lnTo>
                  <a:pt x="374970" y="190774"/>
                </a:lnTo>
                <a:lnTo>
                  <a:pt x="1348576" y="190774"/>
                </a:lnTo>
              </a:path>
            </a:pathLst>
          </a:custGeom>
          <a:noFill/>
          <a:ln cap="flat" cmpd="sng" w="31750">
            <a:solidFill>
              <a:srgbClr val="CD000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09" name="Google Shape;7409;p120"/>
          <p:cNvSpPr/>
          <p:nvPr/>
        </p:nvSpPr>
        <p:spPr>
          <a:xfrm flipH="1" rot="10800000">
            <a:off x="9441126" y="3152158"/>
            <a:ext cx="1348576" cy="190774"/>
          </a:xfrm>
          <a:custGeom>
            <a:rect b="b" l="l" r="r" t="t"/>
            <a:pathLst>
              <a:path extrusionOk="0" h="190774" w="1348576">
                <a:moveTo>
                  <a:pt x="0" y="0"/>
                </a:moveTo>
                <a:lnTo>
                  <a:pt x="374970" y="190774"/>
                </a:lnTo>
                <a:lnTo>
                  <a:pt x="1348576" y="190774"/>
                </a:lnTo>
              </a:path>
            </a:pathLst>
          </a:custGeom>
          <a:noFill/>
          <a:ln cap="flat" cmpd="sng" w="31750">
            <a:solidFill>
              <a:srgbClr val="CD000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7410" name="Google Shape;7410;p120"/>
          <p:cNvGrpSpPr/>
          <p:nvPr/>
        </p:nvGrpSpPr>
        <p:grpSpPr>
          <a:xfrm>
            <a:off x="10236017" y="2762935"/>
            <a:ext cx="351378" cy="523220"/>
            <a:chOff x="10485997" y="1295948"/>
            <a:chExt cx="351378" cy="523220"/>
          </a:xfrm>
        </p:grpSpPr>
        <p:sp>
          <p:nvSpPr>
            <p:cNvPr id="7411" name="Google Shape;7411;p120"/>
            <p:cNvSpPr/>
            <p:nvPr/>
          </p:nvSpPr>
          <p:spPr>
            <a:xfrm>
              <a:off x="10492576" y="1381467"/>
              <a:ext cx="342078" cy="342078"/>
            </a:xfrm>
            <a:prstGeom prst="ellipse">
              <a:avLst/>
            </a:prstGeom>
            <a:solidFill>
              <a:schemeClr val="lt1"/>
            </a:solidFill>
            <a:ln cap="flat" cmpd="sng" w="12700">
              <a:solidFill>
                <a:srgbClr val="CD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12" name="Google Shape;7412;p120"/>
            <p:cNvSpPr txBox="1"/>
            <p:nvPr/>
          </p:nvSpPr>
          <p:spPr>
            <a:xfrm>
              <a:off x="10485997" y="1295948"/>
              <a:ext cx="35137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D0000"/>
                </a:buClr>
                <a:buSzPts val="2800"/>
                <a:buFont typeface="Calibri"/>
                <a:buNone/>
              </a:pPr>
              <a:r>
                <a:rPr b="0" i="0" lang="en-US" sz="2800" u="none" cap="none" strike="noStrike">
                  <a:solidFill>
                    <a:srgbClr val="CD0000"/>
                  </a:solidFill>
                  <a:latin typeface="Calibri"/>
                  <a:ea typeface="Calibri"/>
                  <a:cs typeface="Calibri"/>
                  <a:sym typeface="Calibri"/>
                </a:rPr>
                <a:t>?</a:t>
              </a:r>
              <a:endParaRPr/>
            </a:p>
          </p:txBody>
        </p:sp>
      </p:grpSp>
      <p:sp>
        <p:nvSpPr>
          <p:cNvPr id="7413" name="Google Shape;7413;p120"/>
          <p:cNvSpPr txBox="1"/>
          <p:nvPr/>
        </p:nvSpPr>
        <p:spPr>
          <a:xfrm>
            <a:off x="857469" y="4086563"/>
            <a:ext cx="10369274" cy="2566485"/>
          </a:xfrm>
          <a:prstGeom prst="rect">
            <a:avLst/>
          </a:prstGeom>
          <a:noFill/>
          <a:ln>
            <a:noFill/>
          </a:ln>
        </p:spPr>
        <p:txBody>
          <a:bodyPr anchorCtr="0" anchor="t" bIns="45700" lIns="91425" spcFirstLastPara="1" rIns="91425" wrap="square" tIns="45700">
            <a:normAutofit/>
          </a:bodyPr>
          <a:lstStyle/>
          <a:p>
            <a:pPr indent="0" lvl="0" marL="13017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client:</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periodically estimates server-to-client bandwidth</a:t>
            </a:r>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rgbClr val="000000"/>
                </a:solidFill>
                <a:latin typeface="Calibri"/>
                <a:ea typeface="Calibri"/>
                <a:cs typeface="Calibri"/>
                <a:sym typeface="Calibri"/>
              </a:rPr>
              <a:t>consulting manifest, requests one chunk at a time </a:t>
            </a:r>
            <a:endParaRPr/>
          </a:p>
          <a:p>
            <a:pPr indent="-228600" lvl="2" marL="1143000" marR="0" rtl="0" algn="l">
              <a:lnSpc>
                <a:spcPct val="90000"/>
              </a:lnSpc>
              <a:spcBef>
                <a:spcPts val="500"/>
              </a:spcBef>
              <a:spcAft>
                <a:spcPts val="0"/>
              </a:spcAft>
              <a:buClr>
                <a:srgbClr val="0000A3"/>
              </a:buClr>
              <a:buSzPts val="2400"/>
              <a:buFont typeface="Arial"/>
              <a:buChar char="•"/>
            </a:pPr>
            <a:r>
              <a:rPr b="0" i="0" lang="en-US" sz="2400" u="none" cap="none" strike="noStrike">
                <a:solidFill>
                  <a:srgbClr val="000000"/>
                </a:solidFill>
                <a:latin typeface="Calibri"/>
                <a:ea typeface="Calibri"/>
                <a:cs typeface="Calibri"/>
                <a:sym typeface="Calibri"/>
              </a:rPr>
              <a:t>chooses maximum coding rate sustainable given current bandwidth</a:t>
            </a:r>
            <a:endParaRPr/>
          </a:p>
          <a:p>
            <a:pPr indent="-228600" lvl="2" marL="1143000" marR="0" rtl="0" algn="l">
              <a:lnSpc>
                <a:spcPct val="90000"/>
              </a:lnSpc>
              <a:spcBef>
                <a:spcPts val="500"/>
              </a:spcBef>
              <a:spcAft>
                <a:spcPts val="0"/>
              </a:spcAft>
              <a:buClr>
                <a:srgbClr val="0000A3"/>
              </a:buClr>
              <a:buSzPts val="2400"/>
              <a:buFont typeface="Arial"/>
              <a:buChar char="•"/>
            </a:pPr>
            <a:r>
              <a:rPr b="0" i="0" lang="en-US" sz="2400" u="none" cap="none" strike="noStrike">
                <a:solidFill>
                  <a:srgbClr val="000000"/>
                </a:solidFill>
                <a:latin typeface="Calibri"/>
                <a:ea typeface="Calibri"/>
                <a:cs typeface="Calibri"/>
                <a:sym typeface="Calibri"/>
              </a:rPr>
              <a:t>can choose different coding rates at different points in time (depending on available bandwidth at time), and from different servers</a:t>
            </a:r>
            <a:endParaRPr/>
          </a:p>
        </p:txBody>
      </p:sp>
      <p:grpSp>
        <p:nvGrpSpPr>
          <p:cNvPr id="7414" name="Google Shape;7414;p120"/>
          <p:cNvGrpSpPr/>
          <p:nvPr/>
        </p:nvGrpSpPr>
        <p:grpSpPr>
          <a:xfrm>
            <a:off x="7793102" y="2318615"/>
            <a:ext cx="943482" cy="1132486"/>
            <a:chOff x="7698509" y="2176725"/>
            <a:chExt cx="943482" cy="1132486"/>
          </a:xfrm>
        </p:grpSpPr>
        <p:grpSp>
          <p:nvGrpSpPr>
            <p:cNvPr id="7415" name="Google Shape;7415;p120"/>
            <p:cNvGrpSpPr/>
            <p:nvPr/>
          </p:nvGrpSpPr>
          <p:grpSpPr>
            <a:xfrm>
              <a:off x="8058261" y="2771439"/>
              <a:ext cx="269531" cy="537772"/>
              <a:chOff x="4140" y="429"/>
              <a:chExt cx="1425" cy="2396"/>
            </a:xfrm>
          </p:grpSpPr>
          <p:sp>
            <p:nvSpPr>
              <p:cNvPr id="7416" name="Google Shape;7416;p12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17" name="Google Shape;7417;p120"/>
              <p:cNvSpPr/>
              <p:nvPr/>
            </p:nvSpPr>
            <p:spPr>
              <a:xfrm>
                <a:off x="4204" y="429"/>
                <a:ext cx="1049"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18" name="Google Shape;7418;p12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19" name="Google Shape;7419;p12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20" name="Google Shape;7420;p120"/>
              <p:cNvSpPr/>
              <p:nvPr/>
            </p:nvSpPr>
            <p:spPr>
              <a:xfrm>
                <a:off x="4214" y="695"/>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421" name="Google Shape;7421;p120"/>
              <p:cNvGrpSpPr/>
              <p:nvPr/>
            </p:nvGrpSpPr>
            <p:grpSpPr>
              <a:xfrm>
                <a:off x="4749" y="666"/>
                <a:ext cx="583" cy="145"/>
                <a:chOff x="614" y="2566"/>
                <a:chExt cx="727" cy="139"/>
              </a:xfrm>
            </p:grpSpPr>
            <p:sp>
              <p:nvSpPr>
                <p:cNvPr id="7422" name="Google Shape;7422;p120"/>
                <p:cNvSpPr/>
                <p:nvPr/>
              </p:nvSpPr>
              <p:spPr>
                <a:xfrm>
                  <a:off x="614" y="2566"/>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23" name="Google Shape;7423;p120"/>
                <p:cNvSpPr/>
                <p:nvPr/>
              </p:nvSpPr>
              <p:spPr>
                <a:xfrm>
                  <a:off x="627" y="2580"/>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24" name="Google Shape;7424;p120"/>
              <p:cNvSpPr/>
              <p:nvPr/>
            </p:nvSpPr>
            <p:spPr>
              <a:xfrm>
                <a:off x="4225" y="1020"/>
                <a:ext cx="593"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425" name="Google Shape;7425;p120"/>
              <p:cNvGrpSpPr/>
              <p:nvPr/>
            </p:nvGrpSpPr>
            <p:grpSpPr>
              <a:xfrm>
                <a:off x="4749" y="995"/>
                <a:ext cx="578" cy="131"/>
                <a:chOff x="617" y="2569"/>
                <a:chExt cx="721" cy="136"/>
              </a:xfrm>
            </p:grpSpPr>
            <p:sp>
              <p:nvSpPr>
                <p:cNvPr id="7426" name="Google Shape;7426;p120"/>
                <p:cNvSpPr/>
                <p:nvPr/>
              </p:nvSpPr>
              <p:spPr>
                <a:xfrm>
                  <a:off x="617" y="2569"/>
                  <a:ext cx="721"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27" name="Google Shape;7427;p120"/>
                <p:cNvSpPr/>
                <p:nvPr/>
              </p:nvSpPr>
              <p:spPr>
                <a:xfrm>
                  <a:off x="630" y="2584"/>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28" name="Google Shape;7428;p120"/>
              <p:cNvSpPr/>
              <p:nvPr/>
            </p:nvSpPr>
            <p:spPr>
              <a:xfrm>
                <a:off x="4219" y="1358"/>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29" name="Google Shape;7429;p120"/>
              <p:cNvSpPr/>
              <p:nvPr/>
            </p:nvSpPr>
            <p:spPr>
              <a:xfrm>
                <a:off x="4225" y="1654"/>
                <a:ext cx="599"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430" name="Google Shape;7430;p120"/>
              <p:cNvGrpSpPr/>
              <p:nvPr/>
            </p:nvGrpSpPr>
            <p:grpSpPr>
              <a:xfrm>
                <a:off x="4733" y="1629"/>
                <a:ext cx="577" cy="150"/>
                <a:chOff x="612" y="2570"/>
                <a:chExt cx="719" cy="138"/>
              </a:xfrm>
            </p:grpSpPr>
            <p:sp>
              <p:nvSpPr>
                <p:cNvPr id="7431" name="Google Shape;7431;p120"/>
                <p:cNvSpPr/>
                <p:nvPr/>
              </p:nvSpPr>
              <p:spPr>
                <a:xfrm>
                  <a:off x="612" y="2570"/>
                  <a:ext cx="71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2" name="Google Shape;7432;p120"/>
                <p:cNvSpPr/>
                <p:nvPr/>
              </p:nvSpPr>
              <p:spPr>
                <a:xfrm>
                  <a:off x="625" y="2588"/>
                  <a:ext cx="693"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33" name="Google Shape;7433;p12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434" name="Google Shape;7434;p120"/>
              <p:cNvGrpSpPr/>
              <p:nvPr/>
            </p:nvGrpSpPr>
            <p:grpSpPr>
              <a:xfrm>
                <a:off x="4739" y="1329"/>
                <a:ext cx="583" cy="136"/>
                <a:chOff x="614" y="2570"/>
                <a:chExt cx="726" cy="136"/>
              </a:xfrm>
            </p:grpSpPr>
            <p:sp>
              <p:nvSpPr>
                <p:cNvPr id="7435" name="Google Shape;7435;p120"/>
                <p:cNvSpPr/>
                <p:nvPr/>
              </p:nvSpPr>
              <p:spPr>
                <a:xfrm>
                  <a:off x="614" y="2570"/>
                  <a:ext cx="726"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6" name="Google Shape;7436;p120"/>
                <p:cNvSpPr/>
                <p:nvPr/>
              </p:nvSpPr>
              <p:spPr>
                <a:xfrm>
                  <a:off x="627" y="2585"/>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37" name="Google Shape;7437;p120"/>
              <p:cNvSpPr/>
              <p:nvPr/>
            </p:nvSpPr>
            <p:spPr>
              <a:xfrm>
                <a:off x="5252" y="429"/>
                <a:ext cx="64"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8" name="Google Shape;7438;p12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39" name="Google Shape;7439;p12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40" name="Google Shape;7440;p120"/>
              <p:cNvSpPr/>
              <p:nvPr/>
            </p:nvSpPr>
            <p:spPr>
              <a:xfrm>
                <a:off x="5517" y="2612"/>
                <a:ext cx="48"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1" name="Google Shape;7441;p12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42" name="Google Shape;7442;p120"/>
              <p:cNvSpPr/>
              <p:nvPr/>
            </p:nvSpPr>
            <p:spPr>
              <a:xfrm>
                <a:off x="4140" y="2680"/>
                <a:ext cx="1203"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3" name="Google Shape;7443;p120"/>
              <p:cNvSpPr/>
              <p:nvPr/>
            </p:nvSpPr>
            <p:spPr>
              <a:xfrm>
                <a:off x="4204" y="2709"/>
                <a:ext cx="1075" cy="82"/>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4" name="Google Shape;7444;p120"/>
              <p:cNvSpPr/>
              <p:nvPr/>
            </p:nvSpPr>
            <p:spPr>
              <a:xfrm>
                <a:off x="4310" y="2380"/>
                <a:ext cx="159"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5" name="Google Shape;7445;p120"/>
              <p:cNvSpPr/>
              <p:nvPr/>
            </p:nvSpPr>
            <p:spPr>
              <a:xfrm>
                <a:off x="4484" y="2385"/>
                <a:ext cx="164"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7446" name="Google Shape;7446;p120"/>
              <p:cNvSpPr/>
              <p:nvPr/>
            </p:nvSpPr>
            <p:spPr>
              <a:xfrm>
                <a:off x="4664" y="2380"/>
                <a:ext cx="154"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7" name="Google Shape;7447;p120"/>
              <p:cNvSpPr/>
              <p:nvPr/>
            </p:nvSpPr>
            <p:spPr>
              <a:xfrm>
                <a:off x="5062" y="1838"/>
                <a:ext cx="85"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448" name="Google Shape;7448;p120"/>
            <p:cNvGrpSpPr/>
            <p:nvPr/>
          </p:nvGrpSpPr>
          <p:grpSpPr>
            <a:xfrm>
              <a:off x="7698509" y="2176725"/>
              <a:ext cx="943482" cy="604263"/>
              <a:chOff x="7698509" y="2176725"/>
              <a:chExt cx="943482" cy="604263"/>
            </a:xfrm>
          </p:grpSpPr>
          <p:pic>
            <p:nvPicPr>
              <p:cNvPr descr="A picture containing monitor, television, screen, photo&#10;&#10;Description automatically generated" id="7449" name="Google Shape;7449;p120"/>
              <p:cNvPicPr preferRelativeResize="0"/>
              <p:nvPr/>
            </p:nvPicPr>
            <p:blipFill rotWithShape="1">
              <a:blip r:embed="rId3">
                <a:alphaModFix/>
              </a:blip>
              <a:srcRect b="0" l="0" r="0" t="0"/>
              <a:stretch/>
            </p:blipFill>
            <p:spPr>
              <a:xfrm>
                <a:off x="7744691" y="2449197"/>
                <a:ext cx="772609" cy="262519"/>
              </a:xfrm>
              <a:prstGeom prst="rect">
                <a:avLst/>
              </a:prstGeom>
              <a:noFill/>
              <a:ln>
                <a:noFill/>
              </a:ln>
            </p:spPr>
          </p:pic>
          <p:pic>
            <p:nvPicPr>
              <p:cNvPr descr="A picture containing monitor, television, screen, photo&#10;&#10;Description automatically generated" id="7450" name="Google Shape;7450;p120"/>
              <p:cNvPicPr preferRelativeResize="0"/>
              <p:nvPr/>
            </p:nvPicPr>
            <p:blipFill rotWithShape="1">
              <a:blip r:embed="rId3">
                <a:alphaModFix/>
              </a:blip>
              <a:srcRect b="0" l="0" r="0" t="0"/>
              <a:stretch/>
            </p:blipFill>
            <p:spPr>
              <a:xfrm>
                <a:off x="7698509" y="2518469"/>
                <a:ext cx="772609" cy="262519"/>
              </a:xfrm>
              <a:prstGeom prst="rect">
                <a:avLst/>
              </a:prstGeom>
              <a:noFill/>
              <a:ln>
                <a:noFill/>
              </a:ln>
            </p:spPr>
          </p:pic>
          <p:pic>
            <p:nvPicPr>
              <p:cNvPr descr="A picture containing monitor, television, screen, photo&#10;&#10;Description automatically generated" id="7451" name="Google Shape;7451;p120"/>
              <p:cNvPicPr preferRelativeResize="0"/>
              <p:nvPr/>
            </p:nvPicPr>
            <p:blipFill rotWithShape="1">
              <a:blip r:embed="rId3">
                <a:alphaModFix/>
              </a:blip>
              <a:srcRect b="0" l="0" r="0" t="0"/>
              <a:stretch/>
            </p:blipFill>
            <p:spPr>
              <a:xfrm>
                <a:off x="7869382" y="2176725"/>
                <a:ext cx="772609" cy="262519"/>
              </a:xfrm>
              <a:prstGeom prst="rect">
                <a:avLst/>
              </a:prstGeom>
              <a:noFill/>
              <a:ln>
                <a:noFill/>
              </a:ln>
            </p:spPr>
          </p:pic>
          <p:sp>
            <p:nvSpPr>
              <p:cNvPr id="7452" name="Google Shape;7452;p120"/>
              <p:cNvSpPr txBox="1"/>
              <p:nvPr/>
            </p:nvSpPr>
            <p:spPr>
              <a:xfrm>
                <a:off x="8026400" y="2202874"/>
                <a:ext cx="3577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t>
                </a:r>
                <a:endParaRPr/>
              </a:p>
            </p:txBody>
          </p:sp>
        </p:grpSp>
      </p:grpSp>
      <p:grpSp>
        <p:nvGrpSpPr>
          <p:cNvPr id="7453" name="Google Shape;7453;p120"/>
          <p:cNvGrpSpPr/>
          <p:nvPr/>
        </p:nvGrpSpPr>
        <p:grpSpPr>
          <a:xfrm>
            <a:off x="9125221" y="2229519"/>
            <a:ext cx="269531" cy="537772"/>
            <a:chOff x="4140" y="429"/>
            <a:chExt cx="1425" cy="2396"/>
          </a:xfrm>
        </p:grpSpPr>
        <p:sp>
          <p:nvSpPr>
            <p:cNvPr id="7454" name="Google Shape;7454;p12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55" name="Google Shape;7455;p120"/>
            <p:cNvSpPr/>
            <p:nvPr/>
          </p:nvSpPr>
          <p:spPr>
            <a:xfrm>
              <a:off x="4204" y="429"/>
              <a:ext cx="1049"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56" name="Google Shape;7456;p12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57" name="Google Shape;7457;p12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58" name="Google Shape;7458;p120"/>
            <p:cNvSpPr/>
            <p:nvPr/>
          </p:nvSpPr>
          <p:spPr>
            <a:xfrm>
              <a:off x="4214" y="695"/>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459" name="Google Shape;7459;p120"/>
            <p:cNvGrpSpPr/>
            <p:nvPr/>
          </p:nvGrpSpPr>
          <p:grpSpPr>
            <a:xfrm>
              <a:off x="4749" y="666"/>
              <a:ext cx="583" cy="145"/>
              <a:chOff x="614" y="2566"/>
              <a:chExt cx="727" cy="139"/>
            </a:xfrm>
          </p:grpSpPr>
          <p:sp>
            <p:nvSpPr>
              <p:cNvPr id="7460" name="Google Shape;7460;p120"/>
              <p:cNvSpPr/>
              <p:nvPr/>
            </p:nvSpPr>
            <p:spPr>
              <a:xfrm>
                <a:off x="614" y="2566"/>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61" name="Google Shape;7461;p120"/>
              <p:cNvSpPr/>
              <p:nvPr/>
            </p:nvSpPr>
            <p:spPr>
              <a:xfrm>
                <a:off x="627" y="2580"/>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62" name="Google Shape;7462;p120"/>
            <p:cNvSpPr/>
            <p:nvPr/>
          </p:nvSpPr>
          <p:spPr>
            <a:xfrm>
              <a:off x="4225" y="1020"/>
              <a:ext cx="593"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463" name="Google Shape;7463;p120"/>
            <p:cNvGrpSpPr/>
            <p:nvPr/>
          </p:nvGrpSpPr>
          <p:grpSpPr>
            <a:xfrm>
              <a:off x="4749" y="995"/>
              <a:ext cx="578" cy="131"/>
              <a:chOff x="617" y="2569"/>
              <a:chExt cx="721" cy="136"/>
            </a:xfrm>
          </p:grpSpPr>
          <p:sp>
            <p:nvSpPr>
              <p:cNvPr id="7464" name="Google Shape;7464;p120"/>
              <p:cNvSpPr/>
              <p:nvPr/>
            </p:nvSpPr>
            <p:spPr>
              <a:xfrm>
                <a:off x="617" y="2569"/>
                <a:ext cx="721"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65" name="Google Shape;7465;p120"/>
              <p:cNvSpPr/>
              <p:nvPr/>
            </p:nvSpPr>
            <p:spPr>
              <a:xfrm>
                <a:off x="630" y="2584"/>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66" name="Google Shape;7466;p120"/>
            <p:cNvSpPr/>
            <p:nvPr/>
          </p:nvSpPr>
          <p:spPr>
            <a:xfrm>
              <a:off x="4219" y="1358"/>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67" name="Google Shape;7467;p120"/>
            <p:cNvSpPr/>
            <p:nvPr/>
          </p:nvSpPr>
          <p:spPr>
            <a:xfrm>
              <a:off x="4225" y="1654"/>
              <a:ext cx="599"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468" name="Google Shape;7468;p120"/>
            <p:cNvGrpSpPr/>
            <p:nvPr/>
          </p:nvGrpSpPr>
          <p:grpSpPr>
            <a:xfrm>
              <a:off x="4733" y="1629"/>
              <a:ext cx="577" cy="150"/>
              <a:chOff x="612" y="2570"/>
              <a:chExt cx="719" cy="138"/>
            </a:xfrm>
          </p:grpSpPr>
          <p:sp>
            <p:nvSpPr>
              <p:cNvPr id="7469" name="Google Shape;7469;p120"/>
              <p:cNvSpPr/>
              <p:nvPr/>
            </p:nvSpPr>
            <p:spPr>
              <a:xfrm>
                <a:off x="612" y="2570"/>
                <a:ext cx="71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70" name="Google Shape;7470;p120"/>
              <p:cNvSpPr/>
              <p:nvPr/>
            </p:nvSpPr>
            <p:spPr>
              <a:xfrm>
                <a:off x="625" y="2588"/>
                <a:ext cx="693"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71" name="Google Shape;7471;p12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472" name="Google Shape;7472;p120"/>
            <p:cNvGrpSpPr/>
            <p:nvPr/>
          </p:nvGrpSpPr>
          <p:grpSpPr>
            <a:xfrm>
              <a:off x="4739" y="1329"/>
              <a:ext cx="583" cy="136"/>
              <a:chOff x="614" y="2570"/>
              <a:chExt cx="726" cy="136"/>
            </a:xfrm>
          </p:grpSpPr>
          <p:sp>
            <p:nvSpPr>
              <p:cNvPr id="7473" name="Google Shape;7473;p120"/>
              <p:cNvSpPr/>
              <p:nvPr/>
            </p:nvSpPr>
            <p:spPr>
              <a:xfrm>
                <a:off x="614" y="2570"/>
                <a:ext cx="726"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74" name="Google Shape;7474;p120"/>
              <p:cNvSpPr/>
              <p:nvPr/>
            </p:nvSpPr>
            <p:spPr>
              <a:xfrm>
                <a:off x="627" y="2585"/>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475" name="Google Shape;7475;p120"/>
            <p:cNvSpPr/>
            <p:nvPr/>
          </p:nvSpPr>
          <p:spPr>
            <a:xfrm>
              <a:off x="5252" y="429"/>
              <a:ext cx="64"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76" name="Google Shape;7476;p12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77" name="Google Shape;7477;p12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78" name="Google Shape;7478;p120"/>
            <p:cNvSpPr/>
            <p:nvPr/>
          </p:nvSpPr>
          <p:spPr>
            <a:xfrm>
              <a:off x="5517" y="2612"/>
              <a:ext cx="48"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79" name="Google Shape;7479;p12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80" name="Google Shape;7480;p120"/>
            <p:cNvSpPr/>
            <p:nvPr/>
          </p:nvSpPr>
          <p:spPr>
            <a:xfrm>
              <a:off x="4140" y="2680"/>
              <a:ext cx="1203"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1" name="Google Shape;7481;p120"/>
            <p:cNvSpPr/>
            <p:nvPr/>
          </p:nvSpPr>
          <p:spPr>
            <a:xfrm>
              <a:off x="4204" y="2709"/>
              <a:ext cx="1075" cy="82"/>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2" name="Google Shape;7482;p120"/>
            <p:cNvSpPr/>
            <p:nvPr/>
          </p:nvSpPr>
          <p:spPr>
            <a:xfrm>
              <a:off x="4310" y="2380"/>
              <a:ext cx="159"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3" name="Google Shape;7483;p120"/>
            <p:cNvSpPr/>
            <p:nvPr/>
          </p:nvSpPr>
          <p:spPr>
            <a:xfrm>
              <a:off x="4484" y="2385"/>
              <a:ext cx="164"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7484" name="Google Shape;7484;p120"/>
            <p:cNvSpPr/>
            <p:nvPr/>
          </p:nvSpPr>
          <p:spPr>
            <a:xfrm>
              <a:off x="4664" y="2380"/>
              <a:ext cx="154"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5" name="Google Shape;7485;p120"/>
            <p:cNvSpPr/>
            <p:nvPr/>
          </p:nvSpPr>
          <p:spPr>
            <a:xfrm>
              <a:off x="5062" y="1838"/>
              <a:ext cx="85"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486" name="Google Shape;7486;p120"/>
          <p:cNvGrpSpPr/>
          <p:nvPr/>
        </p:nvGrpSpPr>
        <p:grpSpPr>
          <a:xfrm>
            <a:off x="9411855" y="1981647"/>
            <a:ext cx="943482" cy="604263"/>
            <a:chOff x="7698509" y="2176725"/>
            <a:chExt cx="943482" cy="604263"/>
          </a:xfrm>
        </p:grpSpPr>
        <p:pic>
          <p:nvPicPr>
            <p:cNvPr descr="A picture containing monitor, television, screen, photo&#10;&#10;Description automatically generated" id="7487" name="Google Shape;7487;p120"/>
            <p:cNvPicPr preferRelativeResize="0"/>
            <p:nvPr/>
          </p:nvPicPr>
          <p:blipFill rotWithShape="1">
            <a:blip r:embed="rId3">
              <a:alphaModFix/>
            </a:blip>
            <a:srcRect b="0" l="0" r="0" t="0"/>
            <a:stretch/>
          </p:blipFill>
          <p:spPr>
            <a:xfrm>
              <a:off x="7744691" y="2449197"/>
              <a:ext cx="772609" cy="262519"/>
            </a:xfrm>
            <a:prstGeom prst="rect">
              <a:avLst/>
            </a:prstGeom>
            <a:noFill/>
            <a:ln>
              <a:noFill/>
            </a:ln>
          </p:spPr>
        </p:pic>
        <p:pic>
          <p:nvPicPr>
            <p:cNvPr descr="A picture containing monitor, television, screen, photo&#10;&#10;Description automatically generated" id="7488" name="Google Shape;7488;p120"/>
            <p:cNvPicPr preferRelativeResize="0"/>
            <p:nvPr/>
          </p:nvPicPr>
          <p:blipFill rotWithShape="1">
            <a:blip r:embed="rId3">
              <a:alphaModFix/>
            </a:blip>
            <a:srcRect b="0" l="0" r="0" t="0"/>
            <a:stretch/>
          </p:blipFill>
          <p:spPr>
            <a:xfrm>
              <a:off x="7698509" y="2518469"/>
              <a:ext cx="772609" cy="262519"/>
            </a:xfrm>
            <a:prstGeom prst="rect">
              <a:avLst/>
            </a:prstGeom>
            <a:noFill/>
            <a:ln>
              <a:noFill/>
            </a:ln>
          </p:spPr>
        </p:pic>
        <p:pic>
          <p:nvPicPr>
            <p:cNvPr descr="A picture containing monitor, television, screen, photo&#10;&#10;Description automatically generated" id="7489" name="Google Shape;7489;p120"/>
            <p:cNvPicPr preferRelativeResize="0"/>
            <p:nvPr/>
          </p:nvPicPr>
          <p:blipFill rotWithShape="1">
            <a:blip r:embed="rId3">
              <a:alphaModFix/>
            </a:blip>
            <a:srcRect b="0" l="0" r="0" t="0"/>
            <a:stretch/>
          </p:blipFill>
          <p:spPr>
            <a:xfrm>
              <a:off x="7869382" y="2176725"/>
              <a:ext cx="772609" cy="262519"/>
            </a:xfrm>
            <a:prstGeom prst="rect">
              <a:avLst/>
            </a:prstGeom>
            <a:noFill/>
            <a:ln>
              <a:noFill/>
            </a:ln>
          </p:spPr>
        </p:pic>
        <p:sp>
          <p:nvSpPr>
            <p:cNvPr id="7490" name="Google Shape;7490;p120"/>
            <p:cNvSpPr txBox="1"/>
            <p:nvPr/>
          </p:nvSpPr>
          <p:spPr>
            <a:xfrm>
              <a:off x="8026400" y="2202874"/>
              <a:ext cx="3577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t>
              </a:r>
              <a:endParaRPr/>
            </a:p>
          </p:txBody>
        </p:sp>
      </p:grpSp>
      <p:grpSp>
        <p:nvGrpSpPr>
          <p:cNvPr id="7491" name="Google Shape;7491;p120"/>
          <p:cNvGrpSpPr/>
          <p:nvPr/>
        </p:nvGrpSpPr>
        <p:grpSpPr>
          <a:xfrm>
            <a:off x="9119966" y="3154428"/>
            <a:ext cx="269531" cy="537772"/>
            <a:chOff x="4140" y="429"/>
            <a:chExt cx="1425" cy="2396"/>
          </a:xfrm>
        </p:grpSpPr>
        <p:sp>
          <p:nvSpPr>
            <p:cNvPr id="7492" name="Google Shape;7492;p12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93" name="Google Shape;7493;p120"/>
            <p:cNvSpPr/>
            <p:nvPr/>
          </p:nvSpPr>
          <p:spPr>
            <a:xfrm>
              <a:off x="4204" y="429"/>
              <a:ext cx="1049"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4" name="Google Shape;7494;p12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95" name="Google Shape;7495;p12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96" name="Google Shape;7496;p120"/>
            <p:cNvSpPr/>
            <p:nvPr/>
          </p:nvSpPr>
          <p:spPr>
            <a:xfrm>
              <a:off x="4214" y="695"/>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497" name="Google Shape;7497;p120"/>
            <p:cNvGrpSpPr/>
            <p:nvPr/>
          </p:nvGrpSpPr>
          <p:grpSpPr>
            <a:xfrm>
              <a:off x="4749" y="666"/>
              <a:ext cx="583" cy="145"/>
              <a:chOff x="614" y="2566"/>
              <a:chExt cx="727" cy="139"/>
            </a:xfrm>
          </p:grpSpPr>
          <p:sp>
            <p:nvSpPr>
              <p:cNvPr id="7498" name="Google Shape;7498;p120"/>
              <p:cNvSpPr/>
              <p:nvPr/>
            </p:nvSpPr>
            <p:spPr>
              <a:xfrm>
                <a:off x="614" y="2566"/>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9" name="Google Shape;7499;p120"/>
              <p:cNvSpPr/>
              <p:nvPr/>
            </p:nvSpPr>
            <p:spPr>
              <a:xfrm>
                <a:off x="627" y="2580"/>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00" name="Google Shape;7500;p120"/>
            <p:cNvSpPr/>
            <p:nvPr/>
          </p:nvSpPr>
          <p:spPr>
            <a:xfrm>
              <a:off x="4225" y="1020"/>
              <a:ext cx="593"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501" name="Google Shape;7501;p120"/>
            <p:cNvGrpSpPr/>
            <p:nvPr/>
          </p:nvGrpSpPr>
          <p:grpSpPr>
            <a:xfrm>
              <a:off x="4749" y="995"/>
              <a:ext cx="578" cy="131"/>
              <a:chOff x="617" y="2569"/>
              <a:chExt cx="721" cy="136"/>
            </a:xfrm>
          </p:grpSpPr>
          <p:sp>
            <p:nvSpPr>
              <p:cNvPr id="7502" name="Google Shape;7502;p120"/>
              <p:cNvSpPr/>
              <p:nvPr/>
            </p:nvSpPr>
            <p:spPr>
              <a:xfrm>
                <a:off x="617" y="2569"/>
                <a:ext cx="721"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03" name="Google Shape;7503;p120"/>
              <p:cNvSpPr/>
              <p:nvPr/>
            </p:nvSpPr>
            <p:spPr>
              <a:xfrm>
                <a:off x="630" y="2584"/>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04" name="Google Shape;7504;p120"/>
            <p:cNvSpPr/>
            <p:nvPr/>
          </p:nvSpPr>
          <p:spPr>
            <a:xfrm>
              <a:off x="4219" y="1358"/>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05" name="Google Shape;7505;p120"/>
            <p:cNvSpPr/>
            <p:nvPr/>
          </p:nvSpPr>
          <p:spPr>
            <a:xfrm>
              <a:off x="4225" y="1654"/>
              <a:ext cx="599"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506" name="Google Shape;7506;p120"/>
            <p:cNvGrpSpPr/>
            <p:nvPr/>
          </p:nvGrpSpPr>
          <p:grpSpPr>
            <a:xfrm>
              <a:off x="4733" y="1629"/>
              <a:ext cx="577" cy="150"/>
              <a:chOff x="612" y="2570"/>
              <a:chExt cx="719" cy="138"/>
            </a:xfrm>
          </p:grpSpPr>
          <p:sp>
            <p:nvSpPr>
              <p:cNvPr id="7507" name="Google Shape;7507;p120"/>
              <p:cNvSpPr/>
              <p:nvPr/>
            </p:nvSpPr>
            <p:spPr>
              <a:xfrm>
                <a:off x="612" y="2570"/>
                <a:ext cx="71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08" name="Google Shape;7508;p120"/>
              <p:cNvSpPr/>
              <p:nvPr/>
            </p:nvSpPr>
            <p:spPr>
              <a:xfrm>
                <a:off x="625" y="2588"/>
                <a:ext cx="693"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09" name="Google Shape;7509;p12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510" name="Google Shape;7510;p120"/>
            <p:cNvGrpSpPr/>
            <p:nvPr/>
          </p:nvGrpSpPr>
          <p:grpSpPr>
            <a:xfrm>
              <a:off x="4739" y="1329"/>
              <a:ext cx="583" cy="136"/>
              <a:chOff x="614" y="2570"/>
              <a:chExt cx="726" cy="136"/>
            </a:xfrm>
          </p:grpSpPr>
          <p:sp>
            <p:nvSpPr>
              <p:cNvPr id="7511" name="Google Shape;7511;p120"/>
              <p:cNvSpPr/>
              <p:nvPr/>
            </p:nvSpPr>
            <p:spPr>
              <a:xfrm>
                <a:off x="614" y="2570"/>
                <a:ext cx="726"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2" name="Google Shape;7512;p120"/>
              <p:cNvSpPr/>
              <p:nvPr/>
            </p:nvSpPr>
            <p:spPr>
              <a:xfrm>
                <a:off x="627" y="2585"/>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13" name="Google Shape;7513;p120"/>
            <p:cNvSpPr/>
            <p:nvPr/>
          </p:nvSpPr>
          <p:spPr>
            <a:xfrm>
              <a:off x="5252" y="429"/>
              <a:ext cx="64"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4" name="Google Shape;7514;p12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15" name="Google Shape;7515;p12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16" name="Google Shape;7516;p120"/>
            <p:cNvSpPr/>
            <p:nvPr/>
          </p:nvSpPr>
          <p:spPr>
            <a:xfrm>
              <a:off x="5517" y="2612"/>
              <a:ext cx="48"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7" name="Google Shape;7517;p12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18" name="Google Shape;7518;p120"/>
            <p:cNvSpPr/>
            <p:nvPr/>
          </p:nvSpPr>
          <p:spPr>
            <a:xfrm>
              <a:off x="4140" y="2680"/>
              <a:ext cx="1203"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9" name="Google Shape;7519;p120"/>
            <p:cNvSpPr/>
            <p:nvPr/>
          </p:nvSpPr>
          <p:spPr>
            <a:xfrm>
              <a:off x="4204" y="2709"/>
              <a:ext cx="1075" cy="82"/>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0" name="Google Shape;7520;p120"/>
            <p:cNvSpPr/>
            <p:nvPr/>
          </p:nvSpPr>
          <p:spPr>
            <a:xfrm>
              <a:off x="4310" y="2380"/>
              <a:ext cx="159"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1" name="Google Shape;7521;p120"/>
            <p:cNvSpPr/>
            <p:nvPr/>
          </p:nvSpPr>
          <p:spPr>
            <a:xfrm>
              <a:off x="4484" y="2385"/>
              <a:ext cx="164"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7522" name="Google Shape;7522;p120"/>
            <p:cNvSpPr/>
            <p:nvPr/>
          </p:nvSpPr>
          <p:spPr>
            <a:xfrm>
              <a:off x="4664" y="2380"/>
              <a:ext cx="154"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3" name="Google Shape;7523;p120"/>
            <p:cNvSpPr/>
            <p:nvPr/>
          </p:nvSpPr>
          <p:spPr>
            <a:xfrm>
              <a:off x="5062" y="1838"/>
              <a:ext cx="85"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524" name="Google Shape;7524;p120"/>
          <p:cNvGrpSpPr/>
          <p:nvPr/>
        </p:nvGrpSpPr>
        <p:grpSpPr>
          <a:xfrm>
            <a:off x="9343538" y="3332225"/>
            <a:ext cx="943482" cy="604263"/>
            <a:chOff x="7698509" y="2176725"/>
            <a:chExt cx="943482" cy="604263"/>
          </a:xfrm>
        </p:grpSpPr>
        <p:pic>
          <p:nvPicPr>
            <p:cNvPr descr="A picture containing monitor, television, screen, photo&#10;&#10;Description automatically generated" id="7525" name="Google Shape;7525;p120"/>
            <p:cNvPicPr preferRelativeResize="0"/>
            <p:nvPr/>
          </p:nvPicPr>
          <p:blipFill rotWithShape="1">
            <a:blip r:embed="rId3">
              <a:alphaModFix/>
            </a:blip>
            <a:srcRect b="0" l="0" r="0" t="0"/>
            <a:stretch/>
          </p:blipFill>
          <p:spPr>
            <a:xfrm>
              <a:off x="7744691" y="2449197"/>
              <a:ext cx="772609" cy="262519"/>
            </a:xfrm>
            <a:prstGeom prst="rect">
              <a:avLst/>
            </a:prstGeom>
            <a:noFill/>
            <a:ln>
              <a:noFill/>
            </a:ln>
          </p:spPr>
        </p:pic>
        <p:pic>
          <p:nvPicPr>
            <p:cNvPr descr="A picture containing monitor, television, screen, photo&#10;&#10;Description automatically generated" id="7526" name="Google Shape;7526;p120"/>
            <p:cNvPicPr preferRelativeResize="0"/>
            <p:nvPr/>
          </p:nvPicPr>
          <p:blipFill rotWithShape="1">
            <a:blip r:embed="rId3">
              <a:alphaModFix/>
            </a:blip>
            <a:srcRect b="0" l="0" r="0" t="0"/>
            <a:stretch/>
          </p:blipFill>
          <p:spPr>
            <a:xfrm>
              <a:off x="7698509" y="2518469"/>
              <a:ext cx="772609" cy="262519"/>
            </a:xfrm>
            <a:prstGeom prst="rect">
              <a:avLst/>
            </a:prstGeom>
            <a:noFill/>
            <a:ln>
              <a:noFill/>
            </a:ln>
          </p:spPr>
        </p:pic>
        <p:pic>
          <p:nvPicPr>
            <p:cNvPr descr="A picture containing monitor, television, screen, photo&#10;&#10;Description automatically generated" id="7527" name="Google Shape;7527;p120"/>
            <p:cNvPicPr preferRelativeResize="0"/>
            <p:nvPr/>
          </p:nvPicPr>
          <p:blipFill rotWithShape="1">
            <a:blip r:embed="rId3">
              <a:alphaModFix/>
            </a:blip>
            <a:srcRect b="0" l="0" r="0" t="0"/>
            <a:stretch/>
          </p:blipFill>
          <p:spPr>
            <a:xfrm>
              <a:off x="7869382" y="2176725"/>
              <a:ext cx="772609" cy="262519"/>
            </a:xfrm>
            <a:prstGeom prst="rect">
              <a:avLst/>
            </a:prstGeom>
            <a:noFill/>
            <a:ln>
              <a:noFill/>
            </a:ln>
          </p:spPr>
        </p:pic>
        <p:sp>
          <p:nvSpPr>
            <p:cNvPr id="7528" name="Google Shape;7528;p120"/>
            <p:cNvSpPr txBox="1"/>
            <p:nvPr/>
          </p:nvSpPr>
          <p:spPr>
            <a:xfrm>
              <a:off x="8026400" y="2202874"/>
              <a:ext cx="3577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t>
              </a:r>
              <a:endParaRPr/>
            </a:p>
          </p:txBody>
        </p:sp>
      </p:grpSp>
      <p:sp>
        <p:nvSpPr>
          <p:cNvPr id="7529" name="Google Shape;7529;p120"/>
          <p:cNvSpPr txBox="1"/>
          <p:nvPr/>
        </p:nvSpPr>
        <p:spPr>
          <a:xfrm>
            <a:off x="8056179" y="362607"/>
            <a:ext cx="334229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2800"/>
              <a:buFont typeface="Calibri"/>
              <a:buNone/>
            </a:pPr>
            <a:r>
              <a:rPr b="0" i="1" lang="en-US" sz="2800" u="none" cap="none" strike="noStrike">
                <a:solidFill>
                  <a:srgbClr val="CC0000"/>
                </a:solidFill>
                <a:latin typeface="Calibri"/>
                <a:ea typeface="Calibri"/>
                <a:cs typeface="Calibri"/>
                <a:sym typeface="Calibri"/>
              </a:rPr>
              <a:t>D</a:t>
            </a:r>
            <a:r>
              <a:rPr b="0" i="0" lang="en-US" sz="2800" u="none" cap="none" strike="noStrike">
                <a:solidFill>
                  <a:srgbClr val="000000"/>
                </a:solidFill>
                <a:latin typeface="Calibri"/>
                <a:ea typeface="Calibri"/>
                <a:cs typeface="Calibri"/>
                <a:sym typeface="Calibri"/>
              </a:rPr>
              <a:t>ynamic, </a:t>
            </a:r>
            <a:r>
              <a:rPr b="0" i="1" lang="en-US" sz="2800" u="none" cap="none" strike="noStrike">
                <a:solidFill>
                  <a:srgbClr val="CC0000"/>
                </a:solidFill>
                <a:latin typeface="Calibri"/>
                <a:ea typeface="Calibri"/>
                <a:cs typeface="Calibri"/>
                <a:sym typeface="Calibri"/>
              </a:rPr>
              <a:t>A</a:t>
            </a:r>
            <a:r>
              <a:rPr b="0" i="0" lang="en-US" sz="2800" u="none" cap="none" strike="noStrike">
                <a:solidFill>
                  <a:srgbClr val="000000"/>
                </a:solidFill>
                <a:latin typeface="Calibri"/>
                <a:ea typeface="Calibri"/>
                <a:cs typeface="Calibri"/>
                <a:sym typeface="Calibri"/>
              </a:rPr>
              <a:t>daptive </a:t>
            </a:r>
            <a:r>
              <a:rPr b="0" i="1" lang="en-US" sz="2800" u="none" cap="none" strike="noStrike">
                <a:solidFill>
                  <a:srgbClr val="CC0000"/>
                </a:solidFill>
                <a:latin typeface="Calibri"/>
                <a:ea typeface="Calibri"/>
                <a:cs typeface="Calibri"/>
                <a:sym typeface="Calibri"/>
              </a:rPr>
              <a:t>S</a:t>
            </a:r>
            <a:r>
              <a:rPr b="0" i="0" lang="en-US" sz="2800" u="none" cap="none" strike="noStrike">
                <a:solidFill>
                  <a:srgbClr val="000000"/>
                </a:solidFill>
                <a:latin typeface="Calibri"/>
                <a:ea typeface="Calibri"/>
                <a:cs typeface="Calibri"/>
                <a:sym typeface="Calibri"/>
              </a:rPr>
              <a:t>treaming over </a:t>
            </a:r>
            <a:r>
              <a:rPr b="0" i="1" lang="en-US" sz="2800" u="none" cap="none" strike="noStrike">
                <a:solidFill>
                  <a:srgbClr val="CC0000"/>
                </a:solidFill>
                <a:latin typeface="Calibri"/>
                <a:ea typeface="Calibri"/>
                <a:cs typeface="Calibri"/>
                <a:sym typeface="Calibri"/>
              </a:rPr>
              <a:t>H</a:t>
            </a:r>
            <a:r>
              <a:rPr b="0" i="0" lang="en-US" sz="2800" u="none" cap="none" strike="noStrike">
                <a:solidFill>
                  <a:srgbClr val="000000"/>
                </a:solidFill>
                <a:latin typeface="Calibri"/>
                <a:ea typeface="Calibri"/>
                <a:cs typeface="Calibri"/>
                <a:sym typeface="Calibri"/>
              </a:rPr>
              <a:t>TTP</a:t>
            </a:r>
            <a:endParaRPr/>
          </a:p>
        </p:txBody>
      </p:sp>
      <p:sp>
        <p:nvSpPr>
          <p:cNvPr id="7530" name="Google Shape;7530;p120"/>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3">
                                            <p:txEl>
                                              <p:pRg end="0" st="0"/>
                                            </p:txEl>
                                          </p:spTgt>
                                        </p:tgtEl>
                                        <p:attrNameLst>
                                          <p:attrName>style.visibility</p:attrName>
                                        </p:attrNameLst>
                                      </p:cBhvr>
                                      <p:to>
                                        <p:strVal val="visible"/>
                                      </p:to>
                                    </p:set>
                                    <p:animEffect filter="fade" transition="in">
                                      <p:cBhvr>
                                        <p:cTn dur="500"/>
                                        <p:tgtEl>
                                          <p:spTgt spid="74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3">
                                            <p:txEl>
                                              <p:pRg end="1" st="1"/>
                                            </p:txEl>
                                          </p:spTgt>
                                        </p:tgtEl>
                                        <p:attrNameLst>
                                          <p:attrName>style.visibility</p:attrName>
                                        </p:attrNameLst>
                                      </p:cBhvr>
                                      <p:to>
                                        <p:strVal val="visible"/>
                                      </p:to>
                                    </p:set>
                                    <p:animEffect filter="fade" transition="in">
                                      <p:cBhvr>
                                        <p:cTn dur="500"/>
                                        <p:tgtEl>
                                          <p:spTgt spid="74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3">
                                            <p:txEl>
                                              <p:pRg end="2" st="2"/>
                                            </p:txEl>
                                          </p:spTgt>
                                        </p:tgtEl>
                                        <p:attrNameLst>
                                          <p:attrName>style.visibility</p:attrName>
                                        </p:attrNameLst>
                                      </p:cBhvr>
                                      <p:to>
                                        <p:strVal val="visible"/>
                                      </p:to>
                                    </p:set>
                                    <p:animEffect filter="fade" transition="in">
                                      <p:cBhvr>
                                        <p:cTn dur="500"/>
                                        <p:tgtEl>
                                          <p:spTgt spid="74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3">
                                            <p:txEl>
                                              <p:pRg end="3" st="3"/>
                                            </p:txEl>
                                          </p:spTgt>
                                        </p:tgtEl>
                                        <p:attrNameLst>
                                          <p:attrName>style.visibility</p:attrName>
                                        </p:attrNameLst>
                                      </p:cBhvr>
                                      <p:to>
                                        <p:strVal val="visible"/>
                                      </p:to>
                                    </p:set>
                                    <p:animEffect filter="fade" transition="in">
                                      <p:cBhvr>
                                        <p:cTn dur="500"/>
                                        <p:tgtEl>
                                          <p:spTgt spid="74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3">
                                            <p:txEl>
                                              <p:pRg end="4" st="4"/>
                                            </p:txEl>
                                          </p:spTgt>
                                        </p:tgtEl>
                                        <p:attrNameLst>
                                          <p:attrName>style.visibility</p:attrName>
                                        </p:attrNameLst>
                                      </p:cBhvr>
                                      <p:to>
                                        <p:strVal val="visible"/>
                                      </p:to>
                                    </p:set>
                                    <p:animEffect filter="fade" transition="in">
                                      <p:cBhvr>
                                        <p:cTn dur="500"/>
                                        <p:tgtEl>
                                          <p:spTgt spid="741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5" name="Shape 7535"/>
        <p:cNvGrpSpPr/>
        <p:nvPr/>
      </p:nvGrpSpPr>
      <p:grpSpPr>
        <a:xfrm>
          <a:off x="0" y="0"/>
          <a:ext cx="0" cy="0"/>
          <a:chOff x="0" y="0"/>
          <a:chExt cx="0" cy="0"/>
        </a:xfrm>
      </p:grpSpPr>
      <p:sp>
        <p:nvSpPr>
          <p:cNvPr id="7536" name="Google Shape;7536;p121"/>
          <p:cNvSpPr/>
          <p:nvPr/>
        </p:nvSpPr>
        <p:spPr>
          <a:xfrm>
            <a:off x="8707673" y="2598154"/>
            <a:ext cx="1464890" cy="840879"/>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537" name="Google Shape;7537;p121"/>
          <p:cNvGrpSpPr/>
          <p:nvPr/>
        </p:nvGrpSpPr>
        <p:grpSpPr>
          <a:xfrm>
            <a:off x="7793102" y="2318615"/>
            <a:ext cx="943482" cy="1132486"/>
            <a:chOff x="7698509" y="2176725"/>
            <a:chExt cx="943482" cy="1132486"/>
          </a:xfrm>
        </p:grpSpPr>
        <p:grpSp>
          <p:nvGrpSpPr>
            <p:cNvPr id="7538" name="Google Shape;7538;p121"/>
            <p:cNvGrpSpPr/>
            <p:nvPr/>
          </p:nvGrpSpPr>
          <p:grpSpPr>
            <a:xfrm>
              <a:off x="8058261" y="2771439"/>
              <a:ext cx="269531" cy="537772"/>
              <a:chOff x="4140" y="429"/>
              <a:chExt cx="1425" cy="2396"/>
            </a:xfrm>
          </p:grpSpPr>
          <p:sp>
            <p:nvSpPr>
              <p:cNvPr id="7539" name="Google Shape;7539;p12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40" name="Google Shape;7540;p121"/>
              <p:cNvSpPr/>
              <p:nvPr/>
            </p:nvSpPr>
            <p:spPr>
              <a:xfrm>
                <a:off x="4204" y="429"/>
                <a:ext cx="1049"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1" name="Google Shape;7541;p12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42" name="Google Shape;7542;p12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43" name="Google Shape;7543;p121"/>
              <p:cNvSpPr/>
              <p:nvPr/>
            </p:nvSpPr>
            <p:spPr>
              <a:xfrm>
                <a:off x="4214" y="695"/>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544" name="Google Shape;7544;p121"/>
              <p:cNvGrpSpPr/>
              <p:nvPr/>
            </p:nvGrpSpPr>
            <p:grpSpPr>
              <a:xfrm>
                <a:off x="4749" y="666"/>
                <a:ext cx="583" cy="145"/>
                <a:chOff x="614" y="2566"/>
                <a:chExt cx="727" cy="139"/>
              </a:xfrm>
            </p:grpSpPr>
            <p:sp>
              <p:nvSpPr>
                <p:cNvPr id="7545" name="Google Shape;7545;p121"/>
                <p:cNvSpPr/>
                <p:nvPr/>
              </p:nvSpPr>
              <p:spPr>
                <a:xfrm>
                  <a:off x="614" y="2566"/>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6" name="Google Shape;7546;p121"/>
                <p:cNvSpPr/>
                <p:nvPr/>
              </p:nvSpPr>
              <p:spPr>
                <a:xfrm>
                  <a:off x="627" y="2580"/>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47" name="Google Shape;7547;p121"/>
              <p:cNvSpPr/>
              <p:nvPr/>
            </p:nvSpPr>
            <p:spPr>
              <a:xfrm>
                <a:off x="4225" y="1020"/>
                <a:ext cx="593"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548" name="Google Shape;7548;p121"/>
              <p:cNvGrpSpPr/>
              <p:nvPr/>
            </p:nvGrpSpPr>
            <p:grpSpPr>
              <a:xfrm>
                <a:off x="4749" y="995"/>
                <a:ext cx="578" cy="131"/>
                <a:chOff x="617" y="2569"/>
                <a:chExt cx="721" cy="136"/>
              </a:xfrm>
            </p:grpSpPr>
            <p:sp>
              <p:nvSpPr>
                <p:cNvPr id="7549" name="Google Shape;7549;p121"/>
                <p:cNvSpPr/>
                <p:nvPr/>
              </p:nvSpPr>
              <p:spPr>
                <a:xfrm>
                  <a:off x="617" y="2569"/>
                  <a:ext cx="721"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0" name="Google Shape;7550;p121"/>
                <p:cNvSpPr/>
                <p:nvPr/>
              </p:nvSpPr>
              <p:spPr>
                <a:xfrm>
                  <a:off x="630" y="2584"/>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51" name="Google Shape;7551;p121"/>
              <p:cNvSpPr/>
              <p:nvPr/>
            </p:nvSpPr>
            <p:spPr>
              <a:xfrm>
                <a:off x="4219" y="1358"/>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2" name="Google Shape;7552;p121"/>
              <p:cNvSpPr/>
              <p:nvPr/>
            </p:nvSpPr>
            <p:spPr>
              <a:xfrm>
                <a:off x="4225" y="1654"/>
                <a:ext cx="599"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553" name="Google Shape;7553;p121"/>
              <p:cNvGrpSpPr/>
              <p:nvPr/>
            </p:nvGrpSpPr>
            <p:grpSpPr>
              <a:xfrm>
                <a:off x="4733" y="1629"/>
                <a:ext cx="577" cy="150"/>
                <a:chOff x="612" y="2570"/>
                <a:chExt cx="719" cy="138"/>
              </a:xfrm>
            </p:grpSpPr>
            <p:sp>
              <p:nvSpPr>
                <p:cNvPr id="7554" name="Google Shape;7554;p121"/>
                <p:cNvSpPr/>
                <p:nvPr/>
              </p:nvSpPr>
              <p:spPr>
                <a:xfrm>
                  <a:off x="612" y="2570"/>
                  <a:ext cx="71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5" name="Google Shape;7555;p121"/>
                <p:cNvSpPr/>
                <p:nvPr/>
              </p:nvSpPr>
              <p:spPr>
                <a:xfrm>
                  <a:off x="625" y="2588"/>
                  <a:ext cx="693"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56" name="Google Shape;7556;p12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557" name="Google Shape;7557;p121"/>
              <p:cNvGrpSpPr/>
              <p:nvPr/>
            </p:nvGrpSpPr>
            <p:grpSpPr>
              <a:xfrm>
                <a:off x="4739" y="1329"/>
                <a:ext cx="583" cy="136"/>
                <a:chOff x="614" y="2570"/>
                <a:chExt cx="726" cy="136"/>
              </a:xfrm>
            </p:grpSpPr>
            <p:sp>
              <p:nvSpPr>
                <p:cNvPr id="7558" name="Google Shape;7558;p121"/>
                <p:cNvSpPr/>
                <p:nvPr/>
              </p:nvSpPr>
              <p:spPr>
                <a:xfrm>
                  <a:off x="614" y="2570"/>
                  <a:ext cx="726"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9" name="Google Shape;7559;p121"/>
                <p:cNvSpPr/>
                <p:nvPr/>
              </p:nvSpPr>
              <p:spPr>
                <a:xfrm>
                  <a:off x="627" y="2585"/>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60" name="Google Shape;7560;p121"/>
              <p:cNvSpPr/>
              <p:nvPr/>
            </p:nvSpPr>
            <p:spPr>
              <a:xfrm>
                <a:off x="5252" y="429"/>
                <a:ext cx="64"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1" name="Google Shape;7561;p12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62" name="Google Shape;7562;p12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63" name="Google Shape;7563;p121"/>
              <p:cNvSpPr/>
              <p:nvPr/>
            </p:nvSpPr>
            <p:spPr>
              <a:xfrm>
                <a:off x="5517" y="2612"/>
                <a:ext cx="48"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4" name="Google Shape;7564;p12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65" name="Google Shape;7565;p121"/>
              <p:cNvSpPr/>
              <p:nvPr/>
            </p:nvSpPr>
            <p:spPr>
              <a:xfrm>
                <a:off x="4140" y="2680"/>
                <a:ext cx="1203"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6" name="Google Shape;7566;p121"/>
              <p:cNvSpPr/>
              <p:nvPr/>
            </p:nvSpPr>
            <p:spPr>
              <a:xfrm>
                <a:off x="4204" y="2709"/>
                <a:ext cx="1075" cy="82"/>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7" name="Google Shape;7567;p121"/>
              <p:cNvSpPr/>
              <p:nvPr/>
            </p:nvSpPr>
            <p:spPr>
              <a:xfrm>
                <a:off x="4310" y="2380"/>
                <a:ext cx="159"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8" name="Google Shape;7568;p121"/>
              <p:cNvSpPr/>
              <p:nvPr/>
            </p:nvSpPr>
            <p:spPr>
              <a:xfrm>
                <a:off x="4484" y="2385"/>
                <a:ext cx="164"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7569" name="Google Shape;7569;p121"/>
              <p:cNvSpPr/>
              <p:nvPr/>
            </p:nvSpPr>
            <p:spPr>
              <a:xfrm>
                <a:off x="4664" y="2380"/>
                <a:ext cx="154"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0" name="Google Shape;7570;p121"/>
              <p:cNvSpPr/>
              <p:nvPr/>
            </p:nvSpPr>
            <p:spPr>
              <a:xfrm>
                <a:off x="5062" y="1838"/>
                <a:ext cx="85"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571" name="Google Shape;7571;p121"/>
            <p:cNvGrpSpPr/>
            <p:nvPr/>
          </p:nvGrpSpPr>
          <p:grpSpPr>
            <a:xfrm>
              <a:off x="7698509" y="2176725"/>
              <a:ext cx="943482" cy="604263"/>
              <a:chOff x="7698509" y="2176725"/>
              <a:chExt cx="943482" cy="604263"/>
            </a:xfrm>
          </p:grpSpPr>
          <p:pic>
            <p:nvPicPr>
              <p:cNvPr descr="A picture containing monitor, television, screen, photo&#10;&#10;Description automatically generated" id="7572" name="Google Shape;7572;p121"/>
              <p:cNvPicPr preferRelativeResize="0"/>
              <p:nvPr/>
            </p:nvPicPr>
            <p:blipFill rotWithShape="1">
              <a:blip r:embed="rId3">
                <a:alphaModFix/>
              </a:blip>
              <a:srcRect b="0" l="0" r="0" t="0"/>
              <a:stretch/>
            </p:blipFill>
            <p:spPr>
              <a:xfrm>
                <a:off x="7744691" y="2449197"/>
                <a:ext cx="772609" cy="262519"/>
              </a:xfrm>
              <a:prstGeom prst="rect">
                <a:avLst/>
              </a:prstGeom>
              <a:noFill/>
              <a:ln>
                <a:noFill/>
              </a:ln>
            </p:spPr>
          </p:pic>
          <p:pic>
            <p:nvPicPr>
              <p:cNvPr descr="A picture containing monitor, television, screen, photo&#10;&#10;Description automatically generated" id="7573" name="Google Shape;7573;p121"/>
              <p:cNvPicPr preferRelativeResize="0"/>
              <p:nvPr/>
            </p:nvPicPr>
            <p:blipFill rotWithShape="1">
              <a:blip r:embed="rId3">
                <a:alphaModFix/>
              </a:blip>
              <a:srcRect b="0" l="0" r="0" t="0"/>
              <a:stretch/>
            </p:blipFill>
            <p:spPr>
              <a:xfrm>
                <a:off x="7698509" y="2518469"/>
                <a:ext cx="772609" cy="262519"/>
              </a:xfrm>
              <a:prstGeom prst="rect">
                <a:avLst/>
              </a:prstGeom>
              <a:noFill/>
              <a:ln>
                <a:noFill/>
              </a:ln>
            </p:spPr>
          </p:pic>
          <p:pic>
            <p:nvPicPr>
              <p:cNvPr descr="A picture containing monitor, television, screen, photo&#10;&#10;Description automatically generated" id="7574" name="Google Shape;7574;p121"/>
              <p:cNvPicPr preferRelativeResize="0"/>
              <p:nvPr/>
            </p:nvPicPr>
            <p:blipFill rotWithShape="1">
              <a:blip r:embed="rId3">
                <a:alphaModFix/>
              </a:blip>
              <a:srcRect b="0" l="0" r="0" t="0"/>
              <a:stretch/>
            </p:blipFill>
            <p:spPr>
              <a:xfrm>
                <a:off x="7869382" y="2176725"/>
                <a:ext cx="772609" cy="262519"/>
              </a:xfrm>
              <a:prstGeom prst="rect">
                <a:avLst/>
              </a:prstGeom>
              <a:noFill/>
              <a:ln>
                <a:noFill/>
              </a:ln>
            </p:spPr>
          </p:pic>
          <p:sp>
            <p:nvSpPr>
              <p:cNvPr id="7575" name="Google Shape;7575;p121"/>
              <p:cNvSpPr txBox="1"/>
              <p:nvPr/>
            </p:nvSpPr>
            <p:spPr>
              <a:xfrm>
                <a:off x="8026400" y="2202874"/>
                <a:ext cx="3577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t>
                </a:r>
                <a:endParaRPr/>
              </a:p>
            </p:txBody>
          </p:sp>
        </p:grpSp>
      </p:grpSp>
      <p:grpSp>
        <p:nvGrpSpPr>
          <p:cNvPr id="7576" name="Google Shape;7576;p121"/>
          <p:cNvGrpSpPr/>
          <p:nvPr/>
        </p:nvGrpSpPr>
        <p:grpSpPr>
          <a:xfrm>
            <a:off x="9125221" y="2229519"/>
            <a:ext cx="269531" cy="537772"/>
            <a:chOff x="4140" y="429"/>
            <a:chExt cx="1425" cy="2396"/>
          </a:xfrm>
        </p:grpSpPr>
        <p:sp>
          <p:nvSpPr>
            <p:cNvPr id="7577" name="Google Shape;7577;p12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78" name="Google Shape;7578;p121"/>
            <p:cNvSpPr/>
            <p:nvPr/>
          </p:nvSpPr>
          <p:spPr>
            <a:xfrm>
              <a:off x="4204" y="429"/>
              <a:ext cx="1049"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9" name="Google Shape;7579;p12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80" name="Google Shape;7580;p12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81" name="Google Shape;7581;p121"/>
            <p:cNvSpPr/>
            <p:nvPr/>
          </p:nvSpPr>
          <p:spPr>
            <a:xfrm>
              <a:off x="4214" y="695"/>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582" name="Google Shape;7582;p121"/>
            <p:cNvGrpSpPr/>
            <p:nvPr/>
          </p:nvGrpSpPr>
          <p:grpSpPr>
            <a:xfrm>
              <a:off x="4749" y="666"/>
              <a:ext cx="583" cy="145"/>
              <a:chOff x="614" y="2566"/>
              <a:chExt cx="727" cy="139"/>
            </a:xfrm>
          </p:grpSpPr>
          <p:sp>
            <p:nvSpPr>
              <p:cNvPr id="7583" name="Google Shape;7583;p121"/>
              <p:cNvSpPr/>
              <p:nvPr/>
            </p:nvSpPr>
            <p:spPr>
              <a:xfrm>
                <a:off x="614" y="2566"/>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84" name="Google Shape;7584;p121"/>
              <p:cNvSpPr/>
              <p:nvPr/>
            </p:nvSpPr>
            <p:spPr>
              <a:xfrm>
                <a:off x="627" y="2580"/>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85" name="Google Shape;7585;p121"/>
            <p:cNvSpPr/>
            <p:nvPr/>
          </p:nvSpPr>
          <p:spPr>
            <a:xfrm>
              <a:off x="4225" y="1020"/>
              <a:ext cx="593"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586" name="Google Shape;7586;p121"/>
            <p:cNvGrpSpPr/>
            <p:nvPr/>
          </p:nvGrpSpPr>
          <p:grpSpPr>
            <a:xfrm>
              <a:off x="4749" y="995"/>
              <a:ext cx="578" cy="131"/>
              <a:chOff x="617" y="2569"/>
              <a:chExt cx="721" cy="136"/>
            </a:xfrm>
          </p:grpSpPr>
          <p:sp>
            <p:nvSpPr>
              <p:cNvPr id="7587" name="Google Shape;7587;p121"/>
              <p:cNvSpPr/>
              <p:nvPr/>
            </p:nvSpPr>
            <p:spPr>
              <a:xfrm>
                <a:off x="617" y="2569"/>
                <a:ext cx="721"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88" name="Google Shape;7588;p121"/>
              <p:cNvSpPr/>
              <p:nvPr/>
            </p:nvSpPr>
            <p:spPr>
              <a:xfrm>
                <a:off x="630" y="2584"/>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89" name="Google Shape;7589;p121"/>
            <p:cNvSpPr/>
            <p:nvPr/>
          </p:nvSpPr>
          <p:spPr>
            <a:xfrm>
              <a:off x="4219" y="1358"/>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0" name="Google Shape;7590;p121"/>
            <p:cNvSpPr/>
            <p:nvPr/>
          </p:nvSpPr>
          <p:spPr>
            <a:xfrm>
              <a:off x="4225" y="1654"/>
              <a:ext cx="599"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591" name="Google Shape;7591;p121"/>
            <p:cNvGrpSpPr/>
            <p:nvPr/>
          </p:nvGrpSpPr>
          <p:grpSpPr>
            <a:xfrm>
              <a:off x="4733" y="1629"/>
              <a:ext cx="577" cy="150"/>
              <a:chOff x="612" y="2570"/>
              <a:chExt cx="719" cy="138"/>
            </a:xfrm>
          </p:grpSpPr>
          <p:sp>
            <p:nvSpPr>
              <p:cNvPr id="7592" name="Google Shape;7592;p121"/>
              <p:cNvSpPr/>
              <p:nvPr/>
            </p:nvSpPr>
            <p:spPr>
              <a:xfrm>
                <a:off x="612" y="2570"/>
                <a:ext cx="71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3" name="Google Shape;7593;p121"/>
              <p:cNvSpPr/>
              <p:nvPr/>
            </p:nvSpPr>
            <p:spPr>
              <a:xfrm>
                <a:off x="625" y="2588"/>
                <a:ext cx="693"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94" name="Google Shape;7594;p12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595" name="Google Shape;7595;p121"/>
            <p:cNvGrpSpPr/>
            <p:nvPr/>
          </p:nvGrpSpPr>
          <p:grpSpPr>
            <a:xfrm>
              <a:off x="4739" y="1329"/>
              <a:ext cx="583" cy="136"/>
              <a:chOff x="614" y="2570"/>
              <a:chExt cx="726" cy="136"/>
            </a:xfrm>
          </p:grpSpPr>
          <p:sp>
            <p:nvSpPr>
              <p:cNvPr id="7596" name="Google Shape;7596;p121"/>
              <p:cNvSpPr/>
              <p:nvPr/>
            </p:nvSpPr>
            <p:spPr>
              <a:xfrm>
                <a:off x="614" y="2570"/>
                <a:ext cx="726"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7" name="Google Shape;7597;p121"/>
              <p:cNvSpPr/>
              <p:nvPr/>
            </p:nvSpPr>
            <p:spPr>
              <a:xfrm>
                <a:off x="627" y="2585"/>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98" name="Google Shape;7598;p121"/>
            <p:cNvSpPr/>
            <p:nvPr/>
          </p:nvSpPr>
          <p:spPr>
            <a:xfrm>
              <a:off x="5252" y="429"/>
              <a:ext cx="64"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9" name="Google Shape;7599;p12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00" name="Google Shape;7600;p12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01" name="Google Shape;7601;p121"/>
            <p:cNvSpPr/>
            <p:nvPr/>
          </p:nvSpPr>
          <p:spPr>
            <a:xfrm>
              <a:off x="5517" y="2612"/>
              <a:ext cx="48"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2" name="Google Shape;7602;p12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03" name="Google Shape;7603;p121"/>
            <p:cNvSpPr/>
            <p:nvPr/>
          </p:nvSpPr>
          <p:spPr>
            <a:xfrm>
              <a:off x="4140" y="2680"/>
              <a:ext cx="1203"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4" name="Google Shape;7604;p121"/>
            <p:cNvSpPr/>
            <p:nvPr/>
          </p:nvSpPr>
          <p:spPr>
            <a:xfrm>
              <a:off x="4204" y="2709"/>
              <a:ext cx="1075" cy="82"/>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5" name="Google Shape;7605;p121"/>
            <p:cNvSpPr/>
            <p:nvPr/>
          </p:nvSpPr>
          <p:spPr>
            <a:xfrm>
              <a:off x="4310" y="2380"/>
              <a:ext cx="159"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6" name="Google Shape;7606;p121"/>
            <p:cNvSpPr/>
            <p:nvPr/>
          </p:nvSpPr>
          <p:spPr>
            <a:xfrm>
              <a:off x="4484" y="2385"/>
              <a:ext cx="164"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7607" name="Google Shape;7607;p121"/>
            <p:cNvSpPr/>
            <p:nvPr/>
          </p:nvSpPr>
          <p:spPr>
            <a:xfrm>
              <a:off x="4664" y="2380"/>
              <a:ext cx="154"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8" name="Google Shape;7608;p121"/>
            <p:cNvSpPr/>
            <p:nvPr/>
          </p:nvSpPr>
          <p:spPr>
            <a:xfrm>
              <a:off x="5062" y="1838"/>
              <a:ext cx="85"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609" name="Google Shape;7609;p121"/>
          <p:cNvGrpSpPr/>
          <p:nvPr/>
        </p:nvGrpSpPr>
        <p:grpSpPr>
          <a:xfrm>
            <a:off x="9411855" y="1981647"/>
            <a:ext cx="943482" cy="604263"/>
            <a:chOff x="7698509" y="2176725"/>
            <a:chExt cx="943482" cy="604263"/>
          </a:xfrm>
        </p:grpSpPr>
        <p:pic>
          <p:nvPicPr>
            <p:cNvPr descr="A picture containing monitor, television, screen, photo&#10;&#10;Description automatically generated" id="7610" name="Google Shape;7610;p121"/>
            <p:cNvPicPr preferRelativeResize="0"/>
            <p:nvPr/>
          </p:nvPicPr>
          <p:blipFill rotWithShape="1">
            <a:blip r:embed="rId3">
              <a:alphaModFix/>
            </a:blip>
            <a:srcRect b="0" l="0" r="0" t="0"/>
            <a:stretch/>
          </p:blipFill>
          <p:spPr>
            <a:xfrm>
              <a:off x="7744691" y="2449197"/>
              <a:ext cx="772609" cy="262519"/>
            </a:xfrm>
            <a:prstGeom prst="rect">
              <a:avLst/>
            </a:prstGeom>
            <a:noFill/>
            <a:ln>
              <a:noFill/>
            </a:ln>
          </p:spPr>
        </p:pic>
        <p:pic>
          <p:nvPicPr>
            <p:cNvPr descr="A picture containing monitor, television, screen, photo&#10;&#10;Description automatically generated" id="7611" name="Google Shape;7611;p121"/>
            <p:cNvPicPr preferRelativeResize="0"/>
            <p:nvPr/>
          </p:nvPicPr>
          <p:blipFill rotWithShape="1">
            <a:blip r:embed="rId3">
              <a:alphaModFix/>
            </a:blip>
            <a:srcRect b="0" l="0" r="0" t="0"/>
            <a:stretch/>
          </p:blipFill>
          <p:spPr>
            <a:xfrm>
              <a:off x="7698509" y="2518469"/>
              <a:ext cx="772609" cy="262519"/>
            </a:xfrm>
            <a:prstGeom prst="rect">
              <a:avLst/>
            </a:prstGeom>
            <a:noFill/>
            <a:ln>
              <a:noFill/>
            </a:ln>
          </p:spPr>
        </p:pic>
        <p:pic>
          <p:nvPicPr>
            <p:cNvPr descr="A picture containing monitor, television, screen, photo&#10;&#10;Description automatically generated" id="7612" name="Google Shape;7612;p121"/>
            <p:cNvPicPr preferRelativeResize="0"/>
            <p:nvPr/>
          </p:nvPicPr>
          <p:blipFill rotWithShape="1">
            <a:blip r:embed="rId3">
              <a:alphaModFix/>
            </a:blip>
            <a:srcRect b="0" l="0" r="0" t="0"/>
            <a:stretch/>
          </p:blipFill>
          <p:spPr>
            <a:xfrm>
              <a:off x="7869382" y="2176725"/>
              <a:ext cx="772609" cy="262519"/>
            </a:xfrm>
            <a:prstGeom prst="rect">
              <a:avLst/>
            </a:prstGeom>
            <a:noFill/>
            <a:ln>
              <a:noFill/>
            </a:ln>
          </p:spPr>
        </p:pic>
        <p:sp>
          <p:nvSpPr>
            <p:cNvPr id="7613" name="Google Shape;7613;p121"/>
            <p:cNvSpPr txBox="1"/>
            <p:nvPr/>
          </p:nvSpPr>
          <p:spPr>
            <a:xfrm>
              <a:off x="8026400" y="2202874"/>
              <a:ext cx="3577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t>
              </a:r>
              <a:endParaRPr/>
            </a:p>
          </p:txBody>
        </p:sp>
      </p:grpSp>
      <p:grpSp>
        <p:nvGrpSpPr>
          <p:cNvPr id="7614" name="Google Shape;7614;p121"/>
          <p:cNvGrpSpPr/>
          <p:nvPr/>
        </p:nvGrpSpPr>
        <p:grpSpPr>
          <a:xfrm>
            <a:off x="9119966" y="3154428"/>
            <a:ext cx="269531" cy="537772"/>
            <a:chOff x="4140" y="429"/>
            <a:chExt cx="1425" cy="2396"/>
          </a:xfrm>
        </p:grpSpPr>
        <p:sp>
          <p:nvSpPr>
            <p:cNvPr id="7615" name="Google Shape;7615;p12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16" name="Google Shape;7616;p121"/>
            <p:cNvSpPr/>
            <p:nvPr/>
          </p:nvSpPr>
          <p:spPr>
            <a:xfrm>
              <a:off x="4204" y="429"/>
              <a:ext cx="1049"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17" name="Google Shape;7617;p12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18" name="Google Shape;7618;p12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19" name="Google Shape;7619;p121"/>
            <p:cNvSpPr/>
            <p:nvPr/>
          </p:nvSpPr>
          <p:spPr>
            <a:xfrm>
              <a:off x="4214" y="695"/>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620" name="Google Shape;7620;p121"/>
            <p:cNvGrpSpPr/>
            <p:nvPr/>
          </p:nvGrpSpPr>
          <p:grpSpPr>
            <a:xfrm>
              <a:off x="4749" y="666"/>
              <a:ext cx="583" cy="145"/>
              <a:chOff x="614" y="2566"/>
              <a:chExt cx="727" cy="139"/>
            </a:xfrm>
          </p:grpSpPr>
          <p:sp>
            <p:nvSpPr>
              <p:cNvPr id="7621" name="Google Shape;7621;p121"/>
              <p:cNvSpPr/>
              <p:nvPr/>
            </p:nvSpPr>
            <p:spPr>
              <a:xfrm>
                <a:off x="614" y="2566"/>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22" name="Google Shape;7622;p121"/>
              <p:cNvSpPr/>
              <p:nvPr/>
            </p:nvSpPr>
            <p:spPr>
              <a:xfrm>
                <a:off x="627" y="2580"/>
                <a:ext cx="694"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623" name="Google Shape;7623;p121"/>
            <p:cNvSpPr/>
            <p:nvPr/>
          </p:nvSpPr>
          <p:spPr>
            <a:xfrm>
              <a:off x="4225" y="1020"/>
              <a:ext cx="593"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624" name="Google Shape;7624;p121"/>
            <p:cNvGrpSpPr/>
            <p:nvPr/>
          </p:nvGrpSpPr>
          <p:grpSpPr>
            <a:xfrm>
              <a:off x="4749" y="995"/>
              <a:ext cx="578" cy="131"/>
              <a:chOff x="617" y="2569"/>
              <a:chExt cx="721" cy="136"/>
            </a:xfrm>
          </p:grpSpPr>
          <p:sp>
            <p:nvSpPr>
              <p:cNvPr id="7625" name="Google Shape;7625;p121"/>
              <p:cNvSpPr/>
              <p:nvPr/>
            </p:nvSpPr>
            <p:spPr>
              <a:xfrm>
                <a:off x="617" y="2569"/>
                <a:ext cx="721"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26" name="Google Shape;7626;p121"/>
              <p:cNvSpPr/>
              <p:nvPr/>
            </p:nvSpPr>
            <p:spPr>
              <a:xfrm>
                <a:off x="630" y="2584"/>
                <a:ext cx="687"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627" name="Google Shape;7627;p121"/>
            <p:cNvSpPr/>
            <p:nvPr/>
          </p:nvSpPr>
          <p:spPr>
            <a:xfrm>
              <a:off x="4219" y="1358"/>
              <a:ext cx="593" cy="4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28" name="Google Shape;7628;p121"/>
            <p:cNvSpPr/>
            <p:nvPr/>
          </p:nvSpPr>
          <p:spPr>
            <a:xfrm>
              <a:off x="4225" y="1654"/>
              <a:ext cx="599" cy="4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629" name="Google Shape;7629;p121"/>
            <p:cNvGrpSpPr/>
            <p:nvPr/>
          </p:nvGrpSpPr>
          <p:grpSpPr>
            <a:xfrm>
              <a:off x="4733" y="1629"/>
              <a:ext cx="577" cy="150"/>
              <a:chOff x="612" y="2570"/>
              <a:chExt cx="719" cy="138"/>
            </a:xfrm>
          </p:grpSpPr>
          <p:sp>
            <p:nvSpPr>
              <p:cNvPr id="7630" name="Google Shape;7630;p121"/>
              <p:cNvSpPr/>
              <p:nvPr/>
            </p:nvSpPr>
            <p:spPr>
              <a:xfrm>
                <a:off x="612" y="2570"/>
                <a:ext cx="719"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1" name="Google Shape;7631;p121"/>
              <p:cNvSpPr/>
              <p:nvPr/>
            </p:nvSpPr>
            <p:spPr>
              <a:xfrm>
                <a:off x="625" y="2588"/>
                <a:ext cx="693"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632" name="Google Shape;7632;p12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633" name="Google Shape;7633;p121"/>
            <p:cNvGrpSpPr/>
            <p:nvPr/>
          </p:nvGrpSpPr>
          <p:grpSpPr>
            <a:xfrm>
              <a:off x="4739" y="1329"/>
              <a:ext cx="583" cy="136"/>
              <a:chOff x="614" y="2570"/>
              <a:chExt cx="726" cy="136"/>
            </a:xfrm>
          </p:grpSpPr>
          <p:sp>
            <p:nvSpPr>
              <p:cNvPr id="7634" name="Google Shape;7634;p121"/>
              <p:cNvSpPr/>
              <p:nvPr/>
            </p:nvSpPr>
            <p:spPr>
              <a:xfrm>
                <a:off x="614" y="2570"/>
                <a:ext cx="726"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5" name="Google Shape;7635;p121"/>
              <p:cNvSpPr/>
              <p:nvPr/>
            </p:nvSpPr>
            <p:spPr>
              <a:xfrm>
                <a:off x="627" y="2585"/>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636" name="Google Shape;7636;p121"/>
            <p:cNvSpPr/>
            <p:nvPr/>
          </p:nvSpPr>
          <p:spPr>
            <a:xfrm>
              <a:off x="5252" y="429"/>
              <a:ext cx="64"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7" name="Google Shape;7637;p12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38" name="Google Shape;7638;p12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39" name="Google Shape;7639;p121"/>
            <p:cNvSpPr/>
            <p:nvPr/>
          </p:nvSpPr>
          <p:spPr>
            <a:xfrm>
              <a:off x="5517" y="2612"/>
              <a:ext cx="48"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0" name="Google Shape;7640;p12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41" name="Google Shape;7641;p121"/>
            <p:cNvSpPr/>
            <p:nvPr/>
          </p:nvSpPr>
          <p:spPr>
            <a:xfrm>
              <a:off x="4140" y="2680"/>
              <a:ext cx="1203" cy="145"/>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2" name="Google Shape;7642;p121"/>
            <p:cNvSpPr/>
            <p:nvPr/>
          </p:nvSpPr>
          <p:spPr>
            <a:xfrm>
              <a:off x="4204" y="2709"/>
              <a:ext cx="1075" cy="82"/>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3" name="Google Shape;7643;p121"/>
            <p:cNvSpPr/>
            <p:nvPr/>
          </p:nvSpPr>
          <p:spPr>
            <a:xfrm>
              <a:off x="4310" y="2380"/>
              <a:ext cx="159" cy="145"/>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4" name="Google Shape;7644;p121"/>
            <p:cNvSpPr/>
            <p:nvPr/>
          </p:nvSpPr>
          <p:spPr>
            <a:xfrm>
              <a:off x="4484" y="2385"/>
              <a:ext cx="164" cy="14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7645" name="Google Shape;7645;p121"/>
            <p:cNvSpPr/>
            <p:nvPr/>
          </p:nvSpPr>
          <p:spPr>
            <a:xfrm>
              <a:off x="4664" y="2380"/>
              <a:ext cx="154"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6" name="Google Shape;7646;p121"/>
            <p:cNvSpPr/>
            <p:nvPr/>
          </p:nvSpPr>
          <p:spPr>
            <a:xfrm>
              <a:off x="5062" y="1838"/>
              <a:ext cx="85" cy="760"/>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647" name="Google Shape;7647;p121"/>
          <p:cNvGrpSpPr/>
          <p:nvPr/>
        </p:nvGrpSpPr>
        <p:grpSpPr>
          <a:xfrm>
            <a:off x="9343538" y="3332225"/>
            <a:ext cx="943482" cy="604263"/>
            <a:chOff x="7698509" y="2176725"/>
            <a:chExt cx="943482" cy="604263"/>
          </a:xfrm>
        </p:grpSpPr>
        <p:pic>
          <p:nvPicPr>
            <p:cNvPr descr="A picture containing monitor, television, screen, photo&#10;&#10;Description automatically generated" id="7648" name="Google Shape;7648;p121"/>
            <p:cNvPicPr preferRelativeResize="0"/>
            <p:nvPr/>
          </p:nvPicPr>
          <p:blipFill rotWithShape="1">
            <a:blip r:embed="rId3">
              <a:alphaModFix/>
            </a:blip>
            <a:srcRect b="0" l="0" r="0" t="0"/>
            <a:stretch/>
          </p:blipFill>
          <p:spPr>
            <a:xfrm>
              <a:off x="7744691" y="2449197"/>
              <a:ext cx="772609" cy="262519"/>
            </a:xfrm>
            <a:prstGeom prst="rect">
              <a:avLst/>
            </a:prstGeom>
            <a:noFill/>
            <a:ln>
              <a:noFill/>
            </a:ln>
          </p:spPr>
        </p:pic>
        <p:pic>
          <p:nvPicPr>
            <p:cNvPr descr="A picture containing monitor, television, screen, photo&#10;&#10;Description automatically generated" id="7649" name="Google Shape;7649;p121"/>
            <p:cNvPicPr preferRelativeResize="0"/>
            <p:nvPr/>
          </p:nvPicPr>
          <p:blipFill rotWithShape="1">
            <a:blip r:embed="rId3">
              <a:alphaModFix/>
            </a:blip>
            <a:srcRect b="0" l="0" r="0" t="0"/>
            <a:stretch/>
          </p:blipFill>
          <p:spPr>
            <a:xfrm>
              <a:off x="7698509" y="2518469"/>
              <a:ext cx="772609" cy="262519"/>
            </a:xfrm>
            <a:prstGeom prst="rect">
              <a:avLst/>
            </a:prstGeom>
            <a:noFill/>
            <a:ln>
              <a:noFill/>
            </a:ln>
          </p:spPr>
        </p:pic>
        <p:pic>
          <p:nvPicPr>
            <p:cNvPr descr="A picture containing monitor, television, screen, photo&#10;&#10;Description automatically generated" id="7650" name="Google Shape;7650;p121"/>
            <p:cNvPicPr preferRelativeResize="0"/>
            <p:nvPr/>
          </p:nvPicPr>
          <p:blipFill rotWithShape="1">
            <a:blip r:embed="rId3">
              <a:alphaModFix/>
            </a:blip>
            <a:srcRect b="0" l="0" r="0" t="0"/>
            <a:stretch/>
          </p:blipFill>
          <p:spPr>
            <a:xfrm>
              <a:off x="7869382" y="2176725"/>
              <a:ext cx="772609" cy="262519"/>
            </a:xfrm>
            <a:prstGeom prst="rect">
              <a:avLst/>
            </a:prstGeom>
            <a:noFill/>
            <a:ln>
              <a:noFill/>
            </a:ln>
          </p:spPr>
        </p:pic>
        <p:sp>
          <p:nvSpPr>
            <p:cNvPr id="7651" name="Google Shape;7651;p121"/>
            <p:cNvSpPr txBox="1"/>
            <p:nvPr/>
          </p:nvSpPr>
          <p:spPr>
            <a:xfrm>
              <a:off x="8026400" y="2202874"/>
              <a:ext cx="3577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t>
              </a:r>
              <a:endParaRPr/>
            </a:p>
          </p:txBody>
        </p:sp>
      </p:grpSp>
      <p:sp>
        <p:nvSpPr>
          <p:cNvPr id="7652" name="Google Shape;7652;p121"/>
          <p:cNvSpPr txBox="1"/>
          <p:nvPr>
            <p:ph type="title"/>
          </p:nvPr>
        </p:nvSpPr>
        <p:spPr>
          <a:xfrm>
            <a:off x="838200" y="451821"/>
            <a:ext cx="10515600" cy="8946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A3"/>
              </a:buClr>
              <a:buSzPts val="4400"/>
              <a:buFont typeface="Calibri"/>
              <a:buNone/>
            </a:pPr>
            <a:r>
              <a:rPr lang="en-US" sz="4400"/>
              <a:t>Streaming multimedia: DASH</a:t>
            </a:r>
            <a:endParaRPr/>
          </a:p>
        </p:txBody>
      </p:sp>
      <p:sp>
        <p:nvSpPr>
          <p:cNvPr id="7653" name="Google Shape;7653;p121"/>
          <p:cNvSpPr txBox="1"/>
          <p:nvPr/>
        </p:nvSpPr>
        <p:spPr>
          <a:xfrm>
            <a:off x="750123" y="1425422"/>
            <a:ext cx="6582550" cy="5053013"/>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3200"/>
              <a:buFont typeface="Noto Sans Symbols"/>
              <a:buChar char="▪"/>
            </a:pPr>
            <a:r>
              <a:rPr b="0" i="1" lang="en-US" sz="3200" u="none" cap="none" strike="noStrike">
                <a:solidFill>
                  <a:srgbClr val="000099"/>
                </a:solidFill>
                <a:latin typeface="Gill Sans"/>
                <a:ea typeface="Gill Sans"/>
                <a:cs typeface="Gill Sans"/>
                <a:sym typeface="Gill Sans"/>
              </a:rPr>
              <a:t>“</a:t>
            </a:r>
            <a:r>
              <a:rPr b="0" i="1" lang="en-US" sz="3200" u="none" cap="none" strike="noStrike">
                <a:solidFill>
                  <a:srgbClr val="000099"/>
                </a:solidFill>
                <a:latin typeface="Calibri"/>
                <a:ea typeface="Calibri"/>
                <a:cs typeface="Calibri"/>
                <a:sym typeface="Calibri"/>
              </a:rPr>
              <a:t>intelligence” </a:t>
            </a:r>
            <a:r>
              <a:rPr b="0" i="0" lang="en-US" sz="3200" u="none" cap="none" strike="noStrike">
                <a:solidFill>
                  <a:srgbClr val="000099"/>
                </a:solidFill>
                <a:latin typeface="Calibri"/>
                <a:ea typeface="Calibri"/>
                <a:cs typeface="Calibri"/>
                <a:sym typeface="Calibri"/>
              </a:rPr>
              <a:t>at client: </a:t>
            </a:r>
            <a:r>
              <a:rPr b="0" i="0" lang="en-US" sz="3200" u="none" cap="none" strike="noStrike">
                <a:solidFill>
                  <a:srgbClr val="000000"/>
                </a:solidFill>
                <a:latin typeface="Calibri"/>
                <a:ea typeface="Calibri"/>
                <a:cs typeface="Calibri"/>
                <a:sym typeface="Calibri"/>
              </a:rPr>
              <a:t>client determines</a:t>
            </a:r>
            <a:endParaRPr/>
          </a:p>
          <a:p>
            <a:pPr indent="-231775" lvl="1" marL="695325" marR="0" rtl="0" algn="l">
              <a:lnSpc>
                <a:spcPct val="90000"/>
              </a:lnSpc>
              <a:spcBef>
                <a:spcPts val="500"/>
              </a:spcBef>
              <a:spcAft>
                <a:spcPts val="0"/>
              </a:spcAft>
              <a:buClr>
                <a:srgbClr val="0000A8"/>
              </a:buClr>
              <a:buSzPts val="2800"/>
              <a:buFont typeface="Arial"/>
              <a:buChar char="•"/>
            </a:pPr>
            <a:r>
              <a:rPr b="0" i="1" lang="en-US" sz="2800" u="none" cap="none" strike="noStrike">
                <a:solidFill>
                  <a:srgbClr val="CC0000"/>
                </a:solidFill>
                <a:latin typeface="Calibri"/>
                <a:ea typeface="Calibri"/>
                <a:cs typeface="Calibri"/>
                <a:sym typeface="Calibri"/>
              </a:rPr>
              <a:t>when</a:t>
            </a:r>
            <a:r>
              <a:rPr b="0" i="1" lang="en-US" sz="2800" u="none" cap="none" strike="noStrike">
                <a:solidFill>
                  <a:srgbClr val="8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to request chunk (so that buffer starvation, or overflow does not occur)</a:t>
            </a:r>
            <a:endParaRPr/>
          </a:p>
          <a:p>
            <a:pPr indent="-231775" lvl="1" marL="695325" marR="0" rtl="0" algn="l">
              <a:lnSpc>
                <a:spcPct val="90000"/>
              </a:lnSpc>
              <a:spcBef>
                <a:spcPts val="500"/>
              </a:spcBef>
              <a:spcAft>
                <a:spcPts val="0"/>
              </a:spcAft>
              <a:buClr>
                <a:srgbClr val="0000A8"/>
              </a:buClr>
              <a:buSzPts val="2800"/>
              <a:buFont typeface="Arial"/>
              <a:buChar char="•"/>
            </a:pPr>
            <a:r>
              <a:rPr b="0" i="1" lang="en-US" sz="2800" u="none" cap="none" strike="noStrike">
                <a:solidFill>
                  <a:srgbClr val="CC0000"/>
                </a:solidFill>
                <a:latin typeface="Calibri"/>
                <a:ea typeface="Calibri"/>
                <a:cs typeface="Calibri"/>
                <a:sym typeface="Calibri"/>
              </a:rPr>
              <a:t>what encoding rate </a:t>
            </a:r>
            <a:r>
              <a:rPr b="0" i="0" lang="en-US" sz="2800" u="none" cap="none" strike="noStrike">
                <a:solidFill>
                  <a:srgbClr val="000000"/>
                </a:solidFill>
                <a:latin typeface="Calibri"/>
                <a:ea typeface="Calibri"/>
                <a:cs typeface="Calibri"/>
                <a:sym typeface="Calibri"/>
              </a:rPr>
              <a:t>to request (higher quality when more bandwidth available) </a:t>
            </a:r>
            <a:endParaRPr b="0" i="0" sz="2800" u="none" cap="none" strike="noStrike">
              <a:solidFill>
                <a:srgbClr val="000000"/>
              </a:solidFill>
              <a:latin typeface="Calibri"/>
              <a:ea typeface="Calibri"/>
              <a:cs typeface="Calibri"/>
              <a:sym typeface="Calibri"/>
            </a:endParaRPr>
          </a:p>
        </p:txBody>
      </p:sp>
      <p:sp>
        <p:nvSpPr>
          <p:cNvPr id="7654" name="Google Shape;7654;p121"/>
          <p:cNvSpPr txBox="1"/>
          <p:nvPr/>
        </p:nvSpPr>
        <p:spPr>
          <a:xfrm>
            <a:off x="764871" y="4418084"/>
            <a:ext cx="6296330" cy="1601010"/>
          </a:xfrm>
          <a:prstGeom prst="rect">
            <a:avLst/>
          </a:prstGeom>
          <a:noFill/>
          <a:ln>
            <a:noFill/>
          </a:ln>
        </p:spPr>
        <p:txBody>
          <a:bodyPr anchorCtr="0" anchor="t" bIns="45700" lIns="91425" spcFirstLastPara="1" rIns="91425" wrap="square" tIns="45700">
            <a:normAutofit lnSpcReduction="10000"/>
          </a:bodyPr>
          <a:lstStyle/>
          <a:p>
            <a:pPr indent="-231775" lvl="1" marL="695325" marR="0" rtl="0" algn="l">
              <a:lnSpc>
                <a:spcPct val="90000"/>
              </a:lnSpc>
              <a:spcBef>
                <a:spcPts val="0"/>
              </a:spcBef>
              <a:spcAft>
                <a:spcPts val="0"/>
              </a:spcAft>
              <a:buClr>
                <a:srgbClr val="0000A8"/>
              </a:buClr>
              <a:buSzPts val="2800"/>
              <a:buFont typeface="Arial"/>
              <a:buChar char="•"/>
            </a:pPr>
            <a:r>
              <a:rPr b="0" i="1" lang="en-US" sz="2800" u="none" cap="none" strike="noStrike">
                <a:solidFill>
                  <a:srgbClr val="CC0000"/>
                </a:solidFill>
                <a:latin typeface="Calibri"/>
                <a:ea typeface="Calibri"/>
                <a:cs typeface="Calibri"/>
                <a:sym typeface="Calibri"/>
              </a:rPr>
              <a:t>where</a:t>
            </a:r>
            <a:r>
              <a:rPr b="0" i="1" lang="en-US" sz="2800" u="none" cap="none" strike="noStrike">
                <a:solidFill>
                  <a:srgbClr val="800000"/>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to request chunk (can request from URL server that is “close” to client or has high available bandwidth</a:t>
            </a:r>
            <a:r>
              <a:rPr b="0" i="0" lang="en-US" sz="2800" u="none" cap="none" strike="noStrike">
                <a:solidFill>
                  <a:srgbClr val="000000"/>
                </a:solidFill>
                <a:latin typeface="Gill Sans"/>
                <a:ea typeface="Gill Sans"/>
                <a:cs typeface="Gill Sans"/>
                <a:sym typeface="Gill Sans"/>
              </a:rPr>
              <a:t>) </a:t>
            </a:r>
            <a:endParaRPr/>
          </a:p>
        </p:txBody>
      </p:sp>
      <p:sp>
        <p:nvSpPr>
          <p:cNvPr id="7655" name="Google Shape;7655;p121"/>
          <p:cNvSpPr txBox="1"/>
          <p:nvPr/>
        </p:nvSpPr>
        <p:spPr>
          <a:xfrm>
            <a:off x="1455456" y="6024759"/>
            <a:ext cx="938930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A3"/>
              </a:buClr>
              <a:buSzPts val="3200"/>
              <a:buFont typeface="Calibri"/>
              <a:buNone/>
            </a:pPr>
            <a:r>
              <a:rPr b="0" i="0" lang="en-US" sz="3200" u="none" cap="none" strike="noStrike">
                <a:solidFill>
                  <a:srgbClr val="0000A3"/>
                </a:solidFill>
                <a:latin typeface="Calibri"/>
                <a:ea typeface="Calibri"/>
                <a:cs typeface="Calibri"/>
                <a:sym typeface="Calibri"/>
              </a:rPr>
              <a:t>Streaming video = </a:t>
            </a:r>
            <a:r>
              <a:rPr b="0" i="0" lang="en-US" sz="3200" u="none" cap="none" strike="noStrike">
                <a:solidFill>
                  <a:srgbClr val="000000"/>
                </a:solidFill>
                <a:latin typeface="Calibri"/>
                <a:ea typeface="Calibri"/>
                <a:cs typeface="Calibri"/>
                <a:sym typeface="Calibri"/>
              </a:rPr>
              <a:t>encoding +</a:t>
            </a:r>
            <a:r>
              <a:rPr b="0" i="0" lang="en-US" sz="3200" u="none" cap="none" strike="noStrike">
                <a:solidFill>
                  <a:srgbClr val="C00000"/>
                </a:solidFill>
                <a:latin typeface="Calibri"/>
                <a:ea typeface="Calibri"/>
                <a:cs typeface="Calibri"/>
                <a:sym typeface="Calibri"/>
              </a:rPr>
              <a:t> </a:t>
            </a:r>
            <a:r>
              <a:rPr b="0" i="0" lang="en-US" sz="3200" u="none" cap="none" strike="noStrike">
                <a:solidFill>
                  <a:srgbClr val="000000"/>
                </a:solidFill>
                <a:latin typeface="Calibri"/>
                <a:ea typeface="Calibri"/>
                <a:cs typeface="Calibri"/>
                <a:sym typeface="Calibri"/>
              </a:rPr>
              <a:t>DASH + playout buffering</a:t>
            </a:r>
            <a:endParaRPr/>
          </a:p>
        </p:txBody>
      </p:sp>
      <p:grpSp>
        <p:nvGrpSpPr>
          <p:cNvPr id="7656" name="Google Shape;7656;p121"/>
          <p:cNvGrpSpPr/>
          <p:nvPr/>
        </p:nvGrpSpPr>
        <p:grpSpPr>
          <a:xfrm>
            <a:off x="10418918" y="2387938"/>
            <a:ext cx="1331627" cy="1083147"/>
            <a:chOff x="1842724" y="2867233"/>
            <a:chExt cx="5649912" cy="3416300"/>
          </a:xfrm>
        </p:grpSpPr>
        <p:sp>
          <p:nvSpPr>
            <p:cNvPr id="7657" name="Google Shape;7657;p121"/>
            <p:cNvSpPr/>
            <p:nvPr/>
          </p:nvSpPr>
          <p:spPr>
            <a:xfrm>
              <a:off x="1842724" y="2867233"/>
              <a:ext cx="5649912" cy="768350"/>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7658" name="Google Shape;7658;p121"/>
            <p:cNvSpPr/>
            <p:nvPr/>
          </p:nvSpPr>
          <p:spPr>
            <a:xfrm>
              <a:off x="2277699" y="3621296"/>
              <a:ext cx="4781550" cy="26622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grpSp>
      <p:grpSp>
        <p:nvGrpSpPr>
          <p:cNvPr id="7659" name="Google Shape;7659;p121"/>
          <p:cNvGrpSpPr/>
          <p:nvPr/>
        </p:nvGrpSpPr>
        <p:grpSpPr>
          <a:xfrm>
            <a:off x="10897863" y="2829271"/>
            <a:ext cx="427844" cy="454118"/>
            <a:chOff x="4437" y="1472"/>
            <a:chExt cx="427" cy="418"/>
          </a:xfrm>
        </p:grpSpPr>
        <p:sp>
          <p:nvSpPr>
            <p:cNvPr id="7660" name="Google Shape;7660;p121"/>
            <p:cNvSpPr/>
            <p:nvPr/>
          </p:nvSpPr>
          <p:spPr>
            <a:xfrm>
              <a:off x="4443" y="1475"/>
              <a:ext cx="421" cy="361"/>
            </a:xfrm>
            <a:prstGeom prst="rect">
              <a:avLst/>
            </a:prstGeom>
            <a:gradFill>
              <a:gsLst>
                <a:gs pos="0">
                  <a:srgbClr val="6B8FB3"/>
                </a:gs>
                <a:gs pos="50000">
                  <a:srgbClr val="99CCFF"/>
                </a:gs>
                <a:gs pos="100000">
                  <a:srgbClr val="6B8FB3"/>
                </a:gs>
              </a:gsLst>
              <a:lin ang="5400000" scaled="0"/>
            </a:gra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61" name="Google Shape;7661;p121"/>
            <p:cNvSpPr/>
            <p:nvPr/>
          </p:nvSpPr>
          <p:spPr>
            <a:xfrm>
              <a:off x="4567" y="1837"/>
              <a:ext cx="179" cy="23"/>
            </a:xfrm>
            <a:prstGeom prst="rect">
              <a:avLst/>
            </a:prstGeom>
            <a:solidFill>
              <a:srgbClr val="5F5F5F"/>
            </a:solidFill>
            <a:ln cap="flat" cmpd="sng" w="19050">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62" name="Google Shape;7662;p121"/>
            <p:cNvSpPr/>
            <p:nvPr/>
          </p:nvSpPr>
          <p:spPr>
            <a:xfrm>
              <a:off x="4442" y="1866"/>
              <a:ext cx="414" cy="24"/>
            </a:xfrm>
            <a:prstGeom prst="rect">
              <a:avLst/>
            </a:prstGeom>
            <a:solidFill>
              <a:schemeClr val="dk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63" name="Google Shape;7663;p121"/>
            <p:cNvSpPr/>
            <p:nvPr/>
          </p:nvSpPr>
          <p:spPr>
            <a:xfrm>
              <a:off x="4437" y="1472"/>
              <a:ext cx="423" cy="356"/>
            </a:xfrm>
            <a:prstGeom prst="rect">
              <a:avLst/>
            </a:pr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cxnSp>
        <p:nvCxnSpPr>
          <p:cNvPr id="7664" name="Google Shape;7664;p121"/>
          <p:cNvCxnSpPr/>
          <p:nvPr/>
        </p:nvCxnSpPr>
        <p:spPr>
          <a:xfrm>
            <a:off x="8593059" y="3030964"/>
            <a:ext cx="2202124" cy="0"/>
          </a:xfrm>
          <a:prstGeom prst="straightConnector1">
            <a:avLst/>
          </a:prstGeom>
          <a:noFill/>
          <a:ln cap="flat" cmpd="sng" w="31750">
            <a:solidFill>
              <a:srgbClr val="CC0000"/>
            </a:solidFill>
            <a:prstDash val="solid"/>
            <a:round/>
            <a:headEnd len="med" w="med" type="none"/>
            <a:tailEnd len="med" w="med" type="triangle"/>
          </a:ln>
        </p:spPr>
      </p:cxnSp>
      <p:sp>
        <p:nvSpPr>
          <p:cNvPr id="7665" name="Google Shape;7665;p121"/>
          <p:cNvSpPr txBox="1"/>
          <p:nvPr/>
        </p:nvSpPr>
        <p:spPr>
          <a:xfrm>
            <a:off x="10844758" y="3478691"/>
            <a:ext cx="483955" cy="2520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client</a:t>
            </a:r>
            <a:endParaRPr b="0" i="1" sz="1800" u="none" cap="none" strike="noStrike">
              <a:solidFill>
                <a:srgbClr val="CC0000"/>
              </a:solidFill>
              <a:latin typeface="Arial"/>
              <a:ea typeface="Arial"/>
              <a:cs typeface="Arial"/>
              <a:sym typeface="Arial"/>
            </a:endParaRPr>
          </a:p>
        </p:txBody>
      </p:sp>
      <p:sp>
        <p:nvSpPr>
          <p:cNvPr id="7666" name="Google Shape;7666;p121"/>
          <p:cNvSpPr/>
          <p:nvPr/>
        </p:nvSpPr>
        <p:spPr>
          <a:xfrm>
            <a:off x="9433447" y="2723465"/>
            <a:ext cx="1348576" cy="190774"/>
          </a:xfrm>
          <a:custGeom>
            <a:rect b="b" l="l" r="r" t="t"/>
            <a:pathLst>
              <a:path extrusionOk="0" h="190774" w="1348576">
                <a:moveTo>
                  <a:pt x="0" y="0"/>
                </a:moveTo>
                <a:lnTo>
                  <a:pt x="374970" y="190774"/>
                </a:lnTo>
                <a:lnTo>
                  <a:pt x="1348576" y="190774"/>
                </a:lnTo>
              </a:path>
            </a:pathLst>
          </a:custGeom>
          <a:noFill/>
          <a:ln cap="flat" cmpd="sng" w="31750">
            <a:solidFill>
              <a:srgbClr val="CD000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667" name="Google Shape;7667;p121"/>
          <p:cNvSpPr/>
          <p:nvPr/>
        </p:nvSpPr>
        <p:spPr>
          <a:xfrm flipH="1" rot="10800000">
            <a:off x="9441126" y="3152158"/>
            <a:ext cx="1348576" cy="190774"/>
          </a:xfrm>
          <a:custGeom>
            <a:rect b="b" l="l" r="r" t="t"/>
            <a:pathLst>
              <a:path extrusionOk="0" h="190774" w="1348576">
                <a:moveTo>
                  <a:pt x="0" y="0"/>
                </a:moveTo>
                <a:lnTo>
                  <a:pt x="374970" y="190774"/>
                </a:lnTo>
                <a:lnTo>
                  <a:pt x="1348576" y="190774"/>
                </a:lnTo>
              </a:path>
            </a:pathLst>
          </a:custGeom>
          <a:noFill/>
          <a:ln cap="flat" cmpd="sng" w="31750">
            <a:solidFill>
              <a:srgbClr val="CD000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7668" name="Google Shape;7668;p121"/>
          <p:cNvGrpSpPr/>
          <p:nvPr/>
        </p:nvGrpSpPr>
        <p:grpSpPr>
          <a:xfrm>
            <a:off x="10236017" y="2762935"/>
            <a:ext cx="351378" cy="523220"/>
            <a:chOff x="10485997" y="1295948"/>
            <a:chExt cx="351378" cy="523220"/>
          </a:xfrm>
        </p:grpSpPr>
        <p:sp>
          <p:nvSpPr>
            <p:cNvPr id="7669" name="Google Shape;7669;p121"/>
            <p:cNvSpPr/>
            <p:nvPr/>
          </p:nvSpPr>
          <p:spPr>
            <a:xfrm>
              <a:off x="10492576" y="1381467"/>
              <a:ext cx="342078" cy="342078"/>
            </a:xfrm>
            <a:prstGeom prst="ellipse">
              <a:avLst/>
            </a:prstGeom>
            <a:solidFill>
              <a:schemeClr val="lt1"/>
            </a:solidFill>
            <a:ln cap="flat" cmpd="sng" w="12700">
              <a:solidFill>
                <a:srgbClr val="CD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670" name="Google Shape;7670;p121"/>
            <p:cNvSpPr txBox="1"/>
            <p:nvPr/>
          </p:nvSpPr>
          <p:spPr>
            <a:xfrm>
              <a:off x="10485997" y="1295948"/>
              <a:ext cx="35137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D0000"/>
                </a:buClr>
                <a:buSzPts val="2800"/>
                <a:buFont typeface="Calibri"/>
                <a:buNone/>
              </a:pPr>
              <a:r>
                <a:rPr b="0" i="0" lang="en-US" sz="2800" u="none" cap="none" strike="noStrike">
                  <a:solidFill>
                    <a:srgbClr val="CD0000"/>
                  </a:solidFill>
                  <a:latin typeface="Calibri"/>
                  <a:ea typeface="Calibri"/>
                  <a:cs typeface="Calibri"/>
                  <a:sym typeface="Calibri"/>
                </a:rPr>
                <a:t>?</a:t>
              </a:r>
              <a:endParaRPr/>
            </a:p>
          </p:txBody>
        </p:sp>
      </p:grpSp>
      <p:pic>
        <p:nvPicPr>
          <p:cNvPr descr="A close up of a logo&#10;&#10;Description automatically generated" id="7671" name="Google Shape;7671;p121"/>
          <p:cNvPicPr preferRelativeResize="0"/>
          <p:nvPr/>
        </p:nvPicPr>
        <p:blipFill rotWithShape="1">
          <a:blip r:embed="rId4">
            <a:alphaModFix/>
          </a:blip>
          <a:srcRect b="0" l="0" r="0" t="0"/>
          <a:stretch/>
        </p:blipFill>
        <p:spPr>
          <a:xfrm>
            <a:off x="10002982" y="1738745"/>
            <a:ext cx="2003136" cy="1602509"/>
          </a:xfrm>
          <a:prstGeom prst="rect">
            <a:avLst/>
          </a:prstGeom>
          <a:noFill/>
          <a:ln>
            <a:noFill/>
          </a:ln>
        </p:spPr>
      </p:pic>
      <p:sp>
        <p:nvSpPr>
          <p:cNvPr id="7672" name="Google Shape;7672;p121"/>
          <p:cNvSpPr txBox="1"/>
          <p:nvPr>
            <p:ph idx="12" type="sldNum"/>
          </p:nvPr>
        </p:nvSpPr>
        <p:spPr>
          <a:xfrm>
            <a:off x="9219616" y="6443089"/>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Calibri"/>
              <a:buNone/>
            </a:pPr>
            <a:r>
              <a:rPr b="0" i="0" lang="en-US" sz="1100" u="none" cap="none" strike="noStrike">
                <a:solidFill>
                  <a:srgbClr val="7F7F7F"/>
                </a:solidFill>
                <a:latin typeface="Calibri"/>
                <a:ea typeface="Calibri"/>
                <a:cs typeface="Calibri"/>
                <a:sym typeface="Calibri"/>
              </a:rPr>
              <a:t>Application Layer: 2-</a:t>
            </a:r>
            <a:fld id="{00000000-1234-1234-1234-123412341234}" type="slidenum">
              <a:rPr b="0" i="0" lang="en-US" sz="1100" u="none" cap="none" strike="noStrike">
                <a:solidFill>
                  <a:srgbClr val="7F7F7F"/>
                </a:solidFill>
                <a:latin typeface="Calibri"/>
                <a:ea typeface="Calibri"/>
                <a:cs typeface="Calibri"/>
                <a:sym typeface="Calibri"/>
              </a:rPr>
              <a:t>‹#›</a:t>
            </a:fld>
            <a:endParaRPr b="0" i="0" sz="11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4">
                                            <p:txEl>
                                              <p:pRg end="0" st="0"/>
                                            </p:txEl>
                                          </p:spTgt>
                                        </p:tgtEl>
                                        <p:attrNameLst>
                                          <p:attrName>style.visibility</p:attrName>
                                        </p:attrNameLst>
                                      </p:cBhvr>
                                      <p:to>
                                        <p:strVal val="visible"/>
                                      </p:to>
                                    </p:set>
                                    <p:animEffect filter="fade" transition="in">
                                      <p:cBhvr>
                                        <p:cTn dur="500"/>
                                        <p:tgtEl>
                                          <p:spTgt spid="76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5"/>
                                        </p:tgtEl>
                                        <p:attrNameLst>
                                          <p:attrName>style.visibility</p:attrName>
                                        </p:attrNameLst>
                                      </p:cBhvr>
                                      <p:to>
                                        <p:strVal val="visible"/>
                                      </p:to>
                                    </p:set>
                                    <p:animEffect filter="fade" transition="in">
                                      <p:cBhvr>
                                        <p:cTn dur="500"/>
                                        <p:tgtEl>
                                          <p:spTgt spid="7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